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50"/>
  </p:notesMasterIdLst>
  <p:sldIdLst>
    <p:sldId id="306" r:id="rId2"/>
    <p:sldId id="307" r:id="rId3"/>
    <p:sldId id="308" r:id="rId4"/>
    <p:sldId id="310" r:id="rId5"/>
    <p:sldId id="311" r:id="rId6"/>
    <p:sldId id="358" r:id="rId7"/>
    <p:sldId id="330" r:id="rId8"/>
    <p:sldId id="275" r:id="rId9"/>
    <p:sldId id="347" r:id="rId10"/>
    <p:sldId id="371" r:id="rId11"/>
    <p:sldId id="406" r:id="rId12"/>
    <p:sldId id="297" r:id="rId13"/>
    <p:sldId id="383" r:id="rId14"/>
    <p:sldId id="396" r:id="rId15"/>
    <p:sldId id="397" r:id="rId16"/>
    <p:sldId id="342" r:id="rId17"/>
    <p:sldId id="374" r:id="rId18"/>
    <p:sldId id="339" r:id="rId19"/>
    <p:sldId id="346" r:id="rId20"/>
    <p:sldId id="408" r:id="rId21"/>
    <p:sldId id="373" r:id="rId22"/>
    <p:sldId id="360" r:id="rId23"/>
    <p:sldId id="273" r:id="rId24"/>
    <p:sldId id="338" r:id="rId25"/>
    <p:sldId id="268" r:id="rId26"/>
    <p:sldId id="398" r:id="rId27"/>
    <p:sldId id="341" r:id="rId28"/>
    <p:sldId id="363" r:id="rId29"/>
    <p:sldId id="409" r:id="rId30"/>
    <p:sldId id="261" r:id="rId31"/>
    <p:sldId id="329" r:id="rId32"/>
    <p:sldId id="399" r:id="rId33"/>
    <p:sldId id="405" r:id="rId34"/>
    <p:sldId id="377" r:id="rId35"/>
    <p:sldId id="359" r:id="rId36"/>
    <p:sldId id="400" r:id="rId37"/>
    <p:sldId id="401" r:id="rId38"/>
    <p:sldId id="402" r:id="rId39"/>
    <p:sldId id="361" r:id="rId40"/>
    <p:sldId id="376" r:id="rId41"/>
    <p:sldId id="348" r:id="rId42"/>
    <p:sldId id="340" r:id="rId43"/>
    <p:sldId id="368" r:id="rId44"/>
    <p:sldId id="298" r:id="rId45"/>
    <p:sldId id="357" r:id="rId46"/>
    <p:sldId id="404" r:id="rId47"/>
    <p:sldId id="410" r:id="rId48"/>
    <p:sldId id="313" r:id="rId49"/>
  </p:sldIdLst>
  <p:sldSz cx="12192000" cy="6858000"/>
  <p:notesSz cx="7077075" cy="9028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8FB73B-30C2-4D3F-BB9C-EAE6C3FF209F}" v="19" dt="2022-11-25T15:08:39.6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ZIKAS, STEPHEN A" userId="df8a43ca-de1f-4860-8fdf-dbd825ef6067" providerId="ADAL" clId="{B98FB73B-30C2-4D3F-BB9C-EAE6C3FF209F}"/>
    <pc:docChg chg="undo custSel delSld modSld sldOrd">
      <pc:chgData name="TZIKAS, STEPHEN A" userId="df8a43ca-de1f-4860-8fdf-dbd825ef6067" providerId="ADAL" clId="{B98FB73B-30C2-4D3F-BB9C-EAE6C3FF209F}" dt="2022-11-25T15:09:05.929" v="1530" actId="2696"/>
      <pc:docMkLst>
        <pc:docMk/>
      </pc:docMkLst>
      <pc:sldChg chg="ord">
        <pc:chgData name="TZIKAS, STEPHEN A" userId="df8a43ca-de1f-4860-8fdf-dbd825ef6067" providerId="ADAL" clId="{B98FB73B-30C2-4D3F-BB9C-EAE6C3FF209F}" dt="2022-11-25T14:50:46.388" v="758"/>
        <pc:sldMkLst>
          <pc:docMk/>
          <pc:sldMk cId="3833562677" sldId="275"/>
        </pc:sldMkLst>
      </pc:sldChg>
      <pc:sldChg chg="addSp modSp mod">
        <pc:chgData name="TZIKAS, STEPHEN A" userId="df8a43ca-de1f-4860-8fdf-dbd825ef6067" providerId="ADAL" clId="{B98FB73B-30C2-4D3F-BB9C-EAE6C3FF209F}" dt="2022-11-25T14:27:44.207" v="412" actId="1076"/>
        <pc:sldMkLst>
          <pc:docMk/>
          <pc:sldMk cId="2372765907" sldId="297"/>
        </pc:sldMkLst>
        <pc:spChg chg="mod">
          <ac:chgData name="TZIKAS, STEPHEN A" userId="df8a43ca-de1f-4860-8fdf-dbd825ef6067" providerId="ADAL" clId="{B98FB73B-30C2-4D3F-BB9C-EAE6C3FF209F}" dt="2022-11-25T14:27:38.218" v="410" actId="255"/>
          <ac:spMkLst>
            <pc:docMk/>
            <pc:sldMk cId="2372765907" sldId="297"/>
            <ac:spMk id="2" creationId="{00000000-0000-0000-0000-000000000000}"/>
          </ac:spMkLst>
        </pc:spChg>
        <pc:picChg chg="add mod">
          <ac:chgData name="TZIKAS, STEPHEN A" userId="df8a43ca-de1f-4860-8fdf-dbd825ef6067" providerId="ADAL" clId="{B98FB73B-30C2-4D3F-BB9C-EAE6C3FF209F}" dt="2022-11-25T14:27:41.945" v="411" actId="1076"/>
          <ac:picMkLst>
            <pc:docMk/>
            <pc:sldMk cId="2372765907" sldId="297"/>
            <ac:picMk id="7" creationId="{70987A07-21FE-1A5A-FBC3-46F62EABE835}"/>
          </ac:picMkLst>
        </pc:picChg>
        <pc:picChg chg="add mod">
          <ac:chgData name="TZIKAS, STEPHEN A" userId="df8a43ca-de1f-4860-8fdf-dbd825ef6067" providerId="ADAL" clId="{B98FB73B-30C2-4D3F-BB9C-EAE6C3FF209F}" dt="2022-11-25T14:27:44.207" v="412" actId="1076"/>
          <ac:picMkLst>
            <pc:docMk/>
            <pc:sldMk cId="2372765907" sldId="297"/>
            <ac:picMk id="8" creationId="{B881CF7A-FF35-2E7B-432B-11FD11F5CB3A}"/>
          </ac:picMkLst>
        </pc:picChg>
      </pc:sldChg>
      <pc:sldChg chg="modSp mod ord">
        <pc:chgData name="TZIKAS, STEPHEN A" userId="df8a43ca-de1f-4860-8fdf-dbd825ef6067" providerId="ADAL" clId="{B98FB73B-30C2-4D3F-BB9C-EAE6C3FF209F}" dt="2022-11-25T14:48:55.037" v="722" actId="20577"/>
        <pc:sldMkLst>
          <pc:docMk/>
          <pc:sldMk cId="2196590828" sldId="298"/>
        </pc:sldMkLst>
        <pc:spChg chg="mod">
          <ac:chgData name="TZIKAS, STEPHEN A" userId="df8a43ca-de1f-4860-8fdf-dbd825ef6067" providerId="ADAL" clId="{B98FB73B-30C2-4D3F-BB9C-EAE6C3FF209F}" dt="2022-11-25T14:48:55.037" v="722" actId="20577"/>
          <ac:spMkLst>
            <pc:docMk/>
            <pc:sldMk cId="2196590828" sldId="298"/>
            <ac:spMk id="6" creationId="{00000000-0000-0000-0000-000000000000}"/>
          </ac:spMkLst>
        </pc:spChg>
      </pc:sldChg>
      <pc:sldChg chg="modSp mod">
        <pc:chgData name="TZIKAS, STEPHEN A" userId="df8a43ca-de1f-4860-8fdf-dbd825ef6067" providerId="ADAL" clId="{B98FB73B-30C2-4D3F-BB9C-EAE6C3FF209F}" dt="2022-11-25T14:20:02.534" v="355" actId="20577"/>
        <pc:sldMkLst>
          <pc:docMk/>
          <pc:sldMk cId="1097714992" sldId="306"/>
        </pc:sldMkLst>
        <pc:spChg chg="mod">
          <ac:chgData name="TZIKAS, STEPHEN A" userId="df8a43ca-de1f-4860-8fdf-dbd825ef6067" providerId="ADAL" clId="{B98FB73B-30C2-4D3F-BB9C-EAE6C3FF209F}" dt="2022-11-25T14:20:02.534" v="355" actId="20577"/>
          <ac:spMkLst>
            <pc:docMk/>
            <pc:sldMk cId="1097714992" sldId="306"/>
            <ac:spMk id="2" creationId="{00000000-0000-0000-0000-000000000000}"/>
          </ac:spMkLst>
        </pc:spChg>
      </pc:sldChg>
      <pc:sldChg chg="modSp mod">
        <pc:chgData name="TZIKAS, STEPHEN A" userId="df8a43ca-de1f-4860-8fdf-dbd825ef6067" providerId="ADAL" clId="{B98FB73B-30C2-4D3F-BB9C-EAE6C3FF209F}" dt="2022-11-25T14:50:07.595" v="756" actId="20577"/>
        <pc:sldMkLst>
          <pc:docMk/>
          <pc:sldMk cId="3150715625" sldId="307"/>
        </pc:sldMkLst>
        <pc:spChg chg="mod">
          <ac:chgData name="TZIKAS, STEPHEN A" userId="df8a43ca-de1f-4860-8fdf-dbd825ef6067" providerId="ADAL" clId="{B98FB73B-30C2-4D3F-BB9C-EAE6C3FF209F}" dt="2022-11-25T14:50:07.595" v="756" actId="20577"/>
          <ac:spMkLst>
            <pc:docMk/>
            <pc:sldMk cId="3150715625" sldId="307"/>
            <ac:spMk id="3" creationId="{00000000-0000-0000-0000-000000000000}"/>
          </ac:spMkLst>
        </pc:spChg>
      </pc:sldChg>
      <pc:sldChg chg="modSp mod">
        <pc:chgData name="TZIKAS, STEPHEN A" userId="df8a43ca-de1f-4860-8fdf-dbd825ef6067" providerId="ADAL" clId="{B98FB73B-30C2-4D3F-BB9C-EAE6C3FF209F}" dt="2022-11-25T14:17:51.926" v="233" actId="5793"/>
        <pc:sldMkLst>
          <pc:docMk/>
          <pc:sldMk cId="2249411926" sldId="308"/>
        </pc:sldMkLst>
        <pc:spChg chg="mod">
          <ac:chgData name="TZIKAS, STEPHEN A" userId="df8a43ca-de1f-4860-8fdf-dbd825ef6067" providerId="ADAL" clId="{B98FB73B-30C2-4D3F-BB9C-EAE6C3FF209F}" dt="2022-11-25T14:17:44.268" v="231" actId="20577"/>
          <ac:spMkLst>
            <pc:docMk/>
            <pc:sldMk cId="2249411926" sldId="308"/>
            <ac:spMk id="2" creationId="{00000000-0000-0000-0000-000000000000}"/>
          </ac:spMkLst>
        </pc:spChg>
        <pc:spChg chg="mod">
          <ac:chgData name="TZIKAS, STEPHEN A" userId="df8a43ca-de1f-4860-8fdf-dbd825ef6067" providerId="ADAL" clId="{B98FB73B-30C2-4D3F-BB9C-EAE6C3FF209F}" dt="2022-11-25T14:17:51.926" v="233" actId="5793"/>
          <ac:spMkLst>
            <pc:docMk/>
            <pc:sldMk cId="2249411926" sldId="308"/>
            <ac:spMk id="3" creationId="{00000000-0000-0000-0000-000000000000}"/>
          </ac:spMkLst>
        </pc:spChg>
      </pc:sldChg>
      <pc:sldChg chg="addSp modSp mod">
        <pc:chgData name="TZIKAS, STEPHEN A" userId="df8a43ca-de1f-4860-8fdf-dbd825ef6067" providerId="ADAL" clId="{B98FB73B-30C2-4D3F-BB9C-EAE6C3FF209F}" dt="2022-11-25T14:42:38.926" v="627" actId="1076"/>
        <pc:sldMkLst>
          <pc:docMk/>
          <pc:sldMk cId="513047493" sldId="309"/>
        </pc:sldMkLst>
        <pc:spChg chg="mod">
          <ac:chgData name="TZIKAS, STEPHEN A" userId="df8a43ca-de1f-4860-8fdf-dbd825ef6067" providerId="ADAL" clId="{B98FB73B-30C2-4D3F-BB9C-EAE6C3FF209F}" dt="2022-11-25T14:42:04.575" v="622" actId="14100"/>
          <ac:spMkLst>
            <pc:docMk/>
            <pc:sldMk cId="513047493" sldId="309"/>
            <ac:spMk id="3" creationId="{00000000-0000-0000-0000-000000000000}"/>
          </ac:spMkLst>
        </pc:spChg>
        <pc:spChg chg="add mod">
          <ac:chgData name="TZIKAS, STEPHEN A" userId="df8a43ca-de1f-4860-8fdf-dbd825ef6067" providerId="ADAL" clId="{B98FB73B-30C2-4D3F-BB9C-EAE6C3FF209F}" dt="2022-11-25T14:42:38.926" v="627" actId="1076"/>
          <ac:spMkLst>
            <pc:docMk/>
            <pc:sldMk cId="513047493" sldId="309"/>
            <ac:spMk id="6" creationId="{1F08179F-1C04-446E-7CFF-C416106D5030}"/>
          </ac:spMkLst>
        </pc:spChg>
      </pc:sldChg>
      <pc:sldChg chg="addSp modSp mod">
        <pc:chgData name="TZIKAS, STEPHEN A" userId="df8a43ca-de1f-4860-8fdf-dbd825ef6067" providerId="ADAL" clId="{B98FB73B-30C2-4D3F-BB9C-EAE6C3FF209F}" dt="2022-11-25T15:06:34.591" v="1495" actId="1076"/>
        <pc:sldMkLst>
          <pc:docMk/>
          <pc:sldMk cId="505854667" sldId="312"/>
        </pc:sldMkLst>
        <pc:spChg chg="mod">
          <ac:chgData name="TZIKAS, STEPHEN A" userId="df8a43ca-de1f-4860-8fdf-dbd825ef6067" providerId="ADAL" clId="{B98FB73B-30C2-4D3F-BB9C-EAE6C3FF209F}" dt="2022-11-25T14:38:43.087" v="568" actId="20577"/>
          <ac:spMkLst>
            <pc:docMk/>
            <pc:sldMk cId="505854667" sldId="312"/>
            <ac:spMk id="2" creationId="{00000000-0000-0000-0000-000000000000}"/>
          </ac:spMkLst>
        </pc:spChg>
        <pc:spChg chg="mod">
          <ac:chgData name="TZIKAS, STEPHEN A" userId="df8a43ca-de1f-4860-8fdf-dbd825ef6067" providerId="ADAL" clId="{B98FB73B-30C2-4D3F-BB9C-EAE6C3FF209F}" dt="2022-11-25T15:06:10.305" v="1488" actId="27636"/>
          <ac:spMkLst>
            <pc:docMk/>
            <pc:sldMk cId="505854667" sldId="312"/>
            <ac:spMk id="3" creationId="{00000000-0000-0000-0000-000000000000}"/>
          </ac:spMkLst>
        </pc:spChg>
        <pc:picChg chg="add mod">
          <ac:chgData name="TZIKAS, STEPHEN A" userId="df8a43ca-de1f-4860-8fdf-dbd825ef6067" providerId="ADAL" clId="{B98FB73B-30C2-4D3F-BB9C-EAE6C3FF209F}" dt="2022-11-25T15:06:13.327" v="1489" actId="1076"/>
          <ac:picMkLst>
            <pc:docMk/>
            <pc:sldMk cId="505854667" sldId="312"/>
            <ac:picMk id="6" creationId="{6B4C3582-AF65-3736-DD97-6C9163979478}"/>
          </ac:picMkLst>
        </pc:picChg>
        <pc:picChg chg="add mod">
          <ac:chgData name="TZIKAS, STEPHEN A" userId="df8a43ca-de1f-4860-8fdf-dbd825ef6067" providerId="ADAL" clId="{B98FB73B-30C2-4D3F-BB9C-EAE6C3FF209F}" dt="2022-11-25T15:06:34.591" v="1495" actId="1076"/>
          <ac:picMkLst>
            <pc:docMk/>
            <pc:sldMk cId="505854667" sldId="312"/>
            <ac:picMk id="7" creationId="{426E15C6-A920-01D0-CA70-B13BD56B539F}"/>
          </ac:picMkLst>
        </pc:picChg>
      </pc:sldChg>
      <pc:sldChg chg="del">
        <pc:chgData name="TZIKAS, STEPHEN A" userId="df8a43ca-de1f-4860-8fdf-dbd825ef6067" providerId="ADAL" clId="{B98FB73B-30C2-4D3F-BB9C-EAE6C3FF209F}" dt="2022-11-25T14:16:25.961" v="198" actId="2696"/>
        <pc:sldMkLst>
          <pc:docMk/>
          <pc:sldMk cId="2942614999" sldId="325"/>
        </pc:sldMkLst>
      </pc:sldChg>
      <pc:sldChg chg="del">
        <pc:chgData name="TZIKAS, STEPHEN A" userId="df8a43ca-de1f-4860-8fdf-dbd825ef6067" providerId="ADAL" clId="{B98FB73B-30C2-4D3F-BB9C-EAE6C3FF209F}" dt="2022-11-25T14:15:38.472" v="197" actId="2696"/>
        <pc:sldMkLst>
          <pc:docMk/>
          <pc:sldMk cId="82049589" sldId="328"/>
        </pc:sldMkLst>
      </pc:sldChg>
      <pc:sldChg chg="addSp delSp modSp mod">
        <pc:chgData name="TZIKAS, STEPHEN A" userId="df8a43ca-de1f-4860-8fdf-dbd825ef6067" providerId="ADAL" clId="{B98FB73B-30C2-4D3F-BB9C-EAE6C3FF209F}" dt="2022-11-25T15:07:42.406" v="1510" actId="1076"/>
        <pc:sldMkLst>
          <pc:docMk/>
          <pc:sldMk cId="2818975081" sldId="329"/>
        </pc:sldMkLst>
        <pc:spChg chg="mod">
          <ac:chgData name="TZIKAS, STEPHEN A" userId="df8a43ca-de1f-4860-8fdf-dbd825ef6067" providerId="ADAL" clId="{B98FB73B-30C2-4D3F-BB9C-EAE6C3FF209F}" dt="2022-11-25T14:35:26.835" v="482" actId="20577"/>
          <ac:spMkLst>
            <pc:docMk/>
            <pc:sldMk cId="2818975081" sldId="329"/>
            <ac:spMk id="2" creationId="{74367486-157D-4D00-B24F-CB1613C4AB99}"/>
          </ac:spMkLst>
        </pc:spChg>
        <pc:spChg chg="mod">
          <ac:chgData name="TZIKAS, STEPHEN A" userId="df8a43ca-de1f-4860-8fdf-dbd825ef6067" providerId="ADAL" clId="{B98FB73B-30C2-4D3F-BB9C-EAE6C3FF209F}" dt="2022-11-25T15:07:16.349" v="1501" actId="1076"/>
          <ac:spMkLst>
            <pc:docMk/>
            <pc:sldMk cId="2818975081" sldId="329"/>
            <ac:spMk id="4" creationId="{8BD8DE3F-C306-4B49-8AE4-7C949361428B}"/>
          </ac:spMkLst>
        </pc:spChg>
        <pc:picChg chg="add mod">
          <ac:chgData name="TZIKAS, STEPHEN A" userId="df8a43ca-de1f-4860-8fdf-dbd825ef6067" providerId="ADAL" clId="{B98FB73B-30C2-4D3F-BB9C-EAE6C3FF209F}" dt="2022-11-25T15:07:09.644" v="1499" actId="1076"/>
          <ac:picMkLst>
            <pc:docMk/>
            <pc:sldMk cId="2818975081" sldId="329"/>
            <ac:picMk id="6" creationId="{5438FA3E-2ED9-B752-E58B-91E75748C3A1}"/>
          </ac:picMkLst>
        </pc:picChg>
        <pc:picChg chg="add mod">
          <ac:chgData name="TZIKAS, STEPHEN A" userId="df8a43ca-de1f-4860-8fdf-dbd825ef6067" providerId="ADAL" clId="{B98FB73B-30C2-4D3F-BB9C-EAE6C3FF209F}" dt="2022-11-25T15:07:29.176" v="1505" actId="1076"/>
          <ac:picMkLst>
            <pc:docMk/>
            <pc:sldMk cId="2818975081" sldId="329"/>
            <ac:picMk id="7" creationId="{81A41657-59F7-4280-A14B-1E48083FC361}"/>
          </ac:picMkLst>
        </pc:picChg>
        <pc:picChg chg="add mod">
          <ac:chgData name="TZIKAS, STEPHEN A" userId="df8a43ca-de1f-4860-8fdf-dbd825ef6067" providerId="ADAL" clId="{B98FB73B-30C2-4D3F-BB9C-EAE6C3FF209F}" dt="2022-11-25T15:07:42.406" v="1510" actId="1076"/>
          <ac:picMkLst>
            <pc:docMk/>
            <pc:sldMk cId="2818975081" sldId="329"/>
            <ac:picMk id="8" creationId="{11BC447E-E167-C1C4-6371-704A0508758B}"/>
          </ac:picMkLst>
        </pc:picChg>
        <pc:picChg chg="del mod">
          <ac:chgData name="TZIKAS, STEPHEN A" userId="df8a43ca-de1f-4860-8fdf-dbd825ef6067" providerId="ADAL" clId="{B98FB73B-30C2-4D3F-BB9C-EAE6C3FF209F}" dt="2022-11-25T14:28:29.854" v="415" actId="21"/>
          <ac:picMkLst>
            <pc:docMk/>
            <pc:sldMk cId="2818975081" sldId="329"/>
            <ac:picMk id="10" creationId="{9947C4B1-FA5B-4738-A8E5-9A4F05EFD929}"/>
          </ac:picMkLst>
        </pc:picChg>
        <pc:picChg chg="del">
          <ac:chgData name="TZIKAS, STEPHEN A" userId="df8a43ca-de1f-4860-8fdf-dbd825ef6067" providerId="ADAL" clId="{B98FB73B-30C2-4D3F-BB9C-EAE6C3FF209F}" dt="2022-11-25T14:29:04.381" v="418" actId="21"/>
          <ac:picMkLst>
            <pc:docMk/>
            <pc:sldMk cId="2818975081" sldId="329"/>
            <ac:picMk id="16" creationId="{BC8000F5-44AF-4BE5-A684-51B3C95B8747}"/>
          </ac:picMkLst>
        </pc:picChg>
      </pc:sldChg>
      <pc:sldChg chg="addSp delSp modSp mod ord">
        <pc:chgData name="TZIKAS, STEPHEN A" userId="df8a43ca-de1f-4860-8fdf-dbd825ef6067" providerId="ADAL" clId="{B98FB73B-30C2-4D3F-BB9C-EAE6C3FF209F}" dt="2022-11-25T14:29:32.233" v="426" actId="1076"/>
        <pc:sldMkLst>
          <pc:docMk/>
          <pc:sldMk cId="2179633381" sldId="330"/>
        </pc:sldMkLst>
        <pc:picChg chg="add del mod">
          <ac:chgData name="TZIKAS, STEPHEN A" userId="df8a43ca-de1f-4860-8fdf-dbd825ef6067" providerId="ADAL" clId="{B98FB73B-30C2-4D3F-BB9C-EAE6C3FF209F}" dt="2022-11-25T14:29:32.233" v="426" actId="1076"/>
          <ac:picMkLst>
            <pc:docMk/>
            <pc:sldMk cId="2179633381" sldId="330"/>
            <ac:picMk id="4" creationId="{4A1FC6BB-F254-3B70-FF46-8BD1CC6932AF}"/>
          </ac:picMkLst>
        </pc:picChg>
        <pc:picChg chg="mod">
          <ac:chgData name="TZIKAS, STEPHEN A" userId="df8a43ca-de1f-4860-8fdf-dbd825ef6067" providerId="ADAL" clId="{B98FB73B-30C2-4D3F-BB9C-EAE6C3FF209F}" dt="2022-11-25T14:29:29.592" v="425" actId="1076"/>
          <ac:picMkLst>
            <pc:docMk/>
            <pc:sldMk cId="2179633381" sldId="330"/>
            <ac:picMk id="7" creationId="{58C53D93-E60F-4703-A4FB-74A57281DBFA}"/>
          </ac:picMkLst>
        </pc:picChg>
      </pc:sldChg>
      <pc:sldChg chg="addSp delSp modSp del mod ord">
        <pc:chgData name="TZIKAS, STEPHEN A" userId="df8a43ca-de1f-4860-8fdf-dbd825ef6067" providerId="ADAL" clId="{B98FB73B-30C2-4D3F-BB9C-EAE6C3FF209F}" dt="2022-11-25T15:06:39.340" v="1496" actId="2696"/>
        <pc:sldMkLst>
          <pc:docMk/>
          <pc:sldMk cId="1403977366" sldId="331"/>
        </pc:sldMkLst>
        <pc:spChg chg="mod">
          <ac:chgData name="TZIKAS, STEPHEN A" userId="df8a43ca-de1f-4860-8fdf-dbd825ef6067" providerId="ADAL" clId="{B98FB73B-30C2-4D3F-BB9C-EAE6C3FF209F}" dt="2022-11-25T14:39:58.750" v="586" actId="20577"/>
          <ac:spMkLst>
            <pc:docMk/>
            <pc:sldMk cId="1403977366" sldId="331"/>
            <ac:spMk id="2" creationId="{74367486-157D-4D00-B24F-CB1613C4AB99}"/>
          </ac:spMkLst>
        </pc:spChg>
        <pc:spChg chg="add del mod">
          <ac:chgData name="TZIKAS, STEPHEN A" userId="df8a43ca-de1f-4860-8fdf-dbd825ef6067" providerId="ADAL" clId="{B98FB73B-30C2-4D3F-BB9C-EAE6C3FF209F}" dt="2022-11-25T15:05:32.559" v="1480"/>
          <ac:spMkLst>
            <pc:docMk/>
            <pc:sldMk cId="1403977366" sldId="331"/>
            <ac:spMk id="4" creationId="{4C4D5270-1792-B711-CD40-52A87D24E72F}"/>
          </ac:spMkLst>
        </pc:spChg>
        <pc:picChg chg="del mod">
          <ac:chgData name="TZIKAS, STEPHEN A" userId="df8a43ca-de1f-4860-8fdf-dbd825ef6067" providerId="ADAL" clId="{B98FB73B-30C2-4D3F-BB9C-EAE6C3FF209F}" dt="2022-11-25T15:06:25.446" v="1492" actId="21"/>
          <ac:picMkLst>
            <pc:docMk/>
            <pc:sldMk cId="1403977366" sldId="331"/>
            <ac:picMk id="6" creationId="{ACC50620-E057-4487-A14E-AA15DA408FFC}"/>
          </ac:picMkLst>
        </pc:picChg>
        <pc:picChg chg="del mod">
          <ac:chgData name="TZIKAS, STEPHEN A" userId="df8a43ca-de1f-4860-8fdf-dbd825ef6067" providerId="ADAL" clId="{B98FB73B-30C2-4D3F-BB9C-EAE6C3FF209F}" dt="2022-11-25T15:05:53.060" v="1484" actId="21"/>
          <ac:picMkLst>
            <pc:docMk/>
            <pc:sldMk cId="1403977366" sldId="331"/>
            <ac:picMk id="8" creationId="{DACC4CF7-E88C-4279-B0A7-7ACA2DE832D0}"/>
          </ac:picMkLst>
        </pc:picChg>
        <pc:picChg chg="del mod">
          <ac:chgData name="TZIKAS, STEPHEN A" userId="df8a43ca-de1f-4860-8fdf-dbd825ef6067" providerId="ADAL" clId="{B98FB73B-30C2-4D3F-BB9C-EAE6C3FF209F}" dt="2022-11-25T15:05:27.813" v="1477" actId="478"/>
          <ac:picMkLst>
            <pc:docMk/>
            <pc:sldMk cId="1403977366" sldId="331"/>
            <ac:picMk id="10" creationId="{427C6252-E95F-4816-B4F3-303A26569A40}"/>
          </ac:picMkLst>
        </pc:picChg>
      </pc:sldChg>
      <pc:sldChg chg="delSp del mod ord">
        <pc:chgData name="TZIKAS, STEPHEN A" userId="df8a43ca-de1f-4860-8fdf-dbd825ef6067" providerId="ADAL" clId="{B98FB73B-30C2-4D3F-BB9C-EAE6C3FF209F}" dt="2022-11-25T14:43:00.263" v="632" actId="2696"/>
        <pc:sldMkLst>
          <pc:docMk/>
          <pc:sldMk cId="4112645295" sldId="332"/>
        </pc:sldMkLst>
        <pc:picChg chg="del">
          <ac:chgData name="TZIKAS, STEPHEN A" userId="df8a43ca-de1f-4860-8fdf-dbd825ef6067" providerId="ADAL" clId="{B98FB73B-30C2-4D3F-BB9C-EAE6C3FF209F}" dt="2022-11-25T14:27:17.829" v="407" actId="21"/>
          <ac:picMkLst>
            <pc:docMk/>
            <pc:sldMk cId="4112645295" sldId="332"/>
            <ac:picMk id="6" creationId="{5748CFF5-232A-466E-8627-4E1D450BBB14}"/>
          </ac:picMkLst>
        </pc:picChg>
        <pc:picChg chg="del">
          <ac:chgData name="TZIKAS, STEPHEN A" userId="df8a43ca-de1f-4860-8fdf-dbd825ef6067" providerId="ADAL" clId="{B98FB73B-30C2-4D3F-BB9C-EAE6C3FF209F}" dt="2022-11-25T14:26:06.742" v="402" actId="21"/>
          <ac:picMkLst>
            <pc:docMk/>
            <pc:sldMk cId="4112645295" sldId="332"/>
            <ac:picMk id="8" creationId="{15092258-8E2A-48A0-A0AC-9401C6826CE3}"/>
          </ac:picMkLst>
        </pc:picChg>
        <pc:picChg chg="del">
          <ac:chgData name="TZIKAS, STEPHEN A" userId="df8a43ca-de1f-4860-8fdf-dbd825ef6067" providerId="ADAL" clId="{B98FB73B-30C2-4D3F-BB9C-EAE6C3FF209F}" dt="2022-11-25T14:29:53.439" v="427" actId="21"/>
          <ac:picMkLst>
            <pc:docMk/>
            <pc:sldMk cId="4112645295" sldId="332"/>
            <ac:picMk id="10" creationId="{E8A65FD3-B962-4852-83E8-05E9CB2FFB08}"/>
          </ac:picMkLst>
        </pc:picChg>
      </pc:sldChg>
      <pc:sldChg chg="modSp mod ord">
        <pc:chgData name="TZIKAS, STEPHEN A" userId="df8a43ca-de1f-4860-8fdf-dbd825ef6067" providerId="ADAL" clId="{B98FB73B-30C2-4D3F-BB9C-EAE6C3FF209F}" dt="2022-11-25T14:49:22.395" v="734" actId="20577"/>
        <pc:sldMkLst>
          <pc:docMk/>
          <pc:sldMk cId="4126633192" sldId="333"/>
        </pc:sldMkLst>
        <pc:spChg chg="mod">
          <ac:chgData name="TZIKAS, STEPHEN A" userId="df8a43ca-de1f-4860-8fdf-dbd825ef6067" providerId="ADAL" clId="{B98FB73B-30C2-4D3F-BB9C-EAE6C3FF209F}" dt="2022-11-25T14:49:22.395" v="734" actId="20577"/>
          <ac:spMkLst>
            <pc:docMk/>
            <pc:sldMk cId="4126633192" sldId="333"/>
            <ac:spMk id="2" creationId="{74367486-157D-4D00-B24F-CB1613C4AB99}"/>
          </ac:spMkLst>
        </pc:spChg>
      </pc:sldChg>
      <pc:sldChg chg="modSp mod ord">
        <pc:chgData name="TZIKAS, STEPHEN A" userId="df8a43ca-de1f-4860-8fdf-dbd825ef6067" providerId="ADAL" clId="{B98FB73B-30C2-4D3F-BB9C-EAE6C3FF209F}" dt="2022-11-25T15:08:21.718" v="1520" actId="1076"/>
        <pc:sldMkLst>
          <pc:docMk/>
          <pc:sldMk cId="679038554" sldId="334"/>
        </pc:sldMkLst>
        <pc:spChg chg="mod">
          <ac:chgData name="TZIKAS, STEPHEN A" userId="df8a43ca-de1f-4860-8fdf-dbd825ef6067" providerId="ADAL" clId="{B98FB73B-30C2-4D3F-BB9C-EAE6C3FF209F}" dt="2022-11-25T14:49:38.852" v="742" actId="20577"/>
          <ac:spMkLst>
            <pc:docMk/>
            <pc:sldMk cId="679038554" sldId="334"/>
            <ac:spMk id="2" creationId="{74367486-157D-4D00-B24F-CB1613C4AB99}"/>
          </ac:spMkLst>
        </pc:spChg>
        <pc:picChg chg="mod">
          <ac:chgData name="TZIKAS, STEPHEN A" userId="df8a43ca-de1f-4860-8fdf-dbd825ef6067" providerId="ADAL" clId="{B98FB73B-30C2-4D3F-BB9C-EAE6C3FF209F}" dt="2022-11-25T15:08:19.044" v="1519" actId="1076"/>
          <ac:picMkLst>
            <pc:docMk/>
            <pc:sldMk cId="679038554" sldId="334"/>
            <ac:picMk id="6" creationId="{36CF48BF-A62C-4C7B-9BB6-E69621B3DC78}"/>
          </ac:picMkLst>
        </pc:picChg>
        <pc:picChg chg="mod">
          <ac:chgData name="TZIKAS, STEPHEN A" userId="df8a43ca-de1f-4860-8fdf-dbd825ef6067" providerId="ADAL" clId="{B98FB73B-30C2-4D3F-BB9C-EAE6C3FF209F}" dt="2022-11-25T15:08:13.562" v="1517" actId="1076"/>
          <ac:picMkLst>
            <pc:docMk/>
            <pc:sldMk cId="679038554" sldId="334"/>
            <ac:picMk id="8" creationId="{005FD529-7694-4A84-883E-5D433297C05D}"/>
          </ac:picMkLst>
        </pc:picChg>
        <pc:picChg chg="mod">
          <ac:chgData name="TZIKAS, STEPHEN A" userId="df8a43ca-de1f-4860-8fdf-dbd825ef6067" providerId="ADAL" clId="{B98FB73B-30C2-4D3F-BB9C-EAE6C3FF209F}" dt="2022-11-25T15:08:21.718" v="1520" actId="1076"/>
          <ac:picMkLst>
            <pc:docMk/>
            <pc:sldMk cId="679038554" sldId="334"/>
            <ac:picMk id="10" creationId="{D0F90A9D-334D-4A62-B1FC-47E05B9585A4}"/>
          </ac:picMkLst>
        </pc:picChg>
      </pc:sldChg>
      <pc:sldChg chg="modSp mod ord">
        <pc:chgData name="TZIKAS, STEPHEN A" userId="df8a43ca-de1f-4860-8fdf-dbd825ef6067" providerId="ADAL" clId="{B98FB73B-30C2-4D3F-BB9C-EAE6C3FF209F}" dt="2022-11-25T15:08:07.265" v="1516" actId="1076"/>
        <pc:sldMkLst>
          <pc:docMk/>
          <pc:sldMk cId="1837844583" sldId="335"/>
        </pc:sldMkLst>
        <pc:spChg chg="mod">
          <ac:chgData name="TZIKAS, STEPHEN A" userId="df8a43ca-de1f-4860-8fdf-dbd825ef6067" providerId="ADAL" clId="{B98FB73B-30C2-4D3F-BB9C-EAE6C3FF209F}" dt="2022-11-25T14:49:46.113" v="746" actId="20577"/>
          <ac:spMkLst>
            <pc:docMk/>
            <pc:sldMk cId="1837844583" sldId="335"/>
            <ac:spMk id="2" creationId="{74367486-157D-4D00-B24F-CB1613C4AB99}"/>
          </ac:spMkLst>
        </pc:spChg>
        <pc:picChg chg="mod">
          <ac:chgData name="TZIKAS, STEPHEN A" userId="df8a43ca-de1f-4860-8fdf-dbd825ef6067" providerId="ADAL" clId="{B98FB73B-30C2-4D3F-BB9C-EAE6C3FF209F}" dt="2022-11-25T15:07:59.740" v="1513" actId="1076"/>
          <ac:picMkLst>
            <pc:docMk/>
            <pc:sldMk cId="1837844583" sldId="335"/>
            <ac:picMk id="6" creationId="{FBBAE4F8-CD04-4A33-958B-294A5BDDF09F}"/>
          </ac:picMkLst>
        </pc:picChg>
        <pc:picChg chg="mod">
          <ac:chgData name="TZIKAS, STEPHEN A" userId="df8a43ca-de1f-4860-8fdf-dbd825ef6067" providerId="ADAL" clId="{B98FB73B-30C2-4D3F-BB9C-EAE6C3FF209F}" dt="2022-11-25T15:07:56.498" v="1512" actId="1076"/>
          <ac:picMkLst>
            <pc:docMk/>
            <pc:sldMk cId="1837844583" sldId="335"/>
            <ac:picMk id="8" creationId="{F75EAF63-665F-45F2-887E-F8E5617AA3EA}"/>
          </ac:picMkLst>
        </pc:picChg>
        <pc:picChg chg="mod">
          <ac:chgData name="TZIKAS, STEPHEN A" userId="df8a43ca-de1f-4860-8fdf-dbd825ef6067" providerId="ADAL" clId="{B98FB73B-30C2-4D3F-BB9C-EAE6C3FF209F}" dt="2022-11-25T15:08:07.265" v="1516" actId="1076"/>
          <ac:picMkLst>
            <pc:docMk/>
            <pc:sldMk cId="1837844583" sldId="335"/>
            <ac:picMk id="10" creationId="{1422E94F-07AF-4098-B5FB-7F4ABAA6B7FD}"/>
          </ac:picMkLst>
        </pc:picChg>
      </pc:sldChg>
      <pc:sldChg chg="delSp modSp del mod ord">
        <pc:chgData name="TZIKAS, STEPHEN A" userId="df8a43ca-de1f-4860-8fdf-dbd825ef6067" providerId="ADAL" clId="{B98FB73B-30C2-4D3F-BB9C-EAE6C3FF209F}" dt="2022-11-25T15:09:05.929" v="1530" actId="2696"/>
        <pc:sldMkLst>
          <pc:docMk/>
          <pc:sldMk cId="2296172989" sldId="336"/>
        </pc:sldMkLst>
        <pc:spChg chg="mod">
          <ac:chgData name="TZIKAS, STEPHEN A" userId="df8a43ca-de1f-4860-8fdf-dbd825ef6067" providerId="ADAL" clId="{B98FB73B-30C2-4D3F-BB9C-EAE6C3FF209F}" dt="2022-11-25T14:49:53.736" v="750" actId="20577"/>
          <ac:spMkLst>
            <pc:docMk/>
            <pc:sldMk cId="2296172989" sldId="336"/>
            <ac:spMk id="2" creationId="{74367486-157D-4D00-B24F-CB1613C4AB99}"/>
          </ac:spMkLst>
        </pc:spChg>
        <pc:spChg chg="del mod">
          <ac:chgData name="TZIKAS, STEPHEN A" userId="df8a43ca-de1f-4860-8fdf-dbd825ef6067" providerId="ADAL" clId="{B98FB73B-30C2-4D3F-BB9C-EAE6C3FF209F}" dt="2022-11-25T15:08:54.852" v="1527"/>
          <ac:spMkLst>
            <pc:docMk/>
            <pc:sldMk cId="2296172989" sldId="336"/>
            <ac:spMk id="8" creationId="{8E947BE6-BB4D-4CD6-A7E9-D2AA121FA174}"/>
          </ac:spMkLst>
        </pc:spChg>
        <pc:picChg chg="del">
          <ac:chgData name="TZIKAS, STEPHEN A" userId="df8a43ca-de1f-4860-8fdf-dbd825ef6067" providerId="ADAL" clId="{B98FB73B-30C2-4D3F-BB9C-EAE6C3FF209F}" dt="2022-11-25T15:08:35.134" v="1522" actId="21"/>
          <ac:picMkLst>
            <pc:docMk/>
            <pc:sldMk cId="2296172989" sldId="336"/>
            <ac:picMk id="6" creationId="{2EB94D49-8BAD-4591-88FA-FDD91C2F181C}"/>
          </ac:picMkLst>
        </pc:picChg>
      </pc:sldChg>
      <pc:sldChg chg="delSp modSp del mod">
        <pc:chgData name="TZIKAS, STEPHEN A" userId="df8a43ca-de1f-4860-8fdf-dbd825ef6067" providerId="ADAL" clId="{B98FB73B-30C2-4D3F-BB9C-EAE6C3FF209F}" dt="2022-11-25T15:07:47.124" v="1511" actId="2696"/>
        <pc:sldMkLst>
          <pc:docMk/>
          <pc:sldMk cId="1517660251" sldId="337"/>
        </pc:sldMkLst>
        <pc:spChg chg="mod">
          <ac:chgData name="TZIKAS, STEPHEN A" userId="df8a43ca-de1f-4860-8fdf-dbd825ef6067" providerId="ADAL" clId="{B98FB73B-30C2-4D3F-BB9C-EAE6C3FF209F}" dt="2022-11-25T14:35:36.154" v="497" actId="20577"/>
          <ac:spMkLst>
            <pc:docMk/>
            <pc:sldMk cId="1517660251" sldId="337"/>
            <ac:spMk id="2" creationId="{74367486-157D-4D00-B24F-CB1613C4AB99}"/>
          </ac:spMkLst>
        </pc:spChg>
        <pc:picChg chg="del">
          <ac:chgData name="TZIKAS, STEPHEN A" userId="df8a43ca-de1f-4860-8fdf-dbd825ef6067" providerId="ADAL" clId="{B98FB73B-30C2-4D3F-BB9C-EAE6C3FF209F}" dt="2022-11-25T15:07:20.761" v="1502" actId="21"/>
          <ac:picMkLst>
            <pc:docMk/>
            <pc:sldMk cId="1517660251" sldId="337"/>
            <ac:picMk id="6" creationId="{A5EB0469-6BC4-4AF8-9B8C-C157B0E63672}"/>
          </ac:picMkLst>
        </pc:picChg>
        <pc:picChg chg="del mod">
          <ac:chgData name="TZIKAS, STEPHEN A" userId="df8a43ca-de1f-4860-8fdf-dbd825ef6067" providerId="ADAL" clId="{B98FB73B-30C2-4D3F-BB9C-EAE6C3FF209F}" dt="2022-11-25T15:07:33.656" v="1506" actId="21"/>
          <ac:picMkLst>
            <pc:docMk/>
            <pc:sldMk cId="1517660251" sldId="337"/>
            <ac:picMk id="8" creationId="{BC57A2E9-D72C-48BE-9DB8-0A2D9334FB76}"/>
          </ac:picMkLst>
        </pc:picChg>
      </pc:sldChg>
      <pc:sldChg chg="ord">
        <pc:chgData name="TZIKAS, STEPHEN A" userId="df8a43ca-de1f-4860-8fdf-dbd825ef6067" providerId="ADAL" clId="{B98FB73B-30C2-4D3F-BB9C-EAE6C3FF209F}" dt="2022-11-25T14:32:25.952" v="453"/>
        <pc:sldMkLst>
          <pc:docMk/>
          <pc:sldMk cId="469579002" sldId="338"/>
        </pc:sldMkLst>
      </pc:sldChg>
      <pc:sldChg chg="ord">
        <pc:chgData name="TZIKAS, STEPHEN A" userId="df8a43ca-de1f-4860-8fdf-dbd825ef6067" providerId="ADAL" clId="{B98FB73B-30C2-4D3F-BB9C-EAE6C3FF209F}" dt="2022-11-25T14:34:11.382" v="461"/>
        <pc:sldMkLst>
          <pc:docMk/>
          <pc:sldMk cId="1947830197" sldId="339"/>
        </pc:sldMkLst>
      </pc:sldChg>
      <pc:sldChg chg="addSp modSp mod ord">
        <pc:chgData name="TZIKAS, STEPHEN A" userId="df8a43ca-de1f-4860-8fdf-dbd825ef6067" providerId="ADAL" clId="{B98FB73B-30C2-4D3F-BB9C-EAE6C3FF209F}" dt="2022-11-25T14:46:10.427" v="685" actId="1076"/>
        <pc:sldMkLst>
          <pc:docMk/>
          <pc:sldMk cId="620682268" sldId="340"/>
        </pc:sldMkLst>
        <pc:picChg chg="add mod">
          <ac:chgData name="TZIKAS, STEPHEN A" userId="df8a43ca-de1f-4860-8fdf-dbd825ef6067" providerId="ADAL" clId="{B98FB73B-30C2-4D3F-BB9C-EAE6C3FF209F}" dt="2022-11-25T14:46:10.427" v="685" actId="1076"/>
          <ac:picMkLst>
            <pc:docMk/>
            <pc:sldMk cId="620682268" sldId="340"/>
            <ac:picMk id="4" creationId="{7B1B7743-5BCD-A053-513A-BD134363BF90}"/>
          </ac:picMkLst>
        </pc:picChg>
      </pc:sldChg>
      <pc:sldChg chg="ord">
        <pc:chgData name="TZIKAS, STEPHEN A" userId="df8a43ca-de1f-4860-8fdf-dbd825ef6067" providerId="ADAL" clId="{B98FB73B-30C2-4D3F-BB9C-EAE6C3FF209F}" dt="2022-11-25T14:21:00.581" v="357"/>
        <pc:sldMkLst>
          <pc:docMk/>
          <pc:sldMk cId="1022505247" sldId="341"/>
        </pc:sldMkLst>
      </pc:sldChg>
      <pc:sldChg chg="ord">
        <pc:chgData name="TZIKAS, STEPHEN A" userId="df8a43ca-de1f-4860-8fdf-dbd825ef6067" providerId="ADAL" clId="{B98FB73B-30C2-4D3F-BB9C-EAE6C3FF209F}" dt="2022-11-25T14:21:31.870" v="361"/>
        <pc:sldMkLst>
          <pc:docMk/>
          <pc:sldMk cId="1636962311" sldId="342"/>
        </pc:sldMkLst>
      </pc:sldChg>
      <pc:sldChg chg="ord">
        <pc:chgData name="TZIKAS, STEPHEN A" userId="df8a43ca-de1f-4860-8fdf-dbd825ef6067" providerId="ADAL" clId="{B98FB73B-30C2-4D3F-BB9C-EAE6C3FF209F}" dt="2022-11-25T14:22:40.938" v="369"/>
        <pc:sldMkLst>
          <pc:docMk/>
          <pc:sldMk cId="261051126" sldId="343"/>
        </pc:sldMkLst>
      </pc:sldChg>
      <pc:sldChg chg="ord">
        <pc:chgData name="TZIKAS, STEPHEN A" userId="df8a43ca-de1f-4860-8fdf-dbd825ef6067" providerId="ADAL" clId="{B98FB73B-30C2-4D3F-BB9C-EAE6C3FF209F}" dt="2022-11-25T14:23:41.764" v="377"/>
        <pc:sldMkLst>
          <pc:docMk/>
          <pc:sldMk cId="3063873402" sldId="344"/>
        </pc:sldMkLst>
      </pc:sldChg>
      <pc:sldChg chg="ord">
        <pc:chgData name="TZIKAS, STEPHEN A" userId="df8a43ca-de1f-4860-8fdf-dbd825ef6067" providerId="ADAL" clId="{B98FB73B-30C2-4D3F-BB9C-EAE6C3FF209F}" dt="2022-11-25T14:35:01.271" v="467"/>
        <pc:sldMkLst>
          <pc:docMk/>
          <pc:sldMk cId="108056229" sldId="345"/>
        </pc:sldMkLst>
      </pc:sldChg>
      <pc:sldChg chg="addSp modSp mod ord">
        <pc:chgData name="TZIKAS, STEPHEN A" userId="df8a43ca-de1f-4860-8fdf-dbd825ef6067" providerId="ADAL" clId="{B98FB73B-30C2-4D3F-BB9C-EAE6C3FF209F}" dt="2022-11-25T14:48:19.917" v="708"/>
        <pc:sldMkLst>
          <pc:docMk/>
          <pc:sldMk cId="4153351580" sldId="346"/>
        </pc:sldMkLst>
        <pc:spChg chg="mod">
          <ac:chgData name="TZIKAS, STEPHEN A" userId="df8a43ca-de1f-4860-8fdf-dbd825ef6067" providerId="ADAL" clId="{B98FB73B-30C2-4D3F-BB9C-EAE6C3FF209F}" dt="2022-11-25T14:28:22.617" v="413" actId="1076"/>
          <ac:spMkLst>
            <pc:docMk/>
            <pc:sldMk cId="4153351580" sldId="346"/>
            <ac:spMk id="6" creationId="{23576A5E-775D-413E-B94E-87C3E4AC8D86}"/>
          </ac:spMkLst>
        </pc:spChg>
        <pc:picChg chg="add mod">
          <ac:chgData name="TZIKAS, STEPHEN A" userId="df8a43ca-de1f-4860-8fdf-dbd825ef6067" providerId="ADAL" clId="{B98FB73B-30C2-4D3F-BB9C-EAE6C3FF209F}" dt="2022-11-25T14:28:35.457" v="417" actId="1076"/>
          <ac:picMkLst>
            <pc:docMk/>
            <pc:sldMk cId="4153351580" sldId="346"/>
            <ac:picMk id="4" creationId="{39A8613B-42B7-F734-A431-153C1CD10D81}"/>
          </ac:picMkLst>
        </pc:picChg>
      </pc:sldChg>
      <pc:sldChg chg="ord">
        <pc:chgData name="TZIKAS, STEPHEN A" userId="df8a43ca-de1f-4860-8fdf-dbd825ef6067" providerId="ADAL" clId="{B98FB73B-30C2-4D3F-BB9C-EAE6C3FF209F}" dt="2022-11-25T14:48:08.212" v="704"/>
        <pc:sldMkLst>
          <pc:docMk/>
          <pc:sldMk cId="3701684982" sldId="347"/>
        </pc:sldMkLst>
      </pc:sldChg>
      <pc:sldChg chg="modSp mod">
        <pc:chgData name="TZIKAS, STEPHEN A" userId="df8a43ca-de1f-4860-8fdf-dbd825ef6067" providerId="ADAL" clId="{B98FB73B-30C2-4D3F-BB9C-EAE6C3FF209F}" dt="2022-11-25T14:35:53.214" v="520" actId="20577"/>
        <pc:sldMkLst>
          <pc:docMk/>
          <pc:sldMk cId="814638770" sldId="348"/>
        </pc:sldMkLst>
        <pc:spChg chg="mod">
          <ac:chgData name="TZIKAS, STEPHEN A" userId="df8a43ca-de1f-4860-8fdf-dbd825ef6067" providerId="ADAL" clId="{B98FB73B-30C2-4D3F-BB9C-EAE6C3FF209F}" dt="2022-11-25T14:35:53.214" v="520" actId="20577"/>
          <ac:spMkLst>
            <pc:docMk/>
            <pc:sldMk cId="814638770" sldId="348"/>
            <ac:spMk id="2" creationId="{74367486-157D-4D00-B24F-CB1613C4AB99}"/>
          </ac:spMkLst>
        </pc:spChg>
      </pc:sldChg>
      <pc:sldChg chg="modSp mod">
        <pc:chgData name="TZIKAS, STEPHEN A" userId="df8a43ca-de1f-4860-8fdf-dbd825ef6067" providerId="ADAL" clId="{B98FB73B-30C2-4D3F-BB9C-EAE6C3FF209F}" dt="2022-11-25T14:36:02.458" v="535" actId="20577"/>
        <pc:sldMkLst>
          <pc:docMk/>
          <pc:sldMk cId="2883642786" sldId="349"/>
        </pc:sldMkLst>
        <pc:spChg chg="mod">
          <ac:chgData name="TZIKAS, STEPHEN A" userId="df8a43ca-de1f-4860-8fdf-dbd825ef6067" providerId="ADAL" clId="{B98FB73B-30C2-4D3F-BB9C-EAE6C3FF209F}" dt="2022-11-25T14:36:02.458" v="535" actId="20577"/>
          <ac:spMkLst>
            <pc:docMk/>
            <pc:sldMk cId="2883642786" sldId="349"/>
            <ac:spMk id="2" creationId="{74367486-157D-4D00-B24F-CB1613C4AB99}"/>
          </ac:spMkLst>
        </pc:spChg>
      </pc:sldChg>
      <pc:sldChg chg="delSp modSp del mod ord">
        <pc:chgData name="TZIKAS, STEPHEN A" userId="df8a43ca-de1f-4860-8fdf-dbd825ef6067" providerId="ADAL" clId="{B98FB73B-30C2-4D3F-BB9C-EAE6C3FF209F}" dt="2022-11-25T14:42:52.614" v="630" actId="2696"/>
        <pc:sldMkLst>
          <pc:docMk/>
          <pc:sldMk cId="3784333044" sldId="350"/>
        </pc:sldMkLst>
        <pc:spChg chg="del mod">
          <ac:chgData name="TZIKAS, STEPHEN A" userId="df8a43ca-de1f-4860-8fdf-dbd825ef6067" providerId="ADAL" clId="{B98FB73B-30C2-4D3F-BB9C-EAE6C3FF209F}" dt="2022-11-25T14:42:32.110" v="625" actId="21"/>
          <ac:spMkLst>
            <pc:docMk/>
            <pc:sldMk cId="3784333044" sldId="350"/>
            <ac:spMk id="6" creationId="{FB78BC98-C5B4-4CBA-A40C-F41AD45CABD4}"/>
          </ac:spMkLst>
        </pc:spChg>
      </pc:sldChg>
      <pc:sldChg chg="addSp delSp modSp del mod ord">
        <pc:chgData name="TZIKAS, STEPHEN A" userId="df8a43ca-de1f-4860-8fdf-dbd825ef6067" providerId="ADAL" clId="{B98FB73B-30C2-4D3F-BB9C-EAE6C3FF209F}" dt="2022-11-25T14:57:37.595" v="1112" actId="2696"/>
        <pc:sldMkLst>
          <pc:docMk/>
          <pc:sldMk cId="482569837" sldId="351"/>
        </pc:sldMkLst>
        <pc:spChg chg="mod">
          <ac:chgData name="TZIKAS, STEPHEN A" userId="df8a43ca-de1f-4860-8fdf-dbd825ef6067" providerId="ADAL" clId="{B98FB73B-30C2-4D3F-BB9C-EAE6C3FF209F}" dt="2022-11-25T14:43:22.641" v="640" actId="20577"/>
          <ac:spMkLst>
            <pc:docMk/>
            <pc:sldMk cId="482569837" sldId="351"/>
            <ac:spMk id="2" creationId="{74367486-157D-4D00-B24F-CB1613C4AB99}"/>
          </ac:spMkLst>
        </pc:spChg>
        <pc:spChg chg="add del mod">
          <ac:chgData name="TZIKAS, STEPHEN A" userId="df8a43ca-de1f-4860-8fdf-dbd825ef6067" providerId="ADAL" clId="{B98FB73B-30C2-4D3F-BB9C-EAE6C3FF209F}" dt="2022-11-25T14:57:11.563" v="1108"/>
          <ac:spMkLst>
            <pc:docMk/>
            <pc:sldMk cId="482569837" sldId="351"/>
            <ac:spMk id="4" creationId="{8D5630E2-55D3-F66B-D4C4-9F68BE40B136}"/>
          </ac:spMkLst>
        </pc:spChg>
        <pc:picChg chg="del mod">
          <ac:chgData name="TZIKAS, STEPHEN A" userId="df8a43ca-de1f-4860-8fdf-dbd825ef6067" providerId="ADAL" clId="{B98FB73B-30C2-4D3F-BB9C-EAE6C3FF209F}" dt="2022-11-25T14:54:04.355" v="880" actId="478"/>
          <ac:picMkLst>
            <pc:docMk/>
            <pc:sldMk cId="482569837" sldId="351"/>
            <ac:picMk id="6" creationId="{72437D61-AD60-4D50-936D-12698BE5517C}"/>
          </ac:picMkLst>
        </pc:picChg>
        <pc:picChg chg="del mod">
          <ac:chgData name="TZIKAS, STEPHEN A" userId="df8a43ca-de1f-4860-8fdf-dbd825ef6067" providerId="ADAL" clId="{B98FB73B-30C2-4D3F-BB9C-EAE6C3FF209F}" dt="2022-11-25T14:55:32.978" v="998" actId="478"/>
          <ac:picMkLst>
            <pc:docMk/>
            <pc:sldMk cId="482569837" sldId="351"/>
            <ac:picMk id="8" creationId="{64C78788-1CEF-4A35-B3F2-6DAF6609CF7B}"/>
          </ac:picMkLst>
        </pc:picChg>
        <pc:picChg chg="del mod">
          <ac:chgData name="TZIKAS, STEPHEN A" userId="df8a43ca-de1f-4860-8fdf-dbd825ef6067" providerId="ADAL" clId="{B98FB73B-30C2-4D3F-BB9C-EAE6C3FF209F}" dt="2022-11-25T14:56:57.506" v="1105" actId="478"/>
          <ac:picMkLst>
            <pc:docMk/>
            <pc:sldMk cId="482569837" sldId="351"/>
            <ac:picMk id="10" creationId="{ACA23CA6-281B-4E88-9BED-E3F237FAFAB8}"/>
          </ac:picMkLst>
        </pc:picChg>
      </pc:sldChg>
      <pc:sldChg chg="addSp delSp modSp del mod ord">
        <pc:chgData name="TZIKAS, STEPHEN A" userId="df8a43ca-de1f-4860-8fdf-dbd825ef6067" providerId="ADAL" clId="{B98FB73B-30C2-4D3F-BB9C-EAE6C3FF209F}" dt="2022-11-25T14:58:55.424" v="1125" actId="2696"/>
        <pc:sldMkLst>
          <pc:docMk/>
          <pc:sldMk cId="2759134118" sldId="352"/>
        </pc:sldMkLst>
        <pc:spChg chg="mod">
          <ac:chgData name="TZIKAS, STEPHEN A" userId="df8a43ca-de1f-4860-8fdf-dbd825ef6067" providerId="ADAL" clId="{B98FB73B-30C2-4D3F-BB9C-EAE6C3FF209F}" dt="2022-11-25T14:40:56.492" v="610" actId="20577"/>
          <ac:spMkLst>
            <pc:docMk/>
            <pc:sldMk cId="2759134118" sldId="352"/>
            <ac:spMk id="2" creationId="{74367486-157D-4D00-B24F-CB1613C4AB99}"/>
          </ac:spMkLst>
        </pc:spChg>
        <pc:spChg chg="del mod">
          <ac:chgData name="TZIKAS, STEPHEN A" userId="df8a43ca-de1f-4860-8fdf-dbd825ef6067" providerId="ADAL" clId="{B98FB73B-30C2-4D3F-BB9C-EAE6C3FF209F}" dt="2022-11-25T14:58:30.697" v="1120"/>
          <ac:spMkLst>
            <pc:docMk/>
            <pc:sldMk cId="2759134118" sldId="352"/>
            <ac:spMk id="6" creationId="{70193ED5-9278-46AB-B377-8B3E5EAEC135}"/>
          </ac:spMkLst>
        </pc:spChg>
        <pc:picChg chg="add del mod">
          <ac:chgData name="TZIKAS, STEPHEN A" userId="df8a43ca-de1f-4860-8fdf-dbd825ef6067" providerId="ADAL" clId="{B98FB73B-30C2-4D3F-BB9C-EAE6C3FF209F}" dt="2022-11-25T14:58:23.895" v="1115" actId="478"/>
          <ac:picMkLst>
            <pc:docMk/>
            <pc:sldMk cId="2759134118" sldId="352"/>
            <ac:picMk id="4" creationId="{BA95767C-1F36-5F92-811E-D9B1CF8FD711}"/>
          </ac:picMkLst>
        </pc:picChg>
        <pc:picChg chg="del mod">
          <ac:chgData name="TZIKAS, STEPHEN A" userId="df8a43ca-de1f-4860-8fdf-dbd825ef6067" providerId="ADAL" clId="{B98FB73B-30C2-4D3F-BB9C-EAE6C3FF209F}" dt="2022-11-25T14:58:24.687" v="1116" actId="478"/>
          <ac:picMkLst>
            <pc:docMk/>
            <pc:sldMk cId="2759134118" sldId="352"/>
            <ac:picMk id="8" creationId="{474C9AD3-D373-41D8-A254-8BE5FEEF3514}"/>
          </ac:picMkLst>
        </pc:picChg>
        <pc:picChg chg="del">
          <ac:chgData name="TZIKAS, STEPHEN A" userId="df8a43ca-de1f-4860-8fdf-dbd825ef6067" providerId="ADAL" clId="{B98FB73B-30C2-4D3F-BB9C-EAE6C3FF209F}" dt="2022-11-25T14:58:25.452" v="1117" actId="478"/>
          <ac:picMkLst>
            <pc:docMk/>
            <pc:sldMk cId="2759134118" sldId="352"/>
            <ac:picMk id="10" creationId="{EB098C45-8208-4EED-98E9-F45866A1A1F5}"/>
          </ac:picMkLst>
        </pc:picChg>
      </pc:sldChg>
      <pc:sldChg chg="delSp modSp del mod ord">
        <pc:chgData name="TZIKAS, STEPHEN A" userId="df8a43ca-de1f-4860-8fdf-dbd825ef6067" providerId="ADAL" clId="{B98FB73B-30C2-4D3F-BB9C-EAE6C3FF209F}" dt="2022-11-25T14:42:57.479" v="631" actId="2696"/>
        <pc:sldMkLst>
          <pc:docMk/>
          <pc:sldMk cId="1438655692" sldId="353"/>
        </pc:sldMkLst>
        <pc:picChg chg="del mod">
          <ac:chgData name="TZIKAS, STEPHEN A" userId="df8a43ca-de1f-4860-8fdf-dbd825ef6067" providerId="ADAL" clId="{B98FB73B-30C2-4D3F-BB9C-EAE6C3FF209F}" dt="2022-11-25T14:40:43.469" v="600" actId="21"/>
          <ac:picMkLst>
            <pc:docMk/>
            <pc:sldMk cId="1438655692" sldId="353"/>
            <ac:picMk id="6" creationId="{9F3A1C15-9AA8-48E1-8DB5-BEE929BFD746}"/>
          </ac:picMkLst>
        </pc:picChg>
      </pc:sldChg>
      <pc:sldChg chg="addSp delSp modSp del mod ord">
        <pc:chgData name="TZIKAS, STEPHEN A" userId="df8a43ca-de1f-4860-8fdf-dbd825ef6067" providerId="ADAL" clId="{B98FB73B-30C2-4D3F-BB9C-EAE6C3FF209F}" dt="2022-11-25T15:01:22.633" v="1303" actId="2696"/>
        <pc:sldMkLst>
          <pc:docMk/>
          <pc:sldMk cId="4276221307" sldId="354"/>
        </pc:sldMkLst>
        <pc:spChg chg="mod">
          <ac:chgData name="TZIKAS, STEPHEN A" userId="df8a43ca-de1f-4860-8fdf-dbd825ef6067" providerId="ADAL" clId="{B98FB73B-30C2-4D3F-BB9C-EAE6C3FF209F}" dt="2022-11-25T14:40:10.454" v="594" actId="20577"/>
          <ac:spMkLst>
            <pc:docMk/>
            <pc:sldMk cId="4276221307" sldId="354"/>
            <ac:spMk id="2" creationId="{74367486-157D-4D00-B24F-CB1613C4AB99}"/>
          </ac:spMkLst>
        </pc:spChg>
        <pc:spChg chg="add del mod">
          <ac:chgData name="TZIKAS, STEPHEN A" userId="df8a43ca-de1f-4860-8fdf-dbd825ef6067" providerId="ADAL" clId="{B98FB73B-30C2-4D3F-BB9C-EAE6C3FF209F}" dt="2022-11-25T15:00:57.735" v="1299"/>
          <ac:spMkLst>
            <pc:docMk/>
            <pc:sldMk cId="4276221307" sldId="354"/>
            <ac:spMk id="4" creationId="{D15914A6-5239-459A-15E5-DA4B60C21BAA}"/>
          </ac:spMkLst>
        </pc:spChg>
        <pc:picChg chg="mod">
          <ac:chgData name="TZIKAS, STEPHEN A" userId="df8a43ca-de1f-4860-8fdf-dbd825ef6067" providerId="ADAL" clId="{B98FB73B-30C2-4D3F-BB9C-EAE6C3FF209F}" dt="2022-11-25T15:00:53.358" v="1296" actId="1076"/>
          <ac:picMkLst>
            <pc:docMk/>
            <pc:sldMk cId="4276221307" sldId="354"/>
            <ac:picMk id="6" creationId="{7C637628-8209-4FCC-B359-B90412802EFD}"/>
          </ac:picMkLst>
        </pc:picChg>
      </pc:sldChg>
      <pc:sldChg chg="delSp modSp del mod">
        <pc:chgData name="TZIKAS, STEPHEN A" userId="df8a43ca-de1f-4860-8fdf-dbd825ef6067" providerId="ADAL" clId="{B98FB73B-30C2-4D3F-BB9C-EAE6C3FF209F}" dt="2022-11-25T14:46:20.056" v="686" actId="2696"/>
        <pc:sldMkLst>
          <pc:docMk/>
          <pc:sldMk cId="3512316750" sldId="355"/>
        </pc:sldMkLst>
        <pc:picChg chg="del mod">
          <ac:chgData name="TZIKAS, STEPHEN A" userId="df8a43ca-de1f-4860-8fdf-dbd825ef6067" providerId="ADAL" clId="{B98FB73B-30C2-4D3F-BB9C-EAE6C3FF209F}" dt="2022-11-25T14:45:57.812" v="683" actId="21"/>
          <ac:picMkLst>
            <pc:docMk/>
            <pc:sldMk cId="3512316750" sldId="355"/>
            <ac:picMk id="6" creationId="{31A5C735-8CBE-4349-A70A-05DB2288712A}"/>
          </ac:picMkLst>
        </pc:picChg>
      </pc:sldChg>
      <pc:sldChg chg="modSp mod ord">
        <pc:chgData name="TZIKAS, STEPHEN A" userId="df8a43ca-de1f-4860-8fdf-dbd825ef6067" providerId="ADAL" clId="{B98FB73B-30C2-4D3F-BB9C-EAE6C3FF209F}" dt="2022-11-25T14:49:03.760" v="726" actId="20577"/>
        <pc:sldMkLst>
          <pc:docMk/>
          <pc:sldMk cId="2579453036" sldId="356"/>
        </pc:sldMkLst>
        <pc:spChg chg="mod">
          <ac:chgData name="TZIKAS, STEPHEN A" userId="df8a43ca-de1f-4860-8fdf-dbd825ef6067" providerId="ADAL" clId="{B98FB73B-30C2-4D3F-BB9C-EAE6C3FF209F}" dt="2022-11-25T14:49:03.760" v="726" actId="20577"/>
          <ac:spMkLst>
            <pc:docMk/>
            <pc:sldMk cId="2579453036" sldId="356"/>
            <ac:spMk id="2" creationId="{74367486-157D-4D00-B24F-CB1613C4AB99}"/>
          </ac:spMkLst>
        </pc:spChg>
      </pc:sldChg>
      <pc:sldChg chg="addSp modSp mod ord">
        <pc:chgData name="TZIKAS, STEPHEN A" userId="df8a43ca-de1f-4860-8fdf-dbd825ef6067" providerId="ADAL" clId="{B98FB73B-30C2-4D3F-BB9C-EAE6C3FF209F}" dt="2022-11-25T15:09:01.678" v="1529" actId="1076"/>
        <pc:sldMkLst>
          <pc:docMk/>
          <pc:sldMk cId="4201824415" sldId="357"/>
        </pc:sldMkLst>
        <pc:spChg chg="mod">
          <ac:chgData name="TZIKAS, STEPHEN A" userId="df8a43ca-de1f-4860-8fdf-dbd825ef6067" providerId="ADAL" clId="{B98FB73B-30C2-4D3F-BB9C-EAE6C3FF209F}" dt="2022-11-25T14:49:29.226" v="738" actId="20577"/>
          <ac:spMkLst>
            <pc:docMk/>
            <pc:sldMk cId="4201824415" sldId="357"/>
            <ac:spMk id="2" creationId="{74367486-157D-4D00-B24F-CB1613C4AB99}"/>
          </ac:spMkLst>
        </pc:spChg>
        <pc:spChg chg="add mod">
          <ac:chgData name="TZIKAS, STEPHEN A" userId="df8a43ca-de1f-4860-8fdf-dbd825ef6067" providerId="ADAL" clId="{B98FB73B-30C2-4D3F-BB9C-EAE6C3FF209F}" dt="2022-11-25T15:09:01.678" v="1529" actId="1076"/>
          <ac:spMkLst>
            <pc:docMk/>
            <pc:sldMk cId="4201824415" sldId="357"/>
            <ac:spMk id="8" creationId="{9B9DDDE3-B089-1A9C-DD9B-A3351AC3646E}"/>
          </ac:spMkLst>
        </pc:spChg>
        <pc:picChg chg="add mod">
          <ac:chgData name="TZIKAS, STEPHEN A" userId="df8a43ca-de1f-4860-8fdf-dbd825ef6067" providerId="ADAL" clId="{B98FB73B-30C2-4D3F-BB9C-EAE6C3FF209F}" dt="2022-11-25T15:08:42.783" v="1524" actId="1076"/>
          <ac:picMkLst>
            <pc:docMk/>
            <pc:sldMk cId="4201824415" sldId="357"/>
            <ac:picMk id="4" creationId="{75DBC0FC-6B50-5FDC-0B44-BC9BCCD1431B}"/>
          </ac:picMkLst>
        </pc:picChg>
        <pc:picChg chg="mod">
          <ac:chgData name="TZIKAS, STEPHEN A" userId="df8a43ca-de1f-4860-8fdf-dbd825ef6067" providerId="ADAL" clId="{B98FB73B-30C2-4D3F-BB9C-EAE6C3FF209F}" dt="2022-11-25T15:08:28.197" v="1521" actId="1076"/>
          <ac:picMkLst>
            <pc:docMk/>
            <pc:sldMk cId="4201824415" sldId="357"/>
            <ac:picMk id="6" creationId="{D894A4AA-66DC-4A72-9166-0CADE0EAC901}"/>
          </ac:picMkLst>
        </pc:picChg>
      </pc:sldChg>
      <pc:sldChg chg="modSp mod ord">
        <pc:chgData name="TZIKAS, STEPHEN A" userId="df8a43ca-de1f-4860-8fdf-dbd825ef6067" providerId="ADAL" clId="{B98FB73B-30C2-4D3F-BB9C-EAE6C3FF209F}" dt="2022-11-25T14:49:15.042" v="730" actId="20577"/>
        <pc:sldMkLst>
          <pc:docMk/>
          <pc:sldMk cId="4092939786" sldId="358"/>
        </pc:sldMkLst>
        <pc:spChg chg="mod">
          <ac:chgData name="TZIKAS, STEPHEN A" userId="df8a43ca-de1f-4860-8fdf-dbd825ef6067" providerId="ADAL" clId="{B98FB73B-30C2-4D3F-BB9C-EAE6C3FF209F}" dt="2022-11-25T14:49:15.042" v="730" actId="20577"/>
          <ac:spMkLst>
            <pc:docMk/>
            <pc:sldMk cId="4092939786" sldId="358"/>
            <ac:spMk id="2" creationId="{74367486-157D-4D00-B24F-CB1613C4AB99}"/>
          </ac:spMkLst>
        </pc:spChg>
      </pc:sldChg>
      <pc:sldChg chg="delSp modSp del mod ord">
        <pc:chgData name="TZIKAS, STEPHEN A" userId="df8a43ca-de1f-4860-8fdf-dbd825ef6067" providerId="ADAL" clId="{B98FB73B-30C2-4D3F-BB9C-EAE6C3FF209F}" dt="2022-11-25T15:03:11.978" v="1339" actId="2696"/>
        <pc:sldMkLst>
          <pc:docMk/>
          <pc:sldMk cId="1847793053" sldId="359"/>
        </pc:sldMkLst>
        <pc:spChg chg="mod">
          <ac:chgData name="TZIKAS, STEPHEN A" userId="df8a43ca-de1f-4860-8fdf-dbd825ef6067" providerId="ADAL" clId="{B98FB73B-30C2-4D3F-BB9C-EAE6C3FF209F}" dt="2022-11-25T14:38:25.217" v="565" actId="20577"/>
          <ac:spMkLst>
            <pc:docMk/>
            <pc:sldMk cId="1847793053" sldId="359"/>
            <ac:spMk id="2" creationId="{74367486-157D-4D00-B24F-CB1613C4AB99}"/>
          </ac:spMkLst>
        </pc:spChg>
        <pc:spChg chg="del mod">
          <ac:chgData name="TZIKAS, STEPHEN A" userId="df8a43ca-de1f-4860-8fdf-dbd825ef6067" providerId="ADAL" clId="{B98FB73B-30C2-4D3F-BB9C-EAE6C3FF209F}" dt="2022-11-25T15:01:49.931" v="1312"/>
          <ac:spMkLst>
            <pc:docMk/>
            <pc:sldMk cId="1847793053" sldId="359"/>
            <ac:spMk id="6" creationId="{841F9E19-7BE1-4571-849B-2427179BF1CD}"/>
          </ac:spMkLst>
        </pc:spChg>
        <pc:spChg chg="del mod">
          <ac:chgData name="TZIKAS, STEPHEN A" userId="df8a43ca-de1f-4860-8fdf-dbd825ef6067" providerId="ADAL" clId="{B98FB73B-30C2-4D3F-BB9C-EAE6C3FF209F}" dt="2022-11-25T15:02:07.758" v="1319"/>
          <ac:spMkLst>
            <pc:docMk/>
            <pc:sldMk cId="1847793053" sldId="359"/>
            <ac:spMk id="8" creationId="{AF6D1629-0BDD-4780-8DDA-A1A46F56636A}"/>
          </ac:spMkLst>
        </pc:spChg>
        <pc:spChg chg="del mod">
          <ac:chgData name="TZIKAS, STEPHEN A" userId="df8a43ca-de1f-4860-8fdf-dbd825ef6067" providerId="ADAL" clId="{B98FB73B-30C2-4D3F-BB9C-EAE6C3FF209F}" dt="2022-11-25T15:02:31.586" v="1325"/>
          <ac:spMkLst>
            <pc:docMk/>
            <pc:sldMk cId="1847793053" sldId="359"/>
            <ac:spMk id="10" creationId="{6FC7AE3D-C415-4F57-9C89-AA2E1D5D71DC}"/>
          </ac:spMkLst>
        </pc:spChg>
        <pc:spChg chg="del mod">
          <ac:chgData name="TZIKAS, STEPHEN A" userId="df8a43ca-de1f-4860-8fdf-dbd825ef6067" providerId="ADAL" clId="{B98FB73B-30C2-4D3F-BB9C-EAE6C3FF209F}" dt="2022-11-25T15:02:48.120" v="1332"/>
          <ac:spMkLst>
            <pc:docMk/>
            <pc:sldMk cId="1847793053" sldId="359"/>
            <ac:spMk id="12" creationId="{C98AFB53-257D-4018-AFD0-557E36580D1E}"/>
          </ac:spMkLst>
        </pc:spChg>
      </pc:sldChg>
      <pc:sldChg chg="ord">
        <pc:chgData name="TZIKAS, STEPHEN A" userId="df8a43ca-de1f-4860-8fdf-dbd825ef6067" providerId="ADAL" clId="{B98FB73B-30C2-4D3F-BB9C-EAE6C3FF209F}" dt="2022-11-25T14:37:51.924" v="552"/>
        <pc:sldMkLst>
          <pc:docMk/>
          <pc:sldMk cId="189357866" sldId="3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97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4008705" y="0"/>
            <a:ext cx="3066733" cy="452973"/>
          </a:xfrm>
          <a:prstGeom prst="rect">
            <a:avLst/>
          </a:prstGeom>
        </p:spPr>
        <p:txBody>
          <a:bodyPr vert="horz" lIns="93177" tIns="46589" rIns="93177" bIns="46589" rtlCol="0"/>
          <a:lstStyle>
            <a:lvl1pPr algn="r">
              <a:defRPr sz="1200"/>
            </a:lvl1pPr>
          </a:lstStyle>
          <a:p>
            <a:fld id="{C3C6D914-14EF-49C3-AA45-EA3297BA6AB3}" type="datetimeFigureOut">
              <a:rPr lang="en-US" smtClean="0"/>
              <a:t>5/6/2024</a:t>
            </a:fld>
            <a:endParaRPr lang="en-US"/>
          </a:p>
        </p:txBody>
      </p:sp>
      <p:sp>
        <p:nvSpPr>
          <p:cNvPr id="4" name="Slide Image Placeholder 3"/>
          <p:cNvSpPr>
            <a:spLocks noGrp="1" noRot="1" noChangeAspect="1"/>
          </p:cNvSpPr>
          <p:nvPr>
            <p:ph type="sldImg" idx="2"/>
          </p:nvPr>
        </p:nvSpPr>
        <p:spPr>
          <a:xfrm>
            <a:off x="830263" y="1128713"/>
            <a:ext cx="5416550" cy="304641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7708" y="4344779"/>
            <a:ext cx="5661660" cy="3554820"/>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75141"/>
            <a:ext cx="3066733" cy="452972"/>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75141"/>
            <a:ext cx="3066733" cy="452972"/>
          </a:xfrm>
          <a:prstGeom prst="rect">
            <a:avLst/>
          </a:prstGeom>
        </p:spPr>
        <p:txBody>
          <a:bodyPr vert="horz" lIns="93177" tIns="46589" rIns="93177" bIns="46589" rtlCol="0" anchor="b"/>
          <a:lstStyle>
            <a:lvl1pPr algn="r">
              <a:defRPr sz="1200"/>
            </a:lvl1pPr>
          </a:lstStyle>
          <a:p>
            <a:fld id="{4DA44E71-4314-41E1-8BD1-298D4B6389D5}" type="slidenum">
              <a:rPr lang="en-US" smtClean="0"/>
              <a:t>‹#›</a:t>
            </a:fld>
            <a:endParaRPr lang="en-US"/>
          </a:p>
        </p:txBody>
      </p:sp>
    </p:spTree>
    <p:extLst>
      <p:ext uri="{BB962C8B-B14F-4D97-AF65-F5344CB8AC3E}">
        <p14:creationId xmlns:p14="http://schemas.microsoft.com/office/powerpoint/2010/main" val="3051082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CEDDA-B189-4775-9BB3-04A4ECD18EC3}" type="slidenum">
              <a:rPr lang="en-US" smtClean="0"/>
              <a:t>1</a:t>
            </a:fld>
            <a:endParaRPr lang="en-US"/>
          </a:p>
        </p:txBody>
      </p:sp>
    </p:spTree>
    <p:extLst>
      <p:ext uri="{BB962C8B-B14F-4D97-AF65-F5344CB8AC3E}">
        <p14:creationId xmlns:p14="http://schemas.microsoft.com/office/powerpoint/2010/main" val="479803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CEDDA-B189-4775-9BB3-04A4ECD18EC3}" type="slidenum">
              <a:rPr lang="en-US" smtClean="0"/>
              <a:t>2</a:t>
            </a:fld>
            <a:endParaRPr lang="en-US"/>
          </a:p>
        </p:txBody>
      </p:sp>
    </p:spTree>
    <p:extLst>
      <p:ext uri="{BB962C8B-B14F-4D97-AF65-F5344CB8AC3E}">
        <p14:creationId xmlns:p14="http://schemas.microsoft.com/office/powerpoint/2010/main" val="2703120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CEDDA-B189-4775-9BB3-04A4ECD18EC3}" type="slidenum">
              <a:rPr lang="en-US" smtClean="0"/>
              <a:t>3</a:t>
            </a:fld>
            <a:endParaRPr lang="en-US"/>
          </a:p>
        </p:txBody>
      </p:sp>
    </p:spTree>
    <p:extLst>
      <p:ext uri="{BB962C8B-B14F-4D97-AF65-F5344CB8AC3E}">
        <p14:creationId xmlns:p14="http://schemas.microsoft.com/office/powerpoint/2010/main" val="2885084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a:t>
            </a:r>
            <a:r>
              <a:rPr lang="en-US" baseline="0" dirty="0"/>
              <a:t> Meter Quick Look Data. To zoom in on these spectral lines, import the </a:t>
            </a:r>
            <a:r>
              <a:rPr lang="en-US" baseline="0" dirty="0" err="1"/>
              <a:t>ascii</a:t>
            </a:r>
            <a:r>
              <a:rPr lang="en-US" baseline="0" dirty="0"/>
              <a:t> data into excel.</a:t>
            </a:r>
            <a:endParaRPr lang="en-US" dirty="0"/>
          </a:p>
        </p:txBody>
      </p:sp>
      <p:sp>
        <p:nvSpPr>
          <p:cNvPr id="4" name="Slide Number Placeholder 3"/>
          <p:cNvSpPr>
            <a:spLocks noGrp="1"/>
          </p:cNvSpPr>
          <p:nvPr>
            <p:ph type="sldNum" sz="quarter" idx="10"/>
          </p:nvPr>
        </p:nvSpPr>
        <p:spPr/>
        <p:txBody>
          <a:bodyPr/>
          <a:lstStyle/>
          <a:p>
            <a:pPr>
              <a:defRPr/>
            </a:pPr>
            <a:fld id="{F166A730-1ED9-44C8-A6C7-A952221889AB}" type="slidenum">
              <a:rPr lang="en-US" smtClean="0"/>
              <a:pPr>
                <a:defRPr/>
              </a:pPr>
              <a:t>13</a:t>
            </a:fld>
            <a:endParaRPr lang="en-US"/>
          </a:p>
        </p:txBody>
      </p:sp>
    </p:spTree>
    <p:extLst>
      <p:ext uri="{BB962C8B-B14F-4D97-AF65-F5344CB8AC3E}">
        <p14:creationId xmlns:p14="http://schemas.microsoft.com/office/powerpoint/2010/main" val="179198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6DE1C9-760F-4EA0-9655-25BDED5CD40F}"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2845011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DE1C9-760F-4EA0-9655-25BDED5CD40F}"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3408451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DE1C9-760F-4EA0-9655-25BDED5CD40F}"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3526609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DE1C9-760F-4EA0-9655-25BDED5CD40F}"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2756034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6DE1C9-760F-4EA0-9655-25BDED5CD40F}"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764337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6DE1C9-760F-4EA0-9655-25BDED5CD40F}"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312788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6DE1C9-760F-4EA0-9655-25BDED5CD40F}" type="datetimeFigureOut">
              <a:rPr lang="en-US" smtClean="0"/>
              <a:t>5/6/2024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291439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6DE1C9-760F-4EA0-9655-25BDED5CD40F}" type="datetimeFigureOut">
              <a:rPr lang="en-US" smtClean="0"/>
              <a:t>5/6/2024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2325659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DE1C9-760F-4EA0-9655-25BDED5CD40F}" type="datetimeFigureOut">
              <a:rPr lang="en-US" smtClean="0"/>
              <a:t>5/6/2024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503850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6DE1C9-760F-4EA0-9655-25BDED5CD40F}"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3079820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6DE1C9-760F-4EA0-9655-25BDED5CD40F}"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3928167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DE1C9-760F-4EA0-9655-25BDED5CD40F}" type="datetimeFigureOut">
              <a:rPr lang="en-US" smtClean="0"/>
              <a:t>5/6/2024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79B17-5477-42C2-BA87-43B83D0B0157}" type="slidenum">
              <a:rPr lang="en-US" smtClean="0"/>
              <a:t>‹#›</a:t>
            </a:fld>
            <a:endParaRPr lang="en-US"/>
          </a:p>
        </p:txBody>
      </p:sp>
    </p:spTree>
    <p:extLst>
      <p:ext uri="{BB962C8B-B14F-4D97-AF65-F5344CB8AC3E}">
        <p14:creationId xmlns:p14="http://schemas.microsoft.com/office/powerpoint/2010/main" val="333810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8.sv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8.sv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gb.nrao.edu/20m/psr20m_advice.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astronomy.swin.edu.au/cosmos/p/pulsar+dispersion+measure" TargetMode="External"/><Relationship Id="rId4" Type="http://schemas.openxmlformats.org/officeDocument/2006/relationships/hyperlink" Target="https://www.physics.mcgill.ca/~rlynch/Outreach/PSC_search_guide.pdf"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hyperlink" Target="https://en.wikipedia.org/wiki/File:Galactic_coordinates.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18.pn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4.gif"/><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hyperlink" Target="http://www.atnf.csiro.au/research/pulsar/psrca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www.atnf.csiro.au/research/pulsar/psrcat/psrcat_help.html" TargetMode="External"/><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mailto:Tzikas@alum.rpi.edu"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stephentzikas@gmail.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www.omnicalculator.com/physics/angular-resolution" TargetMode="External"/><Relationship Id="rId4" Type="http://schemas.openxmlformats.org/officeDocument/2006/relationships/hyperlink" Target="https://www.google.com/url?sa=t&amp;rct=j&amp;q=&amp;esrc=s&amp;source=web&amp;cd=&amp;cad=rja&amp;uact=8&amp;ved=2ahUKEwj97vbZn9D1AhWjj3IEHexPB9MQFnoECAYQAQ&amp;url=http%3A%2F%2Fwww.ras.ucalgary.ca%2Fradiotel%2Fcalibration.html&amp;usg=AOvVaw2J2gS4ulxgrSxKQSldJDz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File:Hydrogen-SpinFlip.svg"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505" y="182881"/>
            <a:ext cx="11768447" cy="1611086"/>
          </a:xfrm>
        </p:spPr>
        <p:txBody>
          <a:bodyPr>
            <a:noAutofit/>
          </a:bodyPr>
          <a:lstStyle/>
          <a:p>
            <a:r>
              <a:rPr lang="en-US" sz="5400" dirty="0"/>
              <a:t>SARA Global Conference 2024</a:t>
            </a:r>
            <a:br>
              <a:rPr lang="en-US" sz="4000" dirty="0"/>
            </a:br>
            <a:r>
              <a:rPr lang="en-US" sz="3200" dirty="0"/>
              <a:t>H1 Observations (“Off the Beaten Path”)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8242" y="1857740"/>
            <a:ext cx="5298098" cy="4468451"/>
          </a:xfrm>
          <a:prstGeom prst="rect">
            <a:avLst/>
          </a:prstGeom>
        </p:spPr>
      </p:pic>
    </p:spTree>
    <p:extLst>
      <p:ext uri="{BB962C8B-B14F-4D97-AF65-F5344CB8AC3E}">
        <p14:creationId xmlns:p14="http://schemas.microsoft.com/office/powerpoint/2010/main" val="1097714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10</a:t>
            </a:fld>
            <a:endParaRPr lang="en-US"/>
          </a:p>
        </p:txBody>
      </p:sp>
      <p:sp>
        <p:nvSpPr>
          <p:cNvPr id="2" name="Rectangle 1">
            <a:extLst>
              <a:ext uri="{FF2B5EF4-FFF2-40B4-BE49-F238E27FC236}">
                <a16:creationId xmlns:a16="http://schemas.microsoft.com/office/drawing/2014/main" id="{74367486-157D-4D00-B24F-CB1613C4AB99}"/>
              </a:ext>
            </a:extLst>
          </p:cNvPr>
          <p:cNvSpPr/>
          <p:nvPr/>
        </p:nvSpPr>
        <p:spPr>
          <a:xfrm>
            <a:off x="3709026" y="235867"/>
            <a:ext cx="4567854" cy="923330"/>
          </a:xfrm>
          <a:prstGeom prst="rect">
            <a:avLst/>
          </a:prstGeom>
        </p:spPr>
        <p:txBody>
          <a:bodyPr wrap="none">
            <a:spAutoFit/>
          </a:bodyPr>
          <a:lstStyle/>
          <a:p>
            <a:r>
              <a:rPr lang="en-US" sz="5400" dirty="0">
                <a:latin typeface="+mj-lt"/>
              </a:rPr>
              <a:t>H1 Introduction</a:t>
            </a:r>
          </a:p>
        </p:txBody>
      </p:sp>
      <p:pic>
        <p:nvPicPr>
          <p:cNvPr id="6" name="Picture 5">
            <a:extLst>
              <a:ext uri="{FF2B5EF4-FFF2-40B4-BE49-F238E27FC236}">
                <a16:creationId xmlns:a16="http://schemas.microsoft.com/office/drawing/2014/main" id="{B4D25D5B-E7EC-1A51-7723-8909BCD39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8069" y="1983286"/>
            <a:ext cx="3271160" cy="3316699"/>
          </a:xfrm>
          <a:prstGeom prst="rect">
            <a:avLst/>
          </a:prstGeom>
        </p:spPr>
      </p:pic>
      <p:pic>
        <p:nvPicPr>
          <p:cNvPr id="4" name="Picture 3" descr="A picture containing graphical user interface&#10;&#10;Description automatically generated">
            <a:extLst>
              <a:ext uri="{FF2B5EF4-FFF2-40B4-BE49-F238E27FC236}">
                <a16:creationId xmlns:a16="http://schemas.microsoft.com/office/drawing/2014/main" id="{3A1789AB-648D-1108-2162-4CFE2B8B7D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5692" y="2028007"/>
            <a:ext cx="3529124" cy="3115556"/>
          </a:xfrm>
          <a:prstGeom prst="rect">
            <a:avLst/>
          </a:prstGeom>
        </p:spPr>
      </p:pic>
      <p:sp>
        <p:nvSpPr>
          <p:cNvPr id="7" name="TextBox 6">
            <a:extLst>
              <a:ext uri="{FF2B5EF4-FFF2-40B4-BE49-F238E27FC236}">
                <a16:creationId xmlns:a16="http://schemas.microsoft.com/office/drawing/2014/main" id="{53D2ECAC-F4D6-1953-58AB-41CBA7769E3D}"/>
              </a:ext>
            </a:extLst>
          </p:cNvPr>
          <p:cNvSpPr txBox="1"/>
          <p:nvPr/>
        </p:nvSpPr>
        <p:spPr>
          <a:xfrm>
            <a:off x="6625297" y="5285580"/>
            <a:ext cx="3303165" cy="215444"/>
          </a:xfrm>
          <a:prstGeom prst="rect">
            <a:avLst/>
          </a:prstGeom>
          <a:noFill/>
        </p:spPr>
        <p:txBody>
          <a:bodyPr wrap="square">
            <a:spAutoFit/>
          </a:bodyPr>
          <a:lstStyle/>
          <a:p>
            <a:r>
              <a:rPr lang="en-US" sz="800" dirty="0"/>
              <a:t>Reference: https://en.wikipedia.org/wiki/Galactic_coordinate_system</a:t>
            </a:r>
          </a:p>
        </p:txBody>
      </p:sp>
      <p:sp>
        <p:nvSpPr>
          <p:cNvPr id="8" name="TextBox 7">
            <a:extLst>
              <a:ext uri="{FF2B5EF4-FFF2-40B4-BE49-F238E27FC236}">
                <a16:creationId xmlns:a16="http://schemas.microsoft.com/office/drawing/2014/main" id="{5F0945DD-404C-5DE7-8144-9F07DC06DCD5}"/>
              </a:ext>
            </a:extLst>
          </p:cNvPr>
          <p:cNvSpPr txBox="1"/>
          <p:nvPr/>
        </p:nvSpPr>
        <p:spPr>
          <a:xfrm>
            <a:off x="1059111" y="1232458"/>
            <a:ext cx="10447944" cy="646331"/>
          </a:xfrm>
          <a:prstGeom prst="rect">
            <a:avLst/>
          </a:prstGeom>
          <a:noFill/>
        </p:spPr>
        <p:txBody>
          <a:bodyPr wrap="square">
            <a:spAutoFit/>
          </a:bodyPr>
          <a:lstStyle/>
          <a:p>
            <a:pPr algn="l"/>
            <a:r>
              <a:rPr lang="en-US" b="1" dirty="0"/>
              <a:t>Get Your Bearings: </a:t>
            </a:r>
            <a:r>
              <a:rPr lang="en-US" dirty="0"/>
              <a:t>Know the observing direction and direction of galactic motion.  F</a:t>
            </a:r>
            <a:r>
              <a:rPr lang="en-US" b="0" i="0" u="none" strike="noStrike" baseline="0" dirty="0"/>
              <a:t>or the most part, observe blueshifts for galactic longitudes of  45-100 degrees </a:t>
            </a:r>
            <a:r>
              <a:rPr lang="en-US" b="0" i="0" u="none" strike="noStrike" baseline="0" dirty="0">
                <a:solidFill>
                  <a:srgbClr val="000000"/>
                </a:solidFill>
              </a:rPr>
              <a:t>and redshifts for  160-245</a:t>
            </a:r>
            <a:r>
              <a:rPr lang="en-US" dirty="0">
                <a:solidFill>
                  <a:srgbClr val="00005A"/>
                </a:solidFill>
              </a:rPr>
              <a:t> degrees.</a:t>
            </a:r>
            <a:r>
              <a:rPr lang="en-US" b="0" i="0" u="none" strike="noStrike" baseline="0" dirty="0">
                <a:solidFill>
                  <a:srgbClr val="000000"/>
                </a:solidFill>
              </a:rPr>
              <a:t> </a:t>
            </a:r>
            <a:endParaRPr lang="en-US" dirty="0"/>
          </a:p>
        </p:txBody>
      </p:sp>
      <p:sp>
        <p:nvSpPr>
          <p:cNvPr id="9" name="TextBox 8">
            <a:extLst>
              <a:ext uri="{FF2B5EF4-FFF2-40B4-BE49-F238E27FC236}">
                <a16:creationId xmlns:a16="http://schemas.microsoft.com/office/drawing/2014/main" id="{167AE284-0296-7178-D13A-9A21922C7689}"/>
              </a:ext>
            </a:extLst>
          </p:cNvPr>
          <p:cNvSpPr txBox="1"/>
          <p:nvPr/>
        </p:nvSpPr>
        <p:spPr>
          <a:xfrm>
            <a:off x="1888069" y="5648464"/>
            <a:ext cx="4269450" cy="553998"/>
          </a:xfrm>
          <a:prstGeom prst="rect">
            <a:avLst/>
          </a:prstGeom>
          <a:noFill/>
        </p:spPr>
        <p:txBody>
          <a:bodyPr wrap="square">
            <a:spAutoFit/>
          </a:bodyPr>
          <a:lstStyle/>
          <a:p>
            <a:pPr algn="l"/>
            <a:r>
              <a:rPr lang="en-US" sz="1000" b="1" i="0" u="none" strike="noStrike" baseline="0" dirty="0">
                <a:latin typeface="Calibri" panose="020F0502020204030204" pitchFamily="34" charset="0"/>
                <a:cs typeface="Calibri" panose="020F0502020204030204" pitchFamily="34" charset="0"/>
              </a:rPr>
              <a:t>See: Mapping the Milky Way: A Radio Astronomy-Directed Investigation for Lecture-Based Astro 101 Courses, </a:t>
            </a:r>
            <a:r>
              <a:rPr lang="en-US" sz="1000" b="0" i="0" u="none" strike="noStrike" baseline="0" dirty="0">
                <a:latin typeface="Calibri" panose="020F0502020204030204" pitchFamily="34" charset="0"/>
                <a:cs typeface="Calibri" panose="020F0502020204030204" pitchFamily="34" charset="0"/>
              </a:rPr>
              <a:t>Kathryn Williamson, Dan </a:t>
            </a:r>
            <a:r>
              <a:rPr lang="en-US" sz="1000" b="0" i="0" u="none" strike="noStrike" baseline="0" dirty="0" err="1">
                <a:latin typeface="Calibri" panose="020F0502020204030204" pitchFamily="34" charset="0"/>
                <a:cs typeface="Calibri" panose="020F0502020204030204" pitchFamily="34" charset="0"/>
              </a:rPr>
              <a:t>Reichart</a:t>
            </a:r>
            <a:r>
              <a:rPr lang="en-US" sz="1000" b="0" i="0" u="none" strike="noStrike" baseline="0" dirty="0">
                <a:latin typeface="Calibri" panose="020F0502020204030204" pitchFamily="34" charset="0"/>
                <a:cs typeface="Calibri" panose="020F0502020204030204" pitchFamily="34" charset="0"/>
              </a:rPr>
              <a:t>, Colin Wallace, Edward E. Prather, and Seth </a:t>
            </a:r>
            <a:r>
              <a:rPr lang="en-US" sz="1000" b="0" i="0" u="none" strike="noStrike" baseline="0" dirty="0" err="1">
                <a:latin typeface="Calibri" panose="020F0502020204030204" pitchFamily="34" charset="0"/>
                <a:cs typeface="Calibri" panose="020F0502020204030204" pitchFamily="34" charset="0"/>
              </a:rPr>
              <a:t>Hornstein</a:t>
            </a:r>
            <a:r>
              <a:rPr lang="en-US" sz="1000" b="0" i="0" u="none" strike="noStrike" baseline="0" dirty="0">
                <a:latin typeface="Calibri" panose="020F0502020204030204" pitchFamily="34" charset="0"/>
                <a:cs typeface="Calibri" panose="020F0502020204030204" pitchFamily="34" charset="0"/>
              </a:rPr>
              <a:t> </a:t>
            </a: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3197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11</a:t>
            </a:fld>
            <a:endParaRPr lang="en-US"/>
          </a:p>
        </p:txBody>
      </p:sp>
      <p:sp>
        <p:nvSpPr>
          <p:cNvPr id="2" name="Rectangle 1">
            <a:extLst>
              <a:ext uri="{FF2B5EF4-FFF2-40B4-BE49-F238E27FC236}">
                <a16:creationId xmlns:a16="http://schemas.microsoft.com/office/drawing/2014/main" id="{74367486-157D-4D00-B24F-CB1613C4AB99}"/>
              </a:ext>
            </a:extLst>
          </p:cNvPr>
          <p:cNvSpPr/>
          <p:nvPr/>
        </p:nvSpPr>
        <p:spPr>
          <a:xfrm>
            <a:off x="3611295" y="213974"/>
            <a:ext cx="4567854" cy="923330"/>
          </a:xfrm>
          <a:prstGeom prst="rect">
            <a:avLst/>
          </a:prstGeom>
        </p:spPr>
        <p:txBody>
          <a:bodyPr wrap="none">
            <a:spAutoFit/>
          </a:bodyPr>
          <a:lstStyle/>
          <a:p>
            <a:r>
              <a:rPr lang="en-US" sz="5400" dirty="0">
                <a:latin typeface="+mj-lt"/>
              </a:rPr>
              <a:t>H1 Introduction</a:t>
            </a:r>
          </a:p>
        </p:txBody>
      </p:sp>
      <p:sp>
        <p:nvSpPr>
          <p:cNvPr id="10" name="TextBox 9">
            <a:extLst>
              <a:ext uri="{FF2B5EF4-FFF2-40B4-BE49-F238E27FC236}">
                <a16:creationId xmlns:a16="http://schemas.microsoft.com/office/drawing/2014/main" id="{2767F102-A4B3-9F53-1DDF-3C77CFC56BA4}"/>
              </a:ext>
            </a:extLst>
          </p:cNvPr>
          <p:cNvSpPr txBox="1"/>
          <p:nvPr/>
        </p:nvSpPr>
        <p:spPr>
          <a:xfrm>
            <a:off x="858366" y="1093702"/>
            <a:ext cx="2978091" cy="369332"/>
          </a:xfrm>
          <a:prstGeom prst="rect">
            <a:avLst/>
          </a:prstGeom>
          <a:noFill/>
        </p:spPr>
        <p:txBody>
          <a:bodyPr wrap="square">
            <a:spAutoFit/>
          </a:bodyPr>
          <a:lstStyle/>
          <a:p>
            <a:r>
              <a:rPr lang="en-US" b="1" dirty="0"/>
              <a:t>Spirals Arm Observations</a:t>
            </a:r>
          </a:p>
        </p:txBody>
      </p:sp>
      <p:pic>
        <p:nvPicPr>
          <p:cNvPr id="7" name="Picture 6" descr="A diagram of a galaxy&#10;&#10;Description automatically generated">
            <a:extLst>
              <a:ext uri="{FF2B5EF4-FFF2-40B4-BE49-F238E27FC236}">
                <a16:creationId xmlns:a16="http://schemas.microsoft.com/office/drawing/2014/main" id="{38596ABB-5981-D46C-169C-5EB7BFFE0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2282" y="1419432"/>
            <a:ext cx="7879918" cy="4525966"/>
          </a:xfrm>
          <a:prstGeom prst="rect">
            <a:avLst/>
          </a:prstGeom>
        </p:spPr>
      </p:pic>
      <p:sp>
        <p:nvSpPr>
          <p:cNvPr id="4" name="TextBox 3">
            <a:extLst>
              <a:ext uri="{FF2B5EF4-FFF2-40B4-BE49-F238E27FC236}">
                <a16:creationId xmlns:a16="http://schemas.microsoft.com/office/drawing/2014/main" id="{65195FF5-48A1-06E5-E5F3-6BD0E8993ECE}"/>
              </a:ext>
            </a:extLst>
          </p:cNvPr>
          <p:cNvSpPr txBox="1"/>
          <p:nvPr/>
        </p:nvSpPr>
        <p:spPr>
          <a:xfrm>
            <a:off x="6999105" y="5945398"/>
            <a:ext cx="3285797" cy="553998"/>
          </a:xfrm>
          <a:prstGeom prst="rect">
            <a:avLst/>
          </a:prstGeom>
          <a:noFill/>
        </p:spPr>
        <p:txBody>
          <a:bodyPr wrap="square" rtlCol="0">
            <a:spAutoFit/>
          </a:bodyPr>
          <a:lstStyle/>
          <a:p>
            <a:r>
              <a:rPr lang="en-US" sz="1000" dirty="0"/>
              <a:t>Reference. Mapping the Milky Way: A Radio Astronomy Directed Investigation For Lecture-Based Astro 101 courses</a:t>
            </a:r>
          </a:p>
          <a:p>
            <a:r>
              <a:rPr lang="en-US" sz="1000" dirty="0"/>
              <a:t>https://rtsre.org/index.php/rtsre/article/view/18</a:t>
            </a:r>
          </a:p>
        </p:txBody>
      </p:sp>
    </p:spTree>
    <p:extLst>
      <p:ext uri="{BB962C8B-B14F-4D97-AF65-F5344CB8AC3E}">
        <p14:creationId xmlns:p14="http://schemas.microsoft.com/office/powerpoint/2010/main" val="3327088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Rectangle 4"/>
          <p:cNvSpPr/>
          <p:nvPr/>
        </p:nvSpPr>
        <p:spPr>
          <a:xfrm>
            <a:off x="3640936" y="168892"/>
            <a:ext cx="4567854" cy="923330"/>
          </a:xfrm>
          <a:prstGeom prst="rect">
            <a:avLst/>
          </a:prstGeom>
        </p:spPr>
        <p:txBody>
          <a:bodyPr wrap="none">
            <a:spAutoFit/>
          </a:bodyPr>
          <a:lstStyle/>
          <a:p>
            <a:r>
              <a:rPr lang="en-US" sz="5400" dirty="0">
                <a:latin typeface="+mj-lt"/>
              </a:rPr>
              <a:t>H1 Introduction</a:t>
            </a:r>
          </a:p>
        </p:txBody>
      </p:sp>
      <p:sp>
        <p:nvSpPr>
          <p:cNvPr id="6"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12</a:t>
            </a:fld>
            <a:endParaRPr lang="en-US" dirty="0"/>
          </a:p>
        </p:txBody>
      </p:sp>
      <p:pic>
        <p:nvPicPr>
          <p:cNvPr id="8" name="Picture 7" descr="A diagram of a radial curve&#10;&#10;Description automatically generated">
            <a:extLst>
              <a:ext uri="{FF2B5EF4-FFF2-40B4-BE49-F238E27FC236}">
                <a16:creationId xmlns:a16="http://schemas.microsoft.com/office/drawing/2014/main" id="{5F73ED92-5F58-1737-F97C-97636B05C7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7456" y="1199839"/>
            <a:ext cx="4762115" cy="2069688"/>
          </a:xfrm>
          <a:prstGeom prst="rect">
            <a:avLst/>
          </a:prstGeom>
        </p:spPr>
      </p:pic>
      <p:pic>
        <p:nvPicPr>
          <p:cNvPr id="11" name="Picture 10" descr="A diagram of a graph and a diagram of a graph&#10;&#10;Description automatically generated">
            <a:extLst>
              <a:ext uri="{FF2B5EF4-FFF2-40B4-BE49-F238E27FC236}">
                <a16:creationId xmlns:a16="http://schemas.microsoft.com/office/drawing/2014/main" id="{EFB4C25D-8B88-2CA4-41E1-2C25E8EC0A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1249" y="3429000"/>
            <a:ext cx="4458322" cy="2229161"/>
          </a:xfrm>
          <a:prstGeom prst="rect">
            <a:avLst/>
          </a:prstGeom>
        </p:spPr>
      </p:pic>
      <p:sp>
        <p:nvSpPr>
          <p:cNvPr id="2" name="Rectangle 1">
            <a:extLst>
              <a:ext uri="{FF2B5EF4-FFF2-40B4-BE49-F238E27FC236}">
                <a16:creationId xmlns:a16="http://schemas.microsoft.com/office/drawing/2014/main" id="{4E91A03E-A851-D96F-F04A-5CC66794E3E1}"/>
              </a:ext>
            </a:extLst>
          </p:cNvPr>
          <p:cNvSpPr>
            <a:spLocks noChangeArrowheads="1"/>
          </p:cNvSpPr>
          <p:nvPr/>
        </p:nvSpPr>
        <p:spPr bwMode="auto">
          <a:xfrm>
            <a:off x="6874377" y="1437687"/>
            <a:ext cx="4953691"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The Doppler Effect</a:t>
            </a:r>
            <a:br>
              <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br>
            <a:r>
              <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One can use the Doppler effect equation to calculate the radial velocity of an object if the original (unshifted) wavelength of the light emitted, and the difference between the wavelength of the emitted light and the original wavelength, are known. For </a:t>
            </a:r>
            <a:r>
              <a:rPr lang="en-US" altLang="en-US" sz="1200" dirty="0">
                <a:latin typeface="Calibri" panose="020F0502020204030204" pitchFamily="34" charset="0"/>
                <a:cs typeface="Calibri" panose="020F0502020204030204" pitchFamily="34" charset="0"/>
              </a:rPr>
              <a:t>a given </a:t>
            </a:r>
            <a:r>
              <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absorption or emission line, The exact wavelength the line is known from laboratory observations, where the source of light is not moving.  One can measure the new wavelength with instruments at the telescope, determining the difference in wavelength due to Doppler shifting. Since the speed of light is constant, one can then calculate the radial velocity of an object.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latin typeface="Calibri" panose="020F0502020204030204" pitchFamily="34" charset="0"/>
              <a:cs typeface="Calibri" panose="020F0502020204030204" pitchFamily="34" charset="0"/>
            </a:endParaRPr>
          </a:p>
          <a:p>
            <a:pPr lvl="0" eaLnBrk="0" fontAlgn="base" hangingPunct="0">
              <a:spcBef>
                <a:spcPct val="0"/>
              </a:spcBef>
              <a:spcAft>
                <a:spcPct val="0"/>
              </a:spcAft>
            </a:pPr>
            <a:r>
              <a:rPr kumimoji="0" lang="en-US" altLang="en-US" sz="1200" b="0"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For example, a particular emission line of hydrogen is originally emitted with </a:t>
            </a:r>
            <a:r>
              <a:rPr lang="en-US" altLang="en-US" sz="1200" dirty="0">
                <a:solidFill>
                  <a:srgbClr val="FF0000"/>
                </a:solidFill>
                <a:latin typeface="Calibri" panose="020F0502020204030204" pitchFamily="34" charset="0"/>
                <a:cs typeface="Calibri" panose="020F0502020204030204" pitchFamily="34" charset="0"/>
              </a:rPr>
              <a:t>a wavelength of 656.3 nm from a gas cloud. At the telescope, the observed wavelength of the emission line is 656.6 nm. Because the light is shifted to a longer wavelength (redshifted), this gas cloud is moving away. </a:t>
            </a:r>
            <a:r>
              <a:rPr lang="en-US" altLang="en-US" sz="1200" dirty="0">
                <a:latin typeface="Calibri" panose="020F0502020204030204" pitchFamily="34" charset="0"/>
                <a:cs typeface="Calibri" panose="020F0502020204030204" pitchFamily="34" charset="0"/>
              </a:rPr>
              <a:t>The sp</a:t>
            </a:r>
            <a:r>
              <a:rPr kumimoji="0" lang="en-US" altLang="en-US" sz="1200" b="0" i="0" u="none" strike="noStrike" cap="none" normalizeH="0" baseline="0" dirty="0">
                <a:ln>
                  <a:noFill/>
                </a:ln>
                <a:effectLst/>
                <a:latin typeface="Calibri" panose="020F0502020204030204" pitchFamily="34" charset="0"/>
                <a:cs typeface="Calibri" panose="020F0502020204030204" pitchFamily="34" charset="0"/>
              </a:rPr>
              <a:t>eed </a:t>
            </a:r>
            <a:r>
              <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can be calculated using the Doppler shift formula:</a:t>
            </a:r>
            <a:r>
              <a:rPr kumimoji="0" lang="en-US" altLang="en-US" sz="1200" b="0" i="0" u="none" strike="noStrike" cap="none" normalizeH="0" baseline="0" dirty="0">
                <a:ln>
                  <a:noFill/>
                </a:ln>
                <a:effectLst/>
                <a:latin typeface="Arial" panose="020B0604020202020204" pitchFamily="34" charset="0"/>
              </a:rPr>
              <a:t>  </a:t>
            </a:r>
            <a:r>
              <a:rPr kumimoji="0" lang="en-US" altLang="en-US" sz="3000" b="0" i="0" u="none" strike="noStrike" cap="none" normalizeH="0" baseline="0" dirty="0">
                <a:ln>
                  <a:noFill/>
                </a:ln>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AutoShape 2" descr="\[\begin{array}{ll} \nu &amp;=c\times\frac{\Delta\lambda}{\lambda}=\left(3.0\times{10}^{8}\text{m/s}\right)\left(\frac{0.3\text{nm}}{656.3\text{nm}}\right)=\left(3.0\times{10}^{8}\text{m/s}\right)\left(\frac{0.3\times{10}^{\text{-9}}\text{m}}{656.3\times{10}^{\text{-9}}\text{m}}\right) \\ &amp;=140,000\text{m/s}=140\text{km/s} \end{array}\]">
            <a:extLst>
              <a:ext uri="{FF2B5EF4-FFF2-40B4-BE49-F238E27FC236}">
                <a16:creationId xmlns:a16="http://schemas.microsoft.com/office/drawing/2014/main" id="{92F103AC-6DEA-DC86-6FF5-22DAB010EA07}"/>
              </a:ext>
            </a:extLst>
          </p:cNvPr>
          <p:cNvSpPr>
            <a:spLocks noChangeAspect="1" noChangeArrowheads="1"/>
          </p:cNvSpPr>
          <p:nvPr/>
        </p:nvSpPr>
        <p:spPr bwMode="auto">
          <a:xfrm>
            <a:off x="381000" y="320675"/>
            <a:ext cx="5286375" cy="485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Graphic 9">
            <a:extLst>
              <a:ext uri="{FF2B5EF4-FFF2-40B4-BE49-F238E27FC236}">
                <a16:creationId xmlns:a16="http://schemas.microsoft.com/office/drawing/2014/main" id="{2BB96084-5C52-D733-9216-F912E2C0CF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70337" y="4707091"/>
            <a:ext cx="4352925" cy="400050"/>
          </a:xfrm>
          <a:prstGeom prst="rect">
            <a:avLst/>
          </a:prstGeom>
        </p:spPr>
      </p:pic>
      <p:sp>
        <p:nvSpPr>
          <p:cNvPr id="13" name="TextBox 12">
            <a:extLst>
              <a:ext uri="{FF2B5EF4-FFF2-40B4-BE49-F238E27FC236}">
                <a16:creationId xmlns:a16="http://schemas.microsoft.com/office/drawing/2014/main" id="{891A1204-BCC2-A176-EDCE-3C83BB06E33F}"/>
              </a:ext>
            </a:extLst>
          </p:cNvPr>
          <p:cNvSpPr txBox="1"/>
          <p:nvPr/>
        </p:nvSpPr>
        <p:spPr>
          <a:xfrm>
            <a:off x="6970337" y="5286251"/>
            <a:ext cx="3824958" cy="215444"/>
          </a:xfrm>
          <a:prstGeom prst="rect">
            <a:avLst/>
          </a:prstGeom>
          <a:noFill/>
        </p:spPr>
        <p:txBody>
          <a:bodyPr wrap="square">
            <a:spAutoFit/>
          </a:bodyPr>
          <a:lstStyle/>
          <a:p>
            <a:r>
              <a:rPr lang="en-US" sz="800" dirty="0"/>
              <a:t>https://pressbooks.online.ucf.edu/astronomybc/chapter/5-6-the-doppler-effect/</a:t>
            </a:r>
          </a:p>
        </p:txBody>
      </p:sp>
    </p:spTree>
    <p:extLst>
      <p:ext uri="{BB962C8B-B14F-4D97-AF65-F5344CB8AC3E}">
        <p14:creationId xmlns:p14="http://schemas.microsoft.com/office/powerpoint/2010/main" val="2372765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22594AE-C77B-480B-A9A3-5BD35FDE4C45}" type="slidenum">
              <a:rPr lang="en-US" smtClean="0"/>
              <a:pPr>
                <a:defRPr/>
              </a:pPr>
              <a:t>13</a:t>
            </a:fld>
            <a:endParaRPr lang="en-US"/>
          </a:p>
        </p:txBody>
      </p:sp>
      <p:pic>
        <p:nvPicPr>
          <p:cNvPr id="4" name="Picture 3"/>
          <p:cNvPicPr>
            <a:picLocks noChangeAspect="1"/>
          </p:cNvPicPr>
          <p:nvPr/>
        </p:nvPicPr>
        <p:blipFill>
          <a:blip r:embed="rId3"/>
          <a:stretch>
            <a:fillRect/>
          </a:stretch>
        </p:blipFill>
        <p:spPr>
          <a:xfrm>
            <a:off x="1835398" y="1819756"/>
            <a:ext cx="7691553" cy="4476182"/>
          </a:xfrm>
          <a:prstGeom prst="rect">
            <a:avLst/>
          </a:prstGeom>
        </p:spPr>
      </p:pic>
      <p:sp>
        <p:nvSpPr>
          <p:cNvPr id="5" name="Rectangle 4">
            <a:extLst>
              <a:ext uri="{FF2B5EF4-FFF2-40B4-BE49-F238E27FC236}">
                <a16:creationId xmlns:a16="http://schemas.microsoft.com/office/drawing/2014/main" id="{52042825-1E03-CDA2-B0B9-3D4C56DDCF4B}"/>
              </a:ext>
            </a:extLst>
          </p:cNvPr>
          <p:cNvSpPr/>
          <p:nvPr/>
        </p:nvSpPr>
        <p:spPr>
          <a:xfrm>
            <a:off x="3640936" y="168892"/>
            <a:ext cx="4567854" cy="923330"/>
          </a:xfrm>
          <a:prstGeom prst="rect">
            <a:avLst/>
          </a:prstGeom>
        </p:spPr>
        <p:txBody>
          <a:bodyPr wrap="none">
            <a:spAutoFit/>
          </a:bodyPr>
          <a:lstStyle/>
          <a:p>
            <a:r>
              <a:rPr lang="en-US" sz="5400" dirty="0">
                <a:latin typeface="+mj-lt"/>
              </a:rPr>
              <a:t>H1 Introduction</a:t>
            </a:r>
          </a:p>
        </p:txBody>
      </p:sp>
      <p:pic>
        <p:nvPicPr>
          <p:cNvPr id="6" name="Picture 5">
            <a:extLst>
              <a:ext uri="{FF2B5EF4-FFF2-40B4-BE49-F238E27FC236}">
                <a16:creationId xmlns:a16="http://schemas.microsoft.com/office/drawing/2014/main" id="{11B214A1-361B-411E-FB53-3DA7D83DDF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2" name="TextBox 1">
            <a:extLst>
              <a:ext uri="{FF2B5EF4-FFF2-40B4-BE49-F238E27FC236}">
                <a16:creationId xmlns:a16="http://schemas.microsoft.com/office/drawing/2014/main" id="{DC5399E8-AC68-DC8B-DB0F-AC844F1F07ED}"/>
              </a:ext>
            </a:extLst>
          </p:cNvPr>
          <p:cNvSpPr txBox="1"/>
          <p:nvPr/>
        </p:nvSpPr>
        <p:spPr>
          <a:xfrm>
            <a:off x="349253" y="1258202"/>
            <a:ext cx="2972289" cy="338554"/>
          </a:xfrm>
          <a:prstGeom prst="rect">
            <a:avLst/>
          </a:prstGeom>
          <a:noFill/>
        </p:spPr>
        <p:txBody>
          <a:bodyPr wrap="none" rtlCol="0">
            <a:spAutoFit/>
          </a:bodyPr>
          <a:lstStyle/>
          <a:p>
            <a:r>
              <a:rPr lang="en-US" sz="1600" b="1" dirty="0"/>
              <a:t>20m Example: Galactic Long. 130</a:t>
            </a:r>
          </a:p>
        </p:txBody>
      </p:sp>
      <p:pic>
        <p:nvPicPr>
          <p:cNvPr id="7" name="Picture 6" descr="A diagram of a pie chart&#10;&#10;Description automatically generated">
            <a:extLst>
              <a:ext uri="{FF2B5EF4-FFF2-40B4-BE49-F238E27FC236}">
                <a16:creationId xmlns:a16="http://schemas.microsoft.com/office/drawing/2014/main" id="{E9D90AA1-5E32-080E-8D7B-EC91342A36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5934" y="562062"/>
            <a:ext cx="2234199" cy="1995884"/>
          </a:xfrm>
          <a:prstGeom prst="rect">
            <a:avLst/>
          </a:prstGeom>
        </p:spPr>
      </p:pic>
      <p:sp>
        <p:nvSpPr>
          <p:cNvPr id="8" name="TextBox 7">
            <a:extLst>
              <a:ext uri="{FF2B5EF4-FFF2-40B4-BE49-F238E27FC236}">
                <a16:creationId xmlns:a16="http://schemas.microsoft.com/office/drawing/2014/main" id="{9565780D-CCA8-5813-F7B5-CA994BBBF603}"/>
              </a:ext>
            </a:extLst>
          </p:cNvPr>
          <p:cNvSpPr txBox="1"/>
          <p:nvPr/>
        </p:nvSpPr>
        <p:spPr>
          <a:xfrm>
            <a:off x="9709000" y="2618358"/>
            <a:ext cx="1991133" cy="2554545"/>
          </a:xfrm>
          <a:prstGeom prst="rect">
            <a:avLst/>
          </a:prstGeom>
          <a:noFill/>
        </p:spPr>
        <p:txBody>
          <a:bodyPr wrap="square" rtlCol="0">
            <a:spAutoFit/>
          </a:bodyPr>
          <a:lstStyle/>
          <a:p>
            <a:r>
              <a:rPr lang="en-US" sz="1600" u="sng" dirty="0"/>
              <a:t>20m Tip</a:t>
            </a:r>
            <a:r>
              <a:rPr lang="en-US" sz="1600" dirty="0"/>
              <a:t>: </a:t>
            </a:r>
            <a:r>
              <a:rPr lang="en-US" sz="1600"/>
              <a:t>Skynet observational </a:t>
            </a:r>
            <a:r>
              <a:rPr lang="en-US" sz="1600" dirty="0"/>
              <a:t>logs with “GL” in their titles refer to galactic longitude observations, and not “Gliese” or other types of astronomical targets. Check data headers to confirm.</a:t>
            </a:r>
          </a:p>
        </p:txBody>
      </p:sp>
      <p:sp>
        <p:nvSpPr>
          <p:cNvPr id="10" name="TextBox 9">
            <a:extLst>
              <a:ext uri="{FF2B5EF4-FFF2-40B4-BE49-F238E27FC236}">
                <a16:creationId xmlns:a16="http://schemas.microsoft.com/office/drawing/2014/main" id="{DA6B2B62-2E85-AC7F-9C41-EF99D1514B7C}"/>
              </a:ext>
            </a:extLst>
          </p:cNvPr>
          <p:cNvSpPr txBox="1"/>
          <p:nvPr/>
        </p:nvSpPr>
        <p:spPr>
          <a:xfrm>
            <a:off x="340622" y="2033582"/>
            <a:ext cx="1572068" cy="1015663"/>
          </a:xfrm>
          <a:prstGeom prst="rect">
            <a:avLst/>
          </a:prstGeom>
          <a:noFill/>
        </p:spPr>
        <p:txBody>
          <a:bodyPr wrap="square">
            <a:spAutoFit/>
          </a:bodyPr>
          <a:lstStyle/>
          <a:p>
            <a:r>
              <a:rPr lang="en-US" sz="1000" dirty="0">
                <a:solidFill>
                  <a:srgbClr val="FF0000"/>
                </a:solidFill>
              </a:rPr>
              <a:t>A redshift </a:t>
            </a:r>
            <a:r>
              <a:rPr lang="en-US" sz="1000" dirty="0"/>
              <a:t>is an increase in the wavelength, and </a:t>
            </a:r>
            <a:r>
              <a:rPr lang="en-US" sz="1000" dirty="0">
                <a:solidFill>
                  <a:srgbClr val="FF0000"/>
                </a:solidFill>
              </a:rPr>
              <a:t>corresponding decrease in the frequency </a:t>
            </a:r>
            <a:r>
              <a:rPr lang="en-US" sz="1000" dirty="0"/>
              <a:t>and photon energy, of electromagnetic radiation.</a:t>
            </a:r>
          </a:p>
        </p:txBody>
      </p:sp>
      <p:pic>
        <p:nvPicPr>
          <p:cNvPr id="9" name="Graphic 8">
            <a:extLst>
              <a:ext uri="{FF2B5EF4-FFF2-40B4-BE49-F238E27FC236}">
                <a16:creationId xmlns:a16="http://schemas.microsoft.com/office/drawing/2014/main" id="{F8912B80-7008-E7D4-DCDF-AFEF10A5CE6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1867" y="3278230"/>
            <a:ext cx="1019234" cy="658255"/>
          </a:xfrm>
          <a:prstGeom prst="rect">
            <a:avLst/>
          </a:prstGeom>
        </p:spPr>
      </p:pic>
      <p:sp>
        <p:nvSpPr>
          <p:cNvPr id="11" name="Rectangle 10">
            <a:extLst>
              <a:ext uri="{FF2B5EF4-FFF2-40B4-BE49-F238E27FC236}">
                <a16:creationId xmlns:a16="http://schemas.microsoft.com/office/drawing/2014/main" id="{919009B0-2CAF-D166-6996-A1DD9248C34F}"/>
              </a:ext>
            </a:extLst>
          </p:cNvPr>
          <p:cNvSpPr/>
          <p:nvPr/>
        </p:nvSpPr>
        <p:spPr>
          <a:xfrm>
            <a:off x="1393795" y="3278230"/>
            <a:ext cx="322694" cy="5462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0946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22594AE-C77B-480B-A9A3-5BD35FDE4C45}" type="slidenum">
              <a:rPr lang="en-US" smtClean="0"/>
              <a:pPr>
                <a:defRPr/>
              </a:pPr>
              <a:t>14</a:t>
            </a:fld>
            <a:endParaRPr lang="en-US"/>
          </a:p>
        </p:txBody>
      </p:sp>
      <p:pic>
        <p:nvPicPr>
          <p:cNvPr id="5" name="Picture 4"/>
          <p:cNvPicPr>
            <a:picLocks noChangeAspect="1"/>
          </p:cNvPicPr>
          <p:nvPr/>
        </p:nvPicPr>
        <p:blipFill>
          <a:blip r:embed="rId2"/>
          <a:stretch>
            <a:fillRect/>
          </a:stretch>
        </p:blipFill>
        <p:spPr>
          <a:xfrm>
            <a:off x="1613548" y="1092222"/>
            <a:ext cx="8816416" cy="5113521"/>
          </a:xfrm>
          <a:prstGeom prst="rect">
            <a:avLst/>
          </a:prstGeom>
        </p:spPr>
      </p:pic>
      <p:sp>
        <p:nvSpPr>
          <p:cNvPr id="4" name="Rectangle 3">
            <a:extLst>
              <a:ext uri="{FF2B5EF4-FFF2-40B4-BE49-F238E27FC236}">
                <a16:creationId xmlns:a16="http://schemas.microsoft.com/office/drawing/2014/main" id="{E0B98AC2-5F4D-1A3D-96FA-A3C042518626}"/>
              </a:ext>
            </a:extLst>
          </p:cNvPr>
          <p:cNvSpPr/>
          <p:nvPr/>
        </p:nvSpPr>
        <p:spPr>
          <a:xfrm>
            <a:off x="3640936" y="168892"/>
            <a:ext cx="4567854" cy="923330"/>
          </a:xfrm>
          <a:prstGeom prst="rect">
            <a:avLst/>
          </a:prstGeom>
        </p:spPr>
        <p:txBody>
          <a:bodyPr wrap="none">
            <a:spAutoFit/>
          </a:bodyPr>
          <a:lstStyle/>
          <a:p>
            <a:r>
              <a:rPr lang="en-US" sz="5400" dirty="0">
                <a:latin typeface="+mj-lt"/>
              </a:rPr>
              <a:t>H1 Introduction</a:t>
            </a:r>
          </a:p>
        </p:txBody>
      </p:sp>
      <p:pic>
        <p:nvPicPr>
          <p:cNvPr id="6" name="Picture 5">
            <a:extLst>
              <a:ext uri="{FF2B5EF4-FFF2-40B4-BE49-F238E27FC236}">
                <a16:creationId xmlns:a16="http://schemas.microsoft.com/office/drawing/2014/main" id="{27842347-F160-AB4C-690B-3A0D506C4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7" name="TextBox 6">
            <a:extLst>
              <a:ext uri="{FF2B5EF4-FFF2-40B4-BE49-F238E27FC236}">
                <a16:creationId xmlns:a16="http://schemas.microsoft.com/office/drawing/2014/main" id="{63C22F03-C23C-C542-425D-9228CCBB4B9F}"/>
              </a:ext>
            </a:extLst>
          </p:cNvPr>
          <p:cNvSpPr txBox="1"/>
          <p:nvPr/>
        </p:nvSpPr>
        <p:spPr>
          <a:xfrm>
            <a:off x="444617" y="1585519"/>
            <a:ext cx="2972289" cy="338554"/>
          </a:xfrm>
          <a:prstGeom prst="rect">
            <a:avLst/>
          </a:prstGeom>
          <a:noFill/>
        </p:spPr>
        <p:txBody>
          <a:bodyPr wrap="none" rtlCol="0">
            <a:spAutoFit/>
          </a:bodyPr>
          <a:lstStyle/>
          <a:p>
            <a:r>
              <a:rPr lang="en-US" sz="1600" b="1" dirty="0"/>
              <a:t>20m Example: Galactic Long. 245</a:t>
            </a:r>
          </a:p>
        </p:txBody>
      </p:sp>
      <p:pic>
        <p:nvPicPr>
          <p:cNvPr id="8" name="Picture 7" descr="A diagram of a pie chart&#10;&#10;Description automatically generated">
            <a:extLst>
              <a:ext uri="{FF2B5EF4-FFF2-40B4-BE49-F238E27FC236}">
                <a16:creationId xmlns:a16="http://schemas.microsoft.com/office/drawing/2014/main" id="{C5290EFF-E4D2-1361-D5AB-4F377DE6D8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1527" y="419449"/>
            <a:ext cx="2234199" cy="1995884"/>
          </a:xfrm>
          <a:prstGeom prst="rect">
            <a:avLst/>
          </a:prstGeom>
        </p:spPr>
      </p:pic>
    </p:spTree>
    <p:extLst>
      <p:ext uri="{BB962C8B-B14F-4D97-AF65-F5344CB8AC3E}">
        <p14:creationId xmlns:p14="http://schemas.microsoft.com/office/powerpoint/2010/main" val="203175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NRAO/AUI/NSF</a:t>
            </a:r>
          </a:p>
        </p:txBody>
      </p:sp>
      <p:sp>
        <p:nvSpPr>
          <p:cNvPr id="3" name="Slide Number Placeholder 2"/>
          <p:cNvSpPr>
            <a:spLocks noGrp="1"/>
          </p:cNvSpPr>
          <p:nvPr>
            <p:ph type="sldNum" sz="quarter" idx="12"/>
          </p:nvPr>
        </p:nvSpPr>
        <p:spPr/>
        <p:txBody>
          <a:bodyPr/>
          <a:lstStyle/>
          <a:p>
            <a:pPr>
              <a:defRPr/>
            </a:pPr>
            <a:fld id="{022594AE-C77B-480B-A9A3-5BD35FDE4C45}" type="slidenum">
              <a:rPr lang="en-US" smtClean="0"/>
              <a:pPr>
                <a:defRPr/>
              </a:pPr>
              <a:t>15</a:t>
            </a:fld>
            <a:endParaRPr lang="en-US"/>
          </a:p>
        </p:txBody>
      </p:sp>
      <p:pic>
        <p:nvPicPr>
          <p:cNvPr id="7" name="Picture 6"/>
          <p:cNvPicPr>
            <a:picLocks noChangeAspect="1"/>
          </p:cNvPicPr>
          <p:nvPr/>
        </p:nvPicPr>
        <p:blipFill>
          <a:blip r:embed="rId2"/>
          <a:stretch>
            <a:fillRect/>
          </a:stretch>
        </p:blipFill>
        <p:spPr>
          <a:xfrm>
            <a:off x="2833037" y="45753"/>
            <a:ext cx="5409397" cy="6576687"/>
          </a:xfrm>
          <a:prstGeom prst="rect">
            <a:avLst/>
          </a:prstGeom>
        </p:spPr>
      </p:pic>
      <p:pic>
        <p:nvPicPr>
          <p:cNvPr id="8" name="Picture 7"/>
          <p:cNvPicPr>
            <a:picLocks noChangeAspect="1"/>
          </p:cNvPicPr>
          <p:nvPr/>
        </p:nvPicPr>
        <p:blipFill>
          <a:blip r:embed="rId3">
            <a:clrChange>
              <a:clrFrom>
                <a:srgbClr val="FFFFFF"/>
              </a:clrFrom>
              <a:clrTo>
                <a:srgbClr val="FFFFFF">
                  <a:alpha val="0"/>
                </a:srgbClr>
              </a:clrTo>
            </a:clrChange>
          </a:blip>
          <a:stretch>
            <a:fillRect/>
          </a:stretch>
        </p:blipFill>
        <p:spPr>
          <a:xfrm>
            <a:off x="2756035" y="127266"/>
            <a:ext cx="5486398" cy="6730734"/>
          </a:xfrm>
          <a:prstGeom prst="rect">
            <a:avLst/>
          </a:prstGeom>
        </p:spPr>
      </p:pic>
      <p:cxnSp>
        <p:nvCxnSpPr>
          <p:cNvPr id="10" name="Straight Connector 9"/>
          <p:cNvCxnSpPr/>
          <p:nvPr/>
        </p:nvCxnSpPr>
        <p:spPr>
          <a:xfrm flipH="1" flipV="1">
            <a:off x="5787993" y="5062888"/>
            <a:ext cx="9625" cy="84702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265103" y="1973179"/>
            <a:ext cx="748923" cy="369332"/>
          </a:xfrm>
          <a:prstGeom prst="rect">
            <a:avLst/>
          </a:prstGeom>
          <a:noFill/>
        </p:spPr>
        <p:txBody>
          <a:bodyPr wrap="none" rtlCol="0">
            <a:spAutoFit/>
          </a:bodyPr>
          <a:lstStyle/>
          <a:p>
            <a:r>
              <a:rPr lang="en-US" dirty="0">
                <a:solidFill>
                  <a:schemeClr val="bg1"/>
                </a:solidFill>
              </a:rPr>
              <a:t>L=130</a:t>
            </a:r>
          </a:p>
        </p:txBody>
      </p:sp>
      <p:sp>
        <p:nvSpPr>
          <p:cNvPr id="13" name="TextBox 12"/>
          <p:cNvSpPr txBox="1"/>
          <p:nvPr/>
        </p:nvSpPr>
        <p:spPr>
          <a:xfrm>
            <a:off x="3154539" y="1973179"/>
            <a:ext cx="748923" cy="369332"/>
          </a:xfrm>
          <a:prstGeom prst="rect">
            <a:avLst/>
          </a:prstGeom>
          <a:solidFill>
            <a:schemeClr val="tx1"/>
          </a:solidFill>
        </p:spPr>
        <p:txBody>
          <a:bodyPr wrap="none" rtlCol="0">
            <a:spAutoFit/>
          </a:bodyPr>
          <a:lstStyle/>
          <a:p>
            <a:r>
              <a:rPr lang="en-US" dirty="0">
                <a:solidFill>
                  <a:schemeClr val="bg1"/>
                </a:solidFill>
              </a:rPr>
              <a:t>L=245</a:t>
            </a:r>
          </a:p>
        </p:txBody>
      </p:sp>
      <p:sp>
        <p:nvSpPr>
          <p:cNvPr id="14" name="TextBox 13"/>
          <p:cNvSpPr txBox="1"/>
          <p:nvPr/>
        </p:nvSpPr>
        <p:spPr>
          <a:xfrm>
            <a:off x="5737074" y="5020096"/>
            <a:ext cx="1944763" cy="523220"/>
          </a:xfrm>
          <a:prstGeom prst="rect">
            <a:avLst/>
          </a:prstGeom>
          <a:noFill/>
        </p:spPr>
        <p:txBody>
          <a:bodyPr wrap="none" rtlCol="0">
            <a:spAutoFit/>
          </a:bodyPr>
          <a:lstStyle/>
          <a:p>
            <a:r>
              <a:rPr lang="en-US" sz="2800" dirty="0">
                <a:solidFill>
                  <a:schemeClr val="bg1"/>
                </a:solidFill>
              </a:rPr>
              <a:t>1420.4 MHz</a:t>
            </a:r>
          </a:p>
        </p:txBody>
      </p:sp>
      <p:pic>
        <p:nvPicPr>
          <p:cNvPr id="4" name="Picture 3">
            <a:extLst>
              <a:ext uri="{FF2B5EF4-FFF2-40B4-BE49-F238E27FC236}">
                <a16:creationId xmlns:a16="http://schemas.microsoft.com/office/drawing/2014/main" id="{12E62102-CC86-1A44-A72D-2FB8DF2BFF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Rectangle 4">
            <a:extLst>
              <a:ext uri="{FF2B5EF4-FFF2-40B4-BE49-F238E27FC236}">
                <a16:creationId xmlns:a16="http://schemas.microsoft.com/office/drawing/2014/main" id="{669EC729-1E25-982D-3FF0-86259AE7221B}"/>
              </a:ext>
            </a:extLst>
          </p:cNvPr>
          <p:cNvSpPr/>
          <p:nvPr/>
        </p:nvSpPr>
        <p:spPr>
          <a:xfrm>
            <a:off x="3640936" y="168892"/>
            <a:ext cx="4567854" cy="923330"/>
          </a:xfrm>
          <a:prstGeom prst="rect">
            <a:avLst/>
          </a:prstGeom>
        </p:spPr>
        <p:txBody>
          <a:bodyPr wrap="square">
            <a:spAutoFit/>
          </a:bodyPr>
          <a:lstStyle/>
          <a:p>
            <a:r>
              <a:rPr lang="en-US" sz="5400" dirty="0">
                <a:latin typeface="+mj-lt"/>
              </a:rPr>
              <a:t>H1 Introduction</a:t>
            </a:r>
          </a:p>
        </p:txBody>
      </p:sp>
      <p:pic>
        <p:nvPicPr>
          <p:cNvPr id="6" name="Picture 5" descr="A diagram of a pie chart&#10;&#10;Description automatically generated">
            <a:extLst>
              <a:ext uri="{FF2B5EF4-FFF2-40B4-BE49-F238E27FC236}">
                <a16:creationId xmlns:a16="http://schemas.microsoft.com/office/drawing/2014/main" id="{6948A28D-191C-96C2-1DCF-1FAAD2D0DA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5770" y="975237"/>
            <a:ext cx="2234199" cy="1995884"/>
          </a:xfrm>
          <a:prstGeom prst="rect">
            <a:avLst/>
          </a:prstGeom>
        </p:spPr>
      </p:pic>
      <p:sp>
        <p:nvSpPr>
          <p:cNvPr id="9" name="TextBox 8">
            <a:extLst>
              <a:ext uri="{FF2B5EF4-FFF2-40B4-BE49-F238E27FC236}">
                <a16:creationId xmlns:a16="http://schemas.microsoft.com/office/drawing/2014/main" id="{7AA97A8C-73ED-D6FE-5F68-1B160D824DB1}"/>
              </a:ext>
            </a:extLst>
          </p:cNvPr>
          <p:cNvSpPr txBox="1"/>
          <p:nvPr/>
        </p:nvSpPr>
        <p:spPr>
          <a:xfrm>
            <a:off x="670970" y="1603847"/>
            <a:ext cx="1716897" cy="1754326"/>
          </a:xfrm>
          <a:prstGeom prst="rect">
            <a:avLst/>
          </a:prstGeom>
          <a:noFill/>
        </p:spPr>
        <p:txBody>
          <a:bodyPr wrap="square" rtlCol="0">
            <a:spAutoFit/>
          </a:bodyPr>
          <a:lstStyle/>
          <a:p>
            <a:r>
              <a:rPr lang="en-US" b="1" dirty="0"/>
              <a:t>20m Doppler Comparisons: Superimposing the last two charts over the H1 rest line</a:t>
            </a:r>
          </a:p>
        </p:txBody>
      </p:sp>
      <p:sp>
        <p:nvSpPr>
          <p:cNvPr id="15" name="TextBox 14">
            <a:extLst>
              <a:ext uri="{FF2B5EF4-FFF2-40B4-BE49-F238E27FC236}">
                <a16:creationId xmlns:a16="http://schemas.microsoft.com/office/drawing/2014/main" id="{947516BB-FB14-7A34-D753-0F52A376C0BC}"/>
              </a:ext>
            </a:extLst>
          </p:cNvPr>
          <p:cNvSpPr txBox="1"/>
          <p:nvPr/>
        </p:nvSpPr>
        <p:spPr>
          <a:xfrm>
            <a:off x="9565547" y="3107912"/>
            <a:ext cx="2137095" cy="1015663"/>
          </a:xfrm>
          <a:prstGeom prst="rect">
            <a:avLst/>
          </a:prstGeom>
          <a:noFill/>
        </p:spPr>
        <p:txBody>
          <a:bodyPr wrap="square">
            <a:spAutoFit/>
          </a:bodyPr>
          <a:lstStyle/>
          <a:p>
            <a:pPr algn="l"/>
            <a:r>
              <a:rPr lang="en-US" sz="1000" i="0" u="none" strike="noStrike" baseline="0" dirty="0"/>
              <a:t>Ref: Mapping the Milky Way: A Radio Astronomy-Directed Investigation for Lecture-Based Astro 101</a:t>
            </a:r>
          </a:p>
          <a:p>
            <a:pPr algn="l"/>
            <a:r>
              <a:rPr lang="en-US" sz="1000" i="0" u="none" strike="noStrike" baseline="0" dirty="0"/>
              <a:t>Courses. </a:t>
            </a:r>
            <a:r>
              <a:rPr lang="en-US" sz="1000" b="0" i="0" u="none" strike="noStrike" baseline="0" dirty="0"/>
              <a:t>Kathryn Williamson, Dan </a:t>
            </a:r>
            <a:r>
              <a:rPr lang="en-US" sz="1000" b="0" i="0" u="none" strike="noStrike" baseline="0" dirty="0" err="1"/>
              <a:t>Reichart</a:t>
            </a:r>
            <a:r>
              <a:rPr lang="en-US" sz="1000" b="0" i="0" u="none" strike="noStrike" baseline="0" dirty="0"/>
              <a:t>, Colin Wallace, Edward E. Prather, and Seth </a:t>
            </a:r>
            <a:r>
              <a:rPr lang="en-US" sz="1000" b="0" i="0" u="none" strike="noStrike" baseline="0" dirty="0" err="1"/>
              <a:t>Hornstein</a:t>
            </a:r>
            <a:r>
              <a:rPr lang="en-US" sz="1000" b="0" i="0" u="none" strike="noStrike" baseline="0" dirty="0"/>
              <a:t>.</a:t>
            </a:r>
            <a:endParaRPr lang="en-US" sz="1000" dirty="0"/>
          </a:p>
        </p:txBody>
      </p:sp>
      <p:sp>
        <p:nvSpPr>
          <p:cNvPr id="18" name="TextBox 17">
            <a:extLst>
              <a:ext uri="{FF2B5EF4-FFF2-40B4-BE49-F238E27FC236}">
                <a16:creationId xmlns:a16="http://schemas.microsoft.com/office/drawing/2014/main" id="{8A78A35E-086F-68D4-41E8-08923736D3AD}"/>
              </a:ext>
            </a:extLst>
          </p:cNvPr>
          <p:cNvSpPr txBox="1"/>
          <p:nvPr/>
        </p:nvSpPr>
        <p:spPr>
          <a:xfrm>
            <a:off x="653794" y="3334096"/>
            <a:ext cx="1558255" cy="338554"/>
          </a:xfrm>
          <a:prstGeom prst="rect">
            <a:avLst/>
          </a:prstGeom>
          <a:noFill/>
        </p:spPr>
        <p:txBody>
          <a:bodyPr wrap="square">
            <a:spAutoFit/>
          </a:bodyPr>
          <a:lstStyle/>
          <a:p>
            <a:r>
              <a:rPr lang="en-US" sz="800" dirty="0">
                <a:solidFill>
                  <a:srgbClr val="FF0000"/>
                </a:solidFill>
              </a:rPr>
              <a:t>(Note abscissa is frequency and not wavelength)</a:t>
            </a:r>
          </a:p>
        </p:txBody>
      </p:sp>
    </p:spTree>
    <p:extLst>
      <p:ext uri="{BB962C8B-B14F-4D97-AF65-F5344CB8AC3E}">
        <p14:creationId xmlns:p14="http://schemas.microsoft.com/office/powerpoint/2010/main" val="115315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16</a:t>
            </a:fld>
            <a:endParaRPr lang="en-US" dirty="0"/>
          </a:p>
        </p:txBody>
      </p:sp>
      <p:sp>
        <p:nvSpPr>
          <p:cNvPr id="2" name="Rectangle 1">
            <a:extLst>
              <a:ext uri="{FF2B5EF4-FFF2-40B4-BE49-F238E27FC236}">
                <a16:creationId xmlns:a16="http://schemas.microsoft.com/office/drawing/2014/main" id="{74367486-157D-4D00-B24F-CB1613C4AB99}"/>
              </a:ext>
            </a:extLst>
          </p:cNvPr>
          <p:cNvSpPr/>
          <p:nvPr/>
        </p:nvSpPr>
        <p:spPr>
          <a:xfrm>
            <a:off x="3309292" y="261778"/>
            <a:ext cx="6154826" cy="923330"/>
          </a:xfrm>
          <a:prstGeom prst="rect">
            <a:avLst/>
          </a:prstGeom>
        </p:spPr>
        <p:txBody>
          <a:bodyPr wrap="none">
            <a:spAutoFit/>
          </a:bodyPr>
          <a:lstStyle/>
          <a:p>
            <a:r>
              <a:rPr lang="en-US" sz="5400" dirty="0">
                <a:latin typeface="+mj-lt"/>
              </a:rPr>
              <a:t>Red Shift Calculations</a:t>
            </a:r>
          </a:p>
        </p:txBody>
      </p:sp>
      <p:sp>
        <p:nvSpPr>
          <p:cNvPr id="12" name="TextBox 11">
            <a:extLst>
              <a:ext uri="{FF2B5EF4-FFF2-40B4-BE49-F238E27FC236}">
                <a16:creationId xmlns:a16="http://schemas.microsoft.com/office/drawing/2014/main" id="{80FA5669-C342-6C77-9B59-A650E19F5593}"/>
              </a:ext>
            </a:extLst>
          </p:cNvPr>
          <p:cNvSpPr txBox="1"/>
          <p:nvPr/>
        </p:nvSpPr>
        <p:spPr>
          <a:xfrm>
            <a:off x="1031846" y="1332679"/>
            <a:ext cx="10483442" cy="1815882"/>
          </a:xfrm>
          <a:prstGeom prst="rect">
            <a:avLst/>
          </a:prstGeom>
          <a:noFill/>
        </p:spPr>
        <p:txBody>
          <a:bodyPr wrap="square">
            <a:spAutoFit/>
          </a:bodyPr>
          <a:lstStyle/>
          <a:p>
            <a:r>
              <a:rPr lang="en-US" sz="1400" b="1" dirty="0"/>
              <a:t>Optical Redshifts: </a:t>
            </a:r>
            <a:r>
              <a:rPr lang="en-US" sz="1400" dirty="0"/>
              <a:t>Doppler shifts arise from the relative motion of source and observer through space, whereas astronomical redshifts are due to the expansion of space itself.  The emission spectra of most galaxies (including quasars) are dominated in the optical by hydrogen lines (the Balmer series) and oxygen lines. In the spectra of quasars, a pair of strong lines caused by oxygen molecules that have been doubly ionized (OIII) can be found at 500.7 nm and 495.9 nm. A second pair of strong lines (OII, singly ionized) can be found at 372.7 nm and 373.0 nm. </a:t>
            </a:r>
          </a:p>
          <a:p>
            <a:endParaRPr lang="en-US" sz="1400" dirty="0"/>
          </a:p>
          <a:p>
            <a:r>
              <a:rPr lang="en-US" sz="1400" b="1" dirty="0"/>
              <a:t>Concept Example: </a:t>
            </a:r>
            <a:r>
              <a:rPr lang="en-US" sz="1400" dirty="0"/>
              <a:t>See spectrum of the galaxy Mrk 1460 shown below. (</a:t>
            </a:r>
            <a:r>
              <a:rPr lang="en-US" sz="1400" dirty="0" err="1"/>
              <a:t>Mrk</a:t>
            </a:r>
            <a:r>
              <a:rPr lang="en-US" sz="1400" dirty="0"/>
              <a:t> 1460 is very close to the Milky Way and therefore does not have a detectable redshift: it is of the order z = 10</a:t>
            </a:r>
            <a:r>
              <a:rPr lang="en-US" sz="1400" baseline="30000" dirty="0"/>
              <a:t>-4</a:t>
            </a:r>
            <a:r>
              <a:rPr lang="en-US" sz="1400" dirty="0"/>
              <a:t>). The x-axis of the plot is in Angstroms.  The ordering and relative spacing of these emission lines will not change.  Hα will always be at a longer wavelength than Hβ, and </a:t>
            </a:r>
            <a:r>
              <a:rPr lang="en-US" sz="1400" dirty="0" err="1"/>
              <a:t>Hγ</a:t>
            </a:r>
            <a:r>
              <a:rPr lang="en-US" sz="1400" dirty="0"/>
              <a:t> will be at a longer wavelength than both </a:t>
            </a:r>
            <a:r>
              <a:rPr lang="en-US" sz="1400" dirty="0" err="1"/>
              <a:t>Hδ</a:t>
            </a:r>
            <a:r>
              <a:rPr lang="en-US" sz="1400" dirty="0"/>
              <a:t> and </a:t>
            </a:r>
            <a:r>
              <a:rPr lang="en-US" sz="1400" dirty="0" err="1"/>
              <a:t>Hε</a:t>
            </a:r>
            <a:r>
              <a:rPr lang="en-US" sz="1400" dirty="0"/>
              <a:t>.</a:t>
            </a:r>
          </a:p>
        </p:txBody>
      </p:sp>
      <p:pic>
        <p:nvPicPr>
          <p:cNvPr id="14" name="Picture 13" descr="A graph of a light spectrum&#10;&#10;Description automatically generated">
            <a:extLst>
              <a:ext uri="{FF2B5EF4-FFF2-40B4-BE49-F238E27FC236}">
                <a16:creationId xmlns:a16="http://schemas.microsoft.com/office/drawing/2014/main" id="{E28EAB89-EDC4-AB26-C19D-090DDFAE3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2576" y="3615364"/>
            <a:ext cx="4622902" cy="2129080"/>
          </a:xfrm>
          <a:prstGeom prst="rect">
            <a:avLst/>
          </a:prstGeom>
        </p:spPr>
      </p:pic>
      <p:sp>
        <p:nvSpPr>
          <p:cNvPr id="16" name="TextBox 15">
            <a:extLst>
              <a:ext uri="{FF2B5EF4-FFF2-40B4-BE49-F238E27FC236}">
                <a16:creationId xmlns:a16="http://schemas.microsoft.com/office/drawing/2014/main" id="{48396A8A-5EAC-F7E6-F04B-36C8174DA000}"/>
              </a:ext>
            </a:extLst>
          </p:cNvPr>
          <p:cNvSpPr txBox="1"/>
          <p:nvPr/>
        </p:nvSpPr>
        <p:spPr>
          <a:xfrm>
            <a:off x="5747801" y="5804175"/>
            <a:ext cx="6094602" cy="246221"/>
          </a:xfrm>
          <a:prstGeom prst="rect">
            <a:avLst/>
          </a:prstGeom>
          <a:noFill/>
        </p:spPr>
        <p:txBody>
          <a:bodyPr wrap="square">
            <a:spAutoFit/>
          </a:bodyPr>
          <a:lstStyle/>
          <a:p>
            <a:r>
              <a:rPr lang="en-US" sz="1000" dirty="0"/>
              <a:t>https://itu.physics.uiowa.edu/labs/advanced/astronomical-redshift/part-2-measuring-redshifted-wavelengths</a:t>
            </a:r>
          </a:p>
        </p:txBody>
      </p:sp>
      <p:sp>
        <p:nvSpPr>
          <p:cNvPr id="4" name="TextBox 3">
            <a:extLst>
              <a:ext uri="{FF2B5EF4-FFF2-40B4-BE49-F238E27FC236}">
                <a16:creationId xmlns:a16="http://schemas.microsoft.com/office/drawing/2014/main" id="{E2ABE6CF-D766-CB1D-7E1F-1A6C978B830C}"/>
              </a:ext>
            </a:extLst>
          </p:cNvPr>
          <p:cNvSpPr txBox="1"/>
          <p:nvPr/>
        </p:nvSpPr>
        <p:spPr>
          <a:xfrm>
            <a:off x="2734812" y="4253218"/>
            <a:ext cx="2097248" cy="1169551"/>
          </a:xfrm>
          <a:prstGeom prst="rect">
            <a:avLst/>
          </a:prstGeom>
          <a:noFill/>
        </p:spPr>
        <p:txBody>
          <a:bodyPr wrap="square" rtlCol="0">
            <a:spAutoFit/>
          </a:bodyPr>
          <a:lstStyle/>
          <a:p>
            <a:r>
              <a:rPr lang="en-US" dirty="0"/>
              <a:t>Optical Example before Attempting Radio Example</a:t>
            </a:r>
          </a:p>
          <a:p>
            <a:r>
              <a:rPr lang="en-US" sz="800" dirty="0">
                <a:solidFill>
                  <a:srgbClr val="FF0000"/>
                </a:solidFill>
              </a:rPr>
              <a:t>(Note abscissa is wavelength and not frequency)</a:t>
            </a:r>
          </a:p>
        </p:txBody>
      </p:sp>
    </p:spTree>
    <p:extLst>
      <p:ext uri="{BB962C8B-B14F-4D97-AF65-F5344CB8AC3E}">
        <p14:creationId xmlns:p14="http://schemas.microsoft.com/office/powerpoint/2010/main" val="1636962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17</a:t>
            </a:fld>
            <a:endParaRPr lang="en-US" dirty="0"/>
          </a:p>
        </p:txBody>
      </p:sp>
      <p:sp>
        <p:nvSpPr>
          <p:cNvPr id="2" name="Rectangle 1">
            <a:extLst>
              <a:ext uri="{FF2B5EF4-FFF2-40B4-BE49-F238E27FC236}">
                <a16:creationId xmlns:a16="http://schemas.microsoft.com/office/drawing/2014/main" id="{74367486-157D-4D00-B24F-CB1613C4AB99}"/>
              </a:ext>
            </a:extLst>
          </p:cNvPr>
          <p:cNvSpPr/>
          <p:nvPr/>
        </p:nvSpPr>
        <p:spPr>
          <a:xfrm>
            <a:off x="3018587" y="136525"/>
            <a:ext cx="6154826" cy="923330"/>
          </a:xfrm>
          <a:prstGeom prst="rect">
            <a:avLst/>
          </a:prstGeom>
        </p:spPr>
        <p:txBody>
          <a:bodyPr wrap="none">
            <a:spAutoFit/>
          </a:bodyPr>
          <a:lstStyle/>
          <a:p>
            <a:r>
              <a:rPr lang="en-US" sz="5400" dirty="0">
                <a:latin typeface="+mj-lt"/>
              </a:rPr>
              <a:t>Red Shift Calculations</a:t>
            </a:r>
          </a:p>
        </p:txBody>
      </p:sp>
      <p:sp>
        <p:nvSpPr>
          <p:cNvPr id="9" name="Rectangle 1">
            <a:extLst>
              <a:ext uri="{FF2B5EF4-FFF2-40B4-BE49-F238E27FC236}">
                <a16:creationId xmlns:a16="http://schemas.microsoft.com/office/drawing/2014/main" id="{B6236F3C-302D-3B66-9674-EE5E4E60FCDD}"/>
              </a:ext>
            </a:extLst>
          </p:cNvPr>
          <p:cNvSpPr>
            <a:spLocks noChangeArrowheads="1"/>
          </p:cNvSpPr>
          <p:nvPr/>
        </p:nvSpPr>
        <p:spPr bwMode="auto">
          <a:xfrm>
            <a:off x="1031847" y="1519643"/>
            <a:ext cx="1055335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Measuring an Optical redshift/blueshift: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 Find the spectrum of a target that shows spectral lines</a:t>
            </a:r>
            <a:b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b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 Identify which line was created by which atom, ion, or molecule</a:t>
            </a:r>
            <a:b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b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3) Measure the shift of any line with respect to its expected wavelength</a:t>
            </a:r>
            <a:b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b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4) Use a formula that relates the observed shift to the object's velocity.</a:t>
            </a:r>
          </a:p>
        </p:txBody>
      </p:sp>
      <p:graphicFrame>
        <p:nvGraphicFramePr>
          <p:cNvPr id="10" name="Table 9">
            <a:extLst>
              <a:ext uri="{FF2B5EF4-FFF2-40B4-BE49-F238E27FC236}">
                <a16:creationId xmlns:a16="http://schemas.microsoft.com/office/drawing/2014/main" id="{AC514DFE-7E34-335F-D8E3-D94858374EBD}"/>
              </a:ext>
            </a:extLst>
          </p:cNvPr>
          <p:cNvGraphicFramePr>
            <a:graphicFrameLocks noGrp="1"/>
          </p:cNvGraphicFramePr>
          <p:nvPr>
            <p:extLst>
              <p:ext uri="{D42A27DB-BD31-4B8C-83A1-F6EECF244321}">
                <p14:modId xmlns:p14="http://schemas.microsoft.com/office/powerpoint/2010/main" val="2733226136"/>
              </p:ext>
            </p:extLst>
          </p:nvPr>
        </p:nvGraphicFramePr>
        <p:xfrm>
          <a:off x="3447875" y="4287754"/>
          <a:ext cx="5947794" cy="1394460"/>
        </p:xfrm>
        <a:graphic>
          <a:graphicData uri="http://schemas.openxmlformats.org/drawingml/2006/table">
            <a:tbl>
              <a:tblPr/>
              <a:tblGrid>
                <a:gridCol w="1982598">
                  <a:extLst>
                    <a:ext uri="{9D8B030D-6E8A-4147-A177-3AD203B41FA5}">
                      <a16:colId xmlns:a16="http://schemas.microsoft.com/office/drawing/2014/main" val="757644537"/>
                    </a:ext>
                  </a:extLst>
                </a:gridCol>
                <a:gridCol w="1982598">
                  <a:extLst>
                    <a:ext uri="{9D8B030D-6E8A-4147-A177-3AD203B41FA5}">
                      <a16:colId xmlns:a16="http://schemas.microsoft.com/office/drawing/2014/main" val="38049606"/>
                    </a:ext>
                  </a:extLst>
                </a:gridCol>
                <a:gridCol w="1982598">
                  <a:extLst>
                    <a:ext uri="{9D8B030D-6E8A-4147-A177-3AD203B41FA5}">
                      <a16:colId xmlns:a16="http://schemas.microsoft.com/office/drawing/2014/main" val="2487717984"/>
                    </a:ext>
                  </a:extLst>
                </a:gridCol>
              </a:tblGrid>
              <a:tr h="229872">
                <a:tc gridSpan="3">
                  <a:txBody>
                    <a:bodyPr/>
                    <a:lstStyle/>
                    <a:p>
                      <a:r>
                        <a:rPr lang="en-US" sz="1400" b="1" dirty="0">
                          <a:latin typeface="+mn-lt"/>
                        </a:rPr>
                        <a:t>Rest Wavelengths of Hydrogen - Balmer Series</a:t>
                      </a:r>
                    </a:p>
                  </a:txBody>
                  <a:tcPr marL="9525" marR="9525" marT="9525" marB="9525"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68192621"/>
                  </a:ext>
                </a:extLst>
              </a:tr>
              <a:tr h="229872">
                <a:tc>
                  <a:txBody>
                    <a:bodyPr/>
                    <a:lstStyle/>
                    <a:p>
                      <a:pPr algn="l"/>
                      <a:r>
                        <a:rPr lang="en-US" sz="1400">
                          <a:latin typeface="+mn-lt"/>
                        </a:rPr>
                        <a:t>Name</a:t>
                      </a:r>
                    </a:p>
                  </a:txBody>
                  <a:tcPr marL="9525" marR="9525" marT="9525" marB="9525" anchor="ctr">
                    <a:lnL>
                      <a:noFill/>
                    </a:lnL>
                    <a:lnR>
                      <a:noFill/>
                    </a:lnR>
                    <a:lnT>
                      <a:noFill/>
                    </a:lnT>
                    <a:lnB>
                      <a:noFill/>
                    </a:lnB>
                  </a:tcPr>
                </a:tc>
                <a:tc>
                  <a:txBody>
                    <a:bodyPr/>
                    <a:lstStyle/>
                    <a:p>
                      <a:pPr algn="l"/>
                      <a:r>
                        <a:rPr lang="en-US" sz="1400" dirty="0">
                          <a:latin typeface="+mn-lt"/>
                        </a:rPr>
                        <a:t>Color</a:t>
                      </a:r>
                    </a:p>
                  </a:txBody>
                  <a:tcPr marL="9525" marR="9525" marT="9525" marB="9525" anchor="ctr">
                    <a:lnL>
                      <a:noFill/>
                    </a:lnL>
                    <a:lnR>
                      <a:noFill/>
                    </a:lnR>
                    <a:lnT>
                      <a:noFill/>
                    </a:lnT>
                    <a:lnB>
                      <a:noFill/>
                    </a:lnB>
                  </a:tcPr>
                </a:tc>
                <a:tc>
                  <a:txBody>
                    <a:bodyPr/>
                    <a:lstStyle/>
                    <a:p>
                      <a:pPr algn="l"/>
                      <a:r>
                        <a:rPr lang="en-US" sz="1400">
                          <a:latin typeface="+mn-lt"/>
                        </a:rPr>
                        <a:t>Wavelength (Angstroms)</a:t>
                      </a:r>
                    </a:p>
                  </a:txBody>
                  <a:tcPr marL="9525" marR="9525" marT="9525" marB="9525" anchor="ctr">
                    <a:lnL>
                      <a:noFill/>
                    </a:lnL>
                    <a:lnR>
                      <a:noFill/>
                    </a:lnR>
                    <a:lnT>
                      <a:noFill/>
                    </a:lnT>
                    <a:lnB>
                      <a:noFill/>
                    </a:lnB>
                  </a:tcPr>
                </a:tc>
                <a:extLst>
                  <a:ext uri="{0D108BD9-81ED-4DB2-BD59-A6C34878D82A}">
                    <a16:rowId xmlns:a16="http://schemas.microsoft.com/office/drawing/2014/main" val="3684537144"/>
                  </a:ext>
                </a:extLst>
              </a:tr>
              <a:tr h="229872">
                <a:tc>
                  <a:txBody>
                    <a:bodyPr/>
                    <a:lstStyle/>
                    <a:p>
                      <a:pPr algn="l"/>
                      <a:r>
                        <a:rPr lang="en-US" sz="1400" dirty="0">
                          <a:latin typeface="+mn-lt"/>
                        </a:rPr>
                        <a:t>Alpha (a) </a:t>
                      </a:r>
                    </a:p>
                  </a:txBody>
                  <a:tcPr marL="9525" marR="9525" marT="9525" marB="9525" anchor="ctr">
                    <a:lnL>
                      <a:noFill/>
                    </a:lnL>
                    <a:lnR>
                      <a:noFill/>
                    </a:lnR>
                    <a:lnT>
                      <a:noFill/>
                    </a:lnT>
                    <a:lnB>
                      <a:noFill/>
                    </a:lnB>
                  </a:tcPr>
                </a:tc>
                <a:tc>
                  <a:txBody>
                    <a:bodyPr/>
                    <a:lstStyle/>
                    <a:p>
                      <a:pPr algn="l"/>
                      <a:r>
                        <a:rPr lang="en-US" sz="1400">
                          <a:latin typeface="+mn-lt"/>
                        </a:rPr>
                        <a:t>Red</a:t>
                      </a:r>
                    </a:p>
                  </a:txBody>
                  <a:tcPr marL="9525" marR="9525" marT="9525" marB="9525" anchor="ctr">
                    <a:lnL>
                      <a:noFill/>
                    </a:lnL>
                    <a:lnR>
                      <a:noFill/>
                    </a:lnR>
                    <a:lnT>
                      <a:noFill/>
                    </a:lnT>
                    <a:lnB>
                      <a:noFill/>
                    </a:lnB>
                  </a:tcPr>
                </a:tc>
                <a:tc>
                  <a:txBody>
                    <a:bodyPr/>
                    <a:lstStyle/>
                    <a:p>
                      <a:pPr algn="l"/>
                      <a:r>
                        <a:rPr lang="en-US" sz="1400">
                          <a:latin typeface="+mn-lt"/>
                        </a:rPr>
                        <a:t>6562.8</a:t>
                      </a:r>
                    </a:p>
                  </a:txBody>
                  <a:tcPr marL="9525" marR="9525" marT="9525" marB="9525" anchor="ctr">
                    <a:lnL>
                      <a:noFill/>
                    </a:lnL>
                    <a:lnR>
                      <a:noFill/>
                    </a:lnR>
                    <a:lnT>
                      <a:noFill/>
                    </a:lnT>
                    <a:lnB>
                      <a:noFill/>
                    </a:lnB>
                  </a:tcPr>
                </a:tc>
                <a:extLst>
                  <a:ext uri="{0D108BD9-81ED-4DB2-BD59-A6C34878D82A}">
                    <a16:rowId xmlns:a16="http://schemas.microsoft.com/office/drawing/2014/main" val="3445090895"/>
                  </a:ext>
                </a:extLst>
              </a:tr>
              <a:tr h="229872">
                <a:tc>
                  <a:txBody>
                    <a:bodyPr/>
                    <a:lstStyle/>
                    <a:p>
                      <a:pPr algn="l"/>
                      <a:r>
                        <a:rPr lang="en-US" sz="1400" dirty="0">
                          <a:latin typeface="+mn-lt"/>
                        </a:rPr>
                        <a:t>Beta (b)</a:t>
                      </a:r>
                    </a:p>
                  </a:txBody>
                  <a:tcPr marL="9525" marR="9525" marT="9525" marB="9525" anchor="ctr">
                    <a:lnL>
                      <a:noFill/>
                    </a:lnL>
                    <a:lnR>
                      <a:noFill/>
                    </a:lnR>
                    <a:lnT>
                      <a:noFill/>
                    </a:lnT>
                    <a:lnB>
                      <a:noFill/>
                    </a:lnB>
                  </a:tcPr>
                </a:tc>
                <a:tc>
                  <a:txBody>
                    <a:bodyPr/>
                    <a:lstStyle/>
                    <a:p>
                      <a:pPr algn="l"/>
                      <a:r>
                        <a:rPr lang="en-US" sz="1400">
                          <a:latin typeface="+mn-lt"/>
                        </a:rPr>
                        <a:t>Blue-green</a:t>
                      </a:r>
                    </a:p>
                  </a:txBody>
                  <a:tcPr marL="9525" marR="9525" marT="9525" marB="9525" anchor="ctr">
                    <a:lnL>
                      <a:noFill/>
                    </a:lnL>
                    <a:lnR>
                      <a:noFill/>
                    </a:lnR>
                    <a:lnT>
                      <a:noFill/>
                    </a:lnT>
                    <a:lnB>
                      <a:noFill/>
                    </a:lnB>
                  </a:tcPr>
                </a:tc>
                <a:tc>
                  <a:txBody>
                    <a:bodyPr/>
                    <a:lstStyle/>
                    <a:p>
                      <a:pPr algn="l"/>
                      <a:r>
                        <a:rPr lang="en-US" sz="1400">
                          <a:latin typeface="+mn-lt"/>
                        </a:rPr>
                        <a:t>4861.3</a:t>
                      </a:r>
                    </a:p>
                  </a:txBody>
                  <a:tcPr marL="9525" marR="9525" marT="9525" marB="9525" anchor="ctr">
                    <a:lnL>
                      <a:noFill/>
                    </a:lnL>
                    <a:lnR>
                      <a:noFill/>
                    </a:lnR>
                    <a:lnT>
                      <a:noFill/>
                    </a:lnT>
                    <a:lnB>
                      <a:noFill/>
                    </a:lnB>
                  </a:tcPr>
                </a:tc>
                <a:extLst>
                  <a:ext uri="{0D108BD9-81ED-4DB2-BD59-A6C34878D82A}">
                    <a16:rowId xmlns:a16="http://schemas.microsoft.com/office/drawing/2014/main" val="693984658"/>
                  </a:ext>
                </a:extLst>
              </a:tr>
              <a:tr h="229872">
                <a:tc>
                  <a:txBody>
                    <a:bodyPr/>
                    <a:lstStyle/>
                    <a:p>
                      <a:pPr algn="l"/>
                      <a:r>
                        <a:rPr lang="en-US" sz="1400">
                          <a:latin typeface="+mn-lt"/>
                        </a:rPr>
                        <a:t>Gamma (g)</a:t>
                      </a:r>
                    </a:p>
                  </a:txBody>
                  <a:tcPr marL="9525" marR="9525" marT="9525" marB="9525" anchor="ctr">
                    <a:lnL>
                      <a:noFill/>
                    </a:lnL>
                    <a:lnR>
                      <a:noFill/>
                    </a:lnR>
                    <a:lnT>
                      <a:noFill/>
                    </a:lnT>
                    <a:lnB>
                      <a:noFill/>
                    </a:lnB>
                  </a:tcPr>
                </a:tc>
                <a:tc>
                  <a:txBody>
                    <a:bodyPr/>
                    <a:lstStyle/>
                    <a:p>
                      <a:pPr algn="l"/>
                      <a:r>
                        <a:rPr lang="en-US" sz="1400" dirty="0">
                          <a:latin typeface="+mn-lt"/>
                        </a:rPr>
                        <a:t>Violet</a:t>
                      </a:r>
                    </a:p>
                  </a:txBody>
                  <a:tcPr marL="9525" marR="9525" marT="9525" marB="9525" anchor="ctr">
                    <a:lnL>
                      <a:noFill/>
                    </a:lnL>
                    <a:lnR>
                      <a:noFill/>
                    </a:lnR>
                    <a:lnT>
                      <a:noFill/>
                    </a:lnT>
                    <a:lnB>
                      <a:noFill/>
                    </a:lnB>
                  </a:tcPr>
                </a:tc>
                <a:tc>
                  <a:txBody>
                    <a:bodyPr/>
                    <a:lstStyle/>
                    <a:p>
                      <a:pPr algn="l"/>
                      <a:r>
                        <a:rPr lang="en-US" sz="1400" dirty="0">
                          <a:latin typeface="+mn-lt"/>
                        </a:rPr>
                        <a:t>4340.5</a:t>
                      </a:r>
                    </a:p>
                  </a:txBody>
                  <a:tcPr marL="9525" marR="9525" marT="9525" marB="9525" anchor="ctr">
                    <a:lnL>
                      <a:noFill/>
                    </a:lnL>
                    <a:lnR>
                      <a:noFill/>
                    </a:lnR>
                    <a:lnT>
                      <a:noFill/>
                    </a:lnT>
                    <a:lnB>
                      <a:noFill/>
                    </a:lnB>
                  </a:tcPr>
                </a:tc>
                <a:extLst>
                  <a:ext uri="{0D108BD9-81ED-4DB2-BD59-A6C34878D82A}">
                    <a16:rowId xmlns:a16="http://schemas.microsoft.com/office/drawing/2014/main" val="4185158385"/>
                  </a:ext>
                </a:extLst>
              </a:tr>
              <a:tr h="229872">
                <a:tc>
                  <a:txBody>
                    <a:bodyPr/>
                    <a:lstStyle/>
                    <a:p>
                      <a:pPr algn="l"/>
                      <a:r>
                        <a:rPr lang="en-US" sz="1400" dirty="0">
                          <a:latin typeface="+mn-lt"/>
                        </a:rPr>
                        <a:t>Delta (d)</a:t>
                      </a:r>
                    </a:p>
                  </a:txBody>
                  <a:tcPr marL="9525" marR="9525" marT="9525" marB="9525" anchor="ctr">
                    <a:lnL>
                      <a:noFill/>
                    </a:lnL>
                    <a:lnR>
                      <a:noFill/>
                    </a:lnR>
                    <a:lnT>
                      <a:noFill/>
                    </a:lnT>
                    <a:lnB>
                      <a:noFill/>
                    </a:lnB>
                  </a:tcPr>
                </a:tc>
                <a:tc>
                  <a:txBody>
                    <a:bodyPr/>
                    <a:lstStyle/>
                    <a:p>
                      <a:pPr algn="l"/>
                      <a:r>
                        <a:rPr lang="en-US" sz="1400" dirty="0">
                          <a:latin typeface="+mn-lt"/>
                        </a:rPr>
                        <a:t>Deep Violet</a:t>
                      </a:r>
                    </a:p>
                  </a:txBody>
                  <a:tcPr marL="9525" marR="9525" marT="9525" marB="9525" anchor="ctr">
                    <a:lnL>
                      <a:noFill/>
                    </a:lnL>
                    <a:lnR>
                      <a:noFill/>
                    </a:lnR>
                    <a:lnT>
                      <a:noFill/>
                    </a:lnT>
                    <a:lnB>
                      <a:noFill/>
                    </a:lnB>
                  </a:tcPr>
                </a:tc>
                <a:tc>
                  <a:txBody>
                    <a:bodyPr/>
                    <a:lstStyle/>
                    <a:p>
                      <a:pPr algn="l"/>
                      <a:r>
                        <a:rPr lang="en-US" sz="1400" dirty="0">
                          <a:latin typeface="+mn-lt"/>
                        </a:rPr>
                        <a:t>4101.7</a:t>
                      </a:r>
                    </a:p>
                  </a:txBody>
                  <a:tcPr marL="9525" marR="9525" marT="9525" marB="9525" anchor="ctr">
                    <a:lnL>
                      <a:noFill/>
                    </a:lnL>
                    <a:lnR>
                      <a:noFill/>
                    </a:lnR>
                    <a:lnT>
                      <a:noFill/>
                    </a:lnT>
                    <a:lnB>
                      <a:noFill/>
                    </a:lnB>
                  </a:tcPr>
                </a:tc>
                <a:extLst>
                  <a:ext uri="{0D108BD9-81ED-4DB2-BD59-A6C34878D82A}">
                    <a16:rowId xmlns:a16="http://schemas.microsoft.com/office/drawing/2014/main" val="4038145693"/>
                  </a:ext>
                </a:extLst>
              </a:tr>
            </a:tbl>
          </a:graphicData>
        </a:graphic>
      </p:graphicFrame>
      <p:sp>
        <p:nvSpPr>
          <p:cNvPr id="12" name="TextBox 11">
            <a:extLst>
              <a:ext uri="{FF2B5EF4-FFF2-40B4-BE49-F238E27FC236}">
                <a16:creationId xmlns:a16="http://schemas.microsoft.com/office/drawing/2014/main" id="{BB15330F-0755-ABBE-F368-93320CD3646D}"/>
              </a:ext>
            </a:extLst>
          </p:cNvPr>
          <p:cNvSpPr txBox="1"/>
          <p:nvPr/>
        </p:nvSpPr>
        <p:spPr>
          <a:xfrm>
            <a:off x="3447875" y="5911169"/>
            <a:ext cx="6094378" cy="230832"/>
          </a:xfrm>
          <a:prstGeom prst="rect">
            <a:avLst/>
          </a:prstGeom>
          <a:noFill/>
        </p:spPr>
        <p:txBody>
          <a:bodyPr wrap="square">
            <a:spAutoFit/>
          </a:bodyPr>
          <a:lstStyle/>
          <a:p>
            <a:r>
              <a:rPr lang="en-US" sz="900" dirty="0"/>
              <a:t>https://skyserver.sdss.org/dr1/en/proj/basic/universe/redshifts.asp</a:t>
            </a:r>
          </a:p>
        </p:txBody>
      </p:sp>
    </p:spTree>
    <p:extLst>
      <p:ext uri="{BB962C8B-B14F-4D97-AF65-F5344CB8AC3E}">
        <p14:creationId xmlns:p14="http://schemas.microsoft.com/office/powerpoint/2010/main" val="794649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18</a:t>
            </a:fld>
            <a:endParaRPr lang="en-US" dirty="0"/>
          </a:p>
        </p:txBody>
      </p:sp>
      <p:sp>
        <p:nvSpPr>
          <p:cNvPr id="2" name="Rectangle 1">
            <a:extLst>
              <a:ext uri="{FF2B5EF4-FFF2-40B4-BE49-F238E27FC236}">
                <a16:creationId xmlns:a16="http://schemas.microsoft.com/office/drawing/2014/main" id="{74367486-157D-4D00-B24F-CB1613C4AB99}"/>
              </a:ext>
            </a:extLst>
          </p:cNvPr>
          <p:cNvSpPr/>
          <p:nvPr/>
        </p:nvSpPr>
        <p:spPr>
          <a:xfrm>
            <a:off x="3018587" y="25422"/>
            <a:ext cx="6154826" cy="923330"/>
          </a:xfrm>
          <a:prstGeom prst="rect">
            <a:avLst/>
          </a:prstGeom>
        </p:spPr>
        <p:txBody>
          <a:bodyPr wrap="none">
            <a:spAutoFit/>
          </a:bodyPr>
          <a:lstStyle/>
          <a:p>
            <a:r>
              <a:rPr lang="en-US" sz="5400" dirty="0">
                <a:latin typeface="+mj-lt"/>
              </a:rPr>
              <a:t>Red Shift Calculations</a:t>
            </a:r>
          </a:p>
        </p:txBody>
      </p:sp>
      <p:sp>
        <p:nvSpPr>
          <p:cNvPr id="11" name="TextBox 10">
            <a:extLst>
              <a:ext uri="{FF2B5EF4-FFF2-40B4-BE49-F238E27FC236}">
                <a16:creationId xmlns:a16="http://schemas.microsoft.com/office/drawing/2014/main" id="{E8E52D94-A6B8-CC37-07A4-F4568063FCA3}"/>
              </a:ext>
            </a:extLst>
          </p:cNvPr>
          <p:cNvSpPr txBox="1"/>
          <p:nvPr/>
        </p:nvSpPr>
        <p:spPr>
          <a:xfrm>
            <a:off x="1409350" y="1322903"/>
            <a:ext cx="3556171" cy="2585323"/>
          </a:xfrm>
          <a:prstGeom prst="rect">
            <a:avLst/>
          </a:prstGeom>
          <a:noFill/>
        </p:spPr>
        <p:txBody>
          <a:bodyPr wrap="square">
            <a:spAutoFit/>
          </a:bodyPr>
          <a:lstStyle/>
          <a:p>
            <a:r>
              <a:rPr lang="en-US" b="1" dirty="0"/>
              <a:t>Optical Example</a:t>
            </a:r>
            <a:r>
              <a:rPr lang="en-US" dirty="0"/>
              <a:t>: Check out the spectrum to the right: This spectrum comes from a galaxy and shows strong spectral lines. The hydrogen lines are identified: the tallest peak is the line (marked Ha), the second tallest is the b line. The g and d lines are valleys instead of peaks.</a:t>
            </a:r>
          </a:p>
        </p:txBody>
      </p:sp>
      <p:sp>
        <p:nvSpPr>
          <p:cNvPr id="17" name="TextBox 16">
            <a:extLst>
              <a:ext uri="{FF2B5EF4-FFF2-40B4-BE49-F238E27FC236}">
                <a16:creationId xmlns:a16="http://schemas.microsoft.com/office/drawing/2014/main" id="{66D9C980-EAD1-2856-31FF-8DB5BCD5208A}"/>
              </a:ext>
            </a:extLst>
          </p:cNvPr>
          <p:cNvSpPr txBox="1"/>
          <p:nvPr/>
        </p:nvSpPr>
        <p:spPr>
          <a:xfrm>
            <a:off x="5119864" y="5852059"/>
            <a:ext cx="1671445" cy="646331"/>
          </a:xfrm>
          <a:prstGeom prst="rect">
            <a:avLst/>
          </a:prstGeom>
          <a:noFill/>
        </p:spPr>
        <p:txBody>
          <a:bodyPr wrap="square">
            <a:spAutoFit/>
          </a:bodyPr>
          <a:lstStyle/>
          <a:p>
            <a:r>
              <a:rPr lang="en-US" sz="900" dirty="0"/>
              <a:t>Read off the wavelengths of the Balmer lines on the x-axis of the spectrum to verify the entries in this table:</a:t>
            </a:r>
          </a:p>
        </p:txBody>
      </p:sp>
      <p:graphicFrame>
        <p:nvGraphicFramePr>
          <p:cNvPr id="18" name="Table 17">
            <a:extLst>
              <a:ext uri="{FF2B5EF4-FFF2-40B4-BE49-F238E27FC236}">
                <a16:creationId xmlns:a16="http://schemas.microsoft.com/office/drawing/2014/main" id="{F76BFDA3-AFF6-28CE-6273-89B25B1A434F}"/>
              </a:ext>
            </a:extLst>
          </p:cNvPr>
          <p:cNvGraphicFramePr>
            <a:graphicFrameLocks noGrp="1"/>
          </p:cNvGraphicFramePr>
          <p:nvPr>
            <p:extLst>
              <p:ext uri="{D42A27DB-BD31-4B8C-83A1-F6EECF244321}">
                <p14:modId xmlns:p14="http://schemas.microsoft.com/office/powerpoint/2010/main" val="1060318579"/>
              </p:ext>
            </p:extLst>
          </p:nvPr>
        </p:nvGraphicFramePr>
        <p:xfrm>
          <a:off x="1681355" y="4005378"/>
          <a:ext cx="3783435" cy="1455420"/>
        </p:xfrm>
        <a:graphic>
          <a:graphicData uri="http://schemas.openxmlformats.org/drawingml/2006/table">
            <a:tbl>
              <a:tblPr/>
              <a:tblGrid>
                <a:gridCol w="1261145">
                  <a:extLst>
                    <a:ext uri="{9D8B030D-6E8A-4147-A177-3AD203B41FA5}">
                      <a16:colId xmlns:a16="http://schemas.microsoft.com/office/drawing/2014/main" val="443087922"/>
                    </a:ext>
                  </a:extLst>
                </a:gridCol>
                <a:gridCol w="1261145">
                  <a:extLst>
                    <a:ext uri="{9D8B030D-6E8A-4147-A177-3AD203B41FA5}">
                      <a16:colId xmlns:a16="http://schemas.microsoft.com/office/drawing/2014/main" val="491237284"/>
                    </a:ext>
                  </a:extLst>
                </a:gridCol>
                <a:gridCol w="1261145">
                  <a:extLst>
                    <a:ext uri="{9D8B030D-6E8A-4147-A177-3AD203B41FA5}">
                      <a16:colId xmlns:a16="http://schemas.microsoft.com/office/drawing/2014/main" val="4261842432"/>
                    </a:ext>
                  </a:extLst>
                </a:gridCol>
              </a:tblGrid>
              <a:tr h="293898">
                <a:tc gridSpan="3">
                  <a:txBody>
                    <a:bodyPr/>
                    <a:lstStyle/>
                    <a:p>
                      <a:r>
                        <a:rPr lang="en-US" sz="1100" b="1" dirty="0"/>
                        <a:t>Wavelengths of Hydrogen - Balmer Series for </a:t>
                      </a:r>
                      <a:br>
                        <a:rPr lang="en-US" sz="1100" b="1" dirty="0"/>
                      </a:br>
                      <a:r>
                        <a:rPr lang="en-US" sz="1100" b="1" dirty="0"/>
                        <a:t>Object ID # 587731512071880746</a:t>
                      </a:r>
                    </a:p>
                  </a:txBody>
                  <a:tcPr marL="9525" marR="9525" marT="9525" marB="9525"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02962480"/>
                  </a:ext>
                </a:extLst>
              </a:tr>
              <a:tr h="293898">
                <a:tc>
                  <a:txBody>
                    <a:bodyPr/>
                    <a:lstStyle/>
                    <a:p>
                      <a:pPr algn="l"/>
                      <a:r>
                        <a:rPr lang="en-US" sz="1100"/>
                        <a:t>Name</a:t>
                      </a:r>
                    </a:p>
                  </a:txBody>
                  <a:tcPr marL="9525" marR="9525" marT="9525" marB="9525" anchor="ctr">
                    <a:lnL>
                      <a:noFill/>
                    </a:lnL>
                    <a:lnR>
                      <a:noFill/>
                    </a:lnR>
                    <a:lnT>
                      <a:noFill/>
                    </a:lnT>
                    <a:lnB>
                      <a:noFill/>
                    </a:lnB>
                  </a:tcPr>
                </a:tc>
                <a:tc>
                  <a:txBody>
                    <a:bodyPr/>
                    <a:lstStyle/>
                    <a:p>
                      <a:pPr algn="l"/>
                      <a:r>
                        <a:rPr lang="en-US" sz="1100" dirty="0"/>
                        <a:t>Color</a:t>
                      </a:r>
                    </a:p>
                  </a:txBody>
                  <a:tcPr marL="9525" marR="9525" marT="9525" marB="9525" anchor="ctr">
                    <a:lnL>
                      <a:noFill/>
                    </a:lnL>
                    <a:lnR>
                      <a:noFill/>
                    </a:lnR>
                    <a:lnT>
                      <a:noFill/>
                    </a:lnT>
                    <a:lnB>
                      <a:noFill/>
                    </a:lnB>
                  </a:tcPr>
                </a:tc>
                <a:tc>
                  <a:txBody>
                    <a:bodyPr/>
                    <a:lstStyle/>
                    <a:p>
                      <a:pPr algn="l"/>
                      <a:r>
                        <a:rPr lang="en-US" sz="1100"/>
                        <a:t>Wavelength (Angstroms)</a:t>
                      </a:r>
                    </a:p>
                  </a:txBody>
                  <a:tcPr marL="9525" marR="9525" marT="9525" marB="9525" anchor="ctr">
                    <a:lnL>
                      <a:noFill/>
                    </a:lnL>
                    <a:lnR>
                      <a:noFill/>
                    </a:lnR>
                    <a:lnT>
                      <a:noFill/>
                    </a:lnT>
                    <a:lnB>
                      <a:noFill/>
                    </a:lnB>
                  </a:tcPr>
                </a:tc>
                <a:extLst>
                  <a:ext uri="{0D108BD9-81ED-4DB2-BD59-A6C34878D82A}">
                    <a16:rowId xmlns:a16="http://schemas.microsoft.com/office/drawing/2014/main" val="881970493"/>
                  </a:ext>
                </a:extLst>
              </a:tr>
              <a:tr h="151880">
                <a:tc>
                  <a:txBody>
                    <a:bodyPr/>
                    <a:lstStyle/>
                    <a:p>
                      <a:pPr algn="l"/>
                      <a:r>
                        <a:rPr lang="en-US" sz="1100"/>
                        <a:t>Alpha (</a:t>
                      </a:r>
                      <a:r>
                        <a:rPr lang="en-US" sz="1100">
                          <a:latin typeface="Symbol" panose="05050102010706020507" pitchFamily="18" charset="2"/>
                        </a:rPr>
                        <a:t>a</a:t>
                      </a:r>
                      <a:r>
                        <a:rPr lang="en-US" sz="1100"/>
                        <a:t>) </a:t>
                      </a:r>
                    </a:p>
                  </a:txBody>
                  <a:tcPr marL="9525" marR="9525" marT="9525" marB="9525" anchor="ctr">
                    <a:lnL>
                      <a:noFill/>
                    </a:lnL>
                    <a:lnR>
                      <a:noFill/>
                    </a:lnR>
                    <a:lnT>
                      <a:noFill/>
                    </a:lnT>
                    <a:lnB>
                      <a:noFill/>
                    </a:lnB>
                  </a:tcPr>
                </a:tc>
                <a:tc>
                  <a:txBody>
                    <a:bodyPr/>
                    <a:lstStyle/>
                    <a:p>
                      <a:pPr algn="l"/>
                      <a:r>
                        <a:rPr lang="en-US" sz="1100"/>
                        <a:t>Red</a:t>
                      </a:r>
                    </a:p>
                  </a:txBody>
                  <a:tcPr marL="9525" marR="9525" marT="9525" marB="9525" anchor="ctr">
                    <a:lnL>
                      <a:noFill/>
                    </a:lnL>
                    <a:lnR>
                      <a:noFill/>
                    </a:lnR>
                    <a:lnT>
                      <a:noFill/>
                    </a:lnT>
                    <a:lnB>
                      <a:noFill/>
                    </a:lnB>
                  </a:tcPr>
                </a:tc>
                <a:tc>
                  <a:txBody>
                    <a:bodyPr/>
                    <a:lstStyle/>
                    <a:p>
                      <a:pPr algn="l"/>
                      <a:r>
                        <a:rPr lang="en-US" sz="1100"/>
                        <a:t>7220</a:t>
                      </a:r>
                    </a:p>
                  </a:txBody>
                  <a:tcPr marL="9525" marR="9525" marT="9525" marB="9525" anchor="ctr">
                    <a:lnL>
                      <a:noFill/>
                    </a:lnL>
                    <a:lnR>
                      <a:noFill/>
                    </a:lnR>
                    <a:lnT>
                      <a:noFill/>
                    </a:lnT>
                    <a:lnB>
                      <a:noFill/>
                    </a:lnB>
                  </a:tcPr>
                </a:tc>
                <a:extLst>
                  <a:ext uri="{0D108BD9-81ED-4DB2-BD59-A6C34878D82A}">
                    <a16:rowId xmlns:a16="http://schemas.microsoft.com/office/drawing/2014/main" val="1345145152"/>
                  </a:ext>
                </a:extLst>
              </a:tr>
              <a:tr h="151880">
                <a:tc>
                  <a:txBody>
                    <a:bodyPr/>
                    <a:lstStyle/>
                    <a:p>
                      <a:pPr algn="l"/>
                      <a:r>
                        <a:rPr lang="en-US" sz="1100"/>
                        <a:t>Beta (</a:t>
                      </a:r>
                      <a:r>
                        <a:rPr lang="en-US" sz="1100">
                          <a:latin typeface="Symbol" panose="05050102010706020507" pitchFamily="18" charset="2"/>
                        </a:rPr>
                        <a:t>b</a:t>
                      </a:r>
                      <a:r>
                        <a:rPr lang="en-US" sz="1100"/>
                        <a:t>)</a:t>
                      </a:r>
                    </a:p>
                  </a:txBody>
                  <a:tcPr marL="9525" marR="9525" marT="9525" marB="9525" anchor="ctr">
                    <a:lnL>
                      <a:noFill/>
                    </a:lnL>
                    <a:lnR>
                      <a:noFill/>
                    </a:lnR>
                    <a:lnT>
                      <a:noFill/>
                    </a:lnT>
                    <a:lnB>
                      <a:noFill/>
                    </a:lnB>
                  </a:tcPr>
                </a:tc>
                <a:tc>
                  <a:txBody>
                    <a:bodyPr/>
                    <a:lstStyle/>
                    <a:p>
                      <a:pPr algn="l"/>
                      <a:r>
                        <a:rPr lang="en-US" sz="1100" dirty="0"/>
                        <a:t>Blue-green</a:t>
                      </a:r>
                    </a:p>
                  </a:txBody>
                  <a:tcPr marL="9525" marR="9525" marT="9525" marB="9525" anchor="ctr">
                    <a:lnL>
                      <a:noFill/>
                    </a:lnL>
                    <a:lnR>
                      <a:noFill/>
                    </a:lnR>
                    <a:lnT>
                      <a:noFill/>
                    </a:lnT>
                    <a:lnB>
                      <a:noFill/>
                    </a:lnB>
                  </a:tcPr>
                </a:tc>
                <a:tc>
                  <a:txBody>
                    <a:bodyPr/>
                    <a:lstStyle/>
                    <a:p>
                      <a:pPr algn="l"/>
                      <a:r>
                        <a:rPr lang="en-US" sz="1100"/>
                        <a:t>5360</a:t>
                      </a:r>
                    </a:p>
                  </a:txBody>
                  <a:tcPr marL="9525" marR="9525" marT="9525" marB="9525" anchor="ctr">
                    <a:lnL>
                      <a:noFill/>
                    </a:lnL>
                    <a:lnR>
                      <a:noFill/>
                    </a:lnR>
                    <a:lnT>
                      <a:noFill/>
                    </a:lnT>
                    <a:lnB>
                      <a:noFill/>
                    </a:lnB>
                  </a:tcPr>
                </a:tc>
                <a:extLst>
                  <a:ext uri="{0D108BD9-81ED-4DB2-BD59-A6C34878D82A}">
                    <a16:rowId xmlns:a16="http://schemas.microsoft.com/office/drawing/2014/main" val="2466210818"/>
                  </a:ext>
                </a:extLst>
              </a:tr>
              <a:tr h="151880">
                <a:tc>
                  <a:txBody>
                    <a:bodyPr/>
                    <a:lstStyle/>
                    <a:p>
                      <a:pPr algn="l"/>
                      <a:r>
                        <a:rPr lang="en-US" sz="1100"/>
                        <a:t>Gamma (</a:t>
                      </a:r>
                      <a:r>
                        <a:rPr lang="en-US" sz="1100">
                          <a:latin typeface="Symbol" panose="05050102010706020507" pitchFamily="18" charset="2"/>
                        </a:rPr>
                        <a:t>g</a:t>
                      </a:r>
                      <a:r>
                        <a:rPr lang="en-US" sz="1100"/>
                        <a:t>)</a:t>
                      </a:r>
                    </a:p>
                  </a:txBody>
                  <a:tcPr marL="9525" marR="9525" marT="9525" marB="9525" anchor="ctr">
                    <a:lnL>
                      <a:noFill/>
                    </a:lnL>
                    <a:lnR>
                      <a:noFill/>
                    </a:lnR>
                    <a:lnT>
                      <a:noFill/>
                    </a:lnT>
                    <a:lnB>
                      <a:noFill/>
                    </a:lnB>
                  </a:tcPr>
                </a:tc>
                <a:tc>
                  <a:txBody>
                    <a:bodyPr/>
                    <a:lstStyle/>
                    <a:p>
                      <a:pPr algn="l"/>
                      <a:r>
                        <a:rPr lang="en-US" sz="1100"/>
                        <a:t>Violet</a:t>
                      </a:r>
                    </a:p>
                  </a:txBody>
                  <a:tcPr marL="9525" marR="9525" marT="9525" marB="9525" anchor="ctr">
                    <a:lnL>
                      <a:noFill/>
                    </a:lnL>
                    <a:lnR>
                      <a:noFill/>
                    </a:lnR>
                    <a:lnT>
                      <a:noFill/>
                    </a:lnT>
                    <a:lnB>
                      <a:noFill/>
                    </a:lnB>
                  </a:tcPr>
                </a:tc>
                <a:tc>
                  <a:txBody>
                    <a:bodyPr/>
                    <a:lstStyle/>
                    <a:p>
                      <a:pPr algn="l"/>
                      <a:r>
                        <a:rPr lang="en-US" sz="1100"/>
                        <a:t>4780</a:t>
                      </a:r>
                    </a:p>
                  </a:txBody>
                  <a:tcPr marL="9525" marR="9525" marT="9525" marB="9525" anchor="ctr">
                    <a:lnL>
                      <a:noFill/>
                    </a:lnL>
                    <a:lnR>
                      <a:noFill/>
                    </a:lnR>
                    <a:lnT>
                      <a:noFill/>
                    </a:lnT>
                    <a:lnB>
                      <a:noFill/>
                    </a:lnB>
                  </a:tcPr>
                </a:tc>
                <a:extLst>
                  <a:ext uri="{0D108BD9-81ED-4DB2-BD59-A6C34878D82A}">
                    <a16:rowId xmlns:a16="http://schemas.microsoft.com/office/drawing/2014/main" val="311895107"/>
                  </a:ext>
                </a:extLst>
              </a:tr>
              <a:tr h="151880">
                <a:tc>
                  <a:txBody>
                    <a:bodyPr/>
                    <a:lstStyle/>
                    <a:p>
                      <a:pPr algn="l"/>
                      <a:r>
                        <a:rPr lang="en-US" sz="1100" dirty="0"/>
                        <a:t>Delta (</a:t>
                      </a:r>
                      <a:r>
                        <a:rPr lang="en-US" sz="1100" dirty="0">
                          <a:latin typeface="Symbol" panose="05050102010706020507" pitchFamily="18" charset="2"/>
                        </a:rPr>
                        <a:t>d</a:t>
                      </a:r>
                      <a:r>
                        <a:rPr lang="en-US" sz="1100" dirty="0"/>
                        <a:t>)</a:t>
                      </a:r>
                    </a:p>
                  </a:txBody>
                  <a:tcPr marL="9525" marR="9525" marT="9525" marB="9525" anchor="ctr">
                    <a:lnL>
                      <a:noFill/>
                    </a:lnL>
                    <a:lnR>
                      <a:noFill/>
                    </a:lnR>
                    <a:lnT>
                      <a:noFill/>
                    </a:lnT>
                    <a:lnB>
                      <a:noFill/>
                    </a:lnB>
                  </a:tcPr>
                </a:tc>
                <a:tc>
                  <a:txBody>
                    <a:bodyPr/>
                    <a:lstStyle/>
                    <a:p>
                      <a:pPr algn="l"/>
                      <a:r>
                        <a:rPr lang="en-US" sz="1100"/>
                        <a:t>Deep Violet</a:t>
                      </a:r>
                    </a:p>
                  </a:txBody>
                  <a:tcPr marL="9525" marR="9525" marT="9525" marB="9525" anchor="ctr">
                    <a:lnL>
                      <a:noFill/>
                    </a:lnL>
                    <a:lnR>
                      <a:noFill/>
                    </a:lnR>
                    <a:lnT>
                      <a:noFill/>
                    </a:lnT>
                    <a:lnB>
                      <a:noFill/>
                    </a:lnB>
                  </a:tcPr>
                </a:tc>
                <a:tc>
                  <a:txBody>
                    <a:bodyPr/>
                    <a:lstStyle/>
                    <a:p>
                      <a:pPr algn="l"/>
                      <a:r>
                        <a:rPr lang="en-US" sz="1100" dirty="0"/>
                        <a:t>4500</a:t>
                      </a:r>
                    </a:p>
                  </a:txBody>
                  <a:tcPr marL="9525" marR="9525" marT="9525" marB="9525" anchor="ctr">
                    <a:lnL>
                      <a:noFill/>
                    </a:lnL>
                    <a:lnR>
                      <a:noFill/>
                    </a:lnR>
                    <a:lnT>
                      <a:noFill/>
                    </a:lnT>
                    <a:lnB>
                      <a:noFill/>
                    </a:lnB>
                  </a:tcPr>
                </a:tc>
                <a:extLst>
                  <a:ext uri="{0D108BD9-81ED-4DB2-BD59-A6C34878D82A}">
                    <a16:rowId xmlns:a16="http://schemas.microsoft.com/office/drawing/2014/main" val="2481255811"/>
                  </a:ext>
                </a:extLst>
              </a:tr>
            </a:tbl>
          </a:graphicData>
        </a:graphic>
      </p:graphicFrame>
      <p:sp>
        <p:nvSpPr>
          <p:cNvPr id="20" name="TextBox 19">
            <a:extLst>
              <a:ext uri="{FF2B5EF4-FFF2-40B4-BE49-F238E27FC236}">
                <a16:creationId xmlns:a16="http://schemas.microsoft.com/office/drawing/2014/main" id="{5FC4A875-E342-D80A-F4DE-D65F1AE2383B}"/>
              </a:ext>
            </a:extLst>
          </p:cNvPr>
          <p:cNvSpPr txBox="1"/>
          <p:nvPr/>
        </p:nvSpPr>
        <p:spPr>
          <a:xfrm>
            <a:off x="7681138" y="5705550"/>
            <a:ext cx="4602123" cy="261610"/>
          </a:xfrm>
          <a:prstGeom prst="rect">
            <a:avLst/>
          </a:prstGeom>
          <a:noFill/>
        </p:spPr>
        <p:txBody>
          <a:bodyPr wrap="square">
            <a:spAutoFit/>
          </a:bodyPr>
          <a:lstStyle/>
          <a:p>
            <a:r>
              <a:rPr lang="en-US" sz="1100" dirty="0"/>
              <a:t>https://skyserver.sdss.org/dr1/en/proj/basic/universe/redshifts.asp</a:t>
            </a:r>
          </a:p>
        </p:txBody>
      </p:sp>
      <p:pic>
        <p:nvPicPr>
          <p:cNvPr id="2049" name="Picture 1">
            <a:extLst>
              <a:ext uri="{FF2B5EF4-FFF2-40B4-BE49-F238E27FC236}">
                <a16:creationId xmlns:a16="http://schemas.microsoft.com/office/drawing/2014/main" id="{907574B9-AF43-7752-BA74-06B433B1D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260" y="873737"/>
            <a:ext cx="6092502" cy="4874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830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19</a:t>
            </a:fld>
            <a:endParaRPr lang="en-US" dirty="0"/>
          </a:p>
        </p:txBody>
      </p:sp>
      <p:sp>
        <p:nvSpPr>
          <p:cNvPr id="2" name="Rectangle 1">
            <a:extLst>
              <a:ext uri="{FF2B5EF4-FFF2-40B4-BE49-F238E27FC236}">
                <a16:creationId xmlns:a16="http://schemas.microsoft.com/office/drawing/2014/main" id="{74367486-157D-4D00-B24F-CB1613C4AB99}"/>
              </a:ext>
            </a:extLst>
          </p:cNvPr>
          <p:cNvSpPr/>
          <p:nvPr/>
        </p:nvSpPr>
        <p:spPr>
          <a:xfrm>
            <a:off x="3200235" y="61349"/>
            <a:ext cx="6154826" cy="923330"/>
          </a:xfrm>
          <a:prstGeom prst="rect">
            <a:avLst/>
          </a:prstGeom>
        </p:spPr>
        <p:txBody>
          <a:bodyPr wrap="none">
            <a:spAutoFit/>
          </a:bodyPr>
          <a:lstStyle/>
          <a:p>
            <a:r>
              <a:rPr lang="en-US" sz="5400" dirty="0">
                <a:latin typeface="+mj-lt"/>
              </a:rPr>
              <a:t>Red Shift Calculations</a:t>
            </a:r>
          </a:p>
        </p:txBody>
      </p:sp>
      <p:sp>
        <p:nvSpPr>
          <p:cNvPr id="9" name="Rectangle 1">
            <a:extLst>
              <a:ext uri="{FF2B5EF4-FFF2-40B4-BE49-F238E27FC236}">
                <a16:creationId xmlns:a16="http://schemas.microsoft.com/office/drawing/2014/main" id="{05AD411A-2234-5800-988A-93CF329E9A15}"/>
              </a:ext>
            </a:extLst>
          </p:cNvPr>
          <p:cNvSpPr>
            <a:spLocks noChangeArrowheads="1"/>
          </p:cNvSpPr>
          <p:nvPr/>
        </p:nvSpPr>
        <p:spPr bwMode="auto">
          <a:xfrm>
            <a:off x="453006" y="1283047"/>
            <a:ext cx="1067079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Calculation Example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The redshift is symbolized by z. The definition of z is  1 + z = l </a:t>
            </a:r>
            <a:r>
              <a:rPr kumimoji="0" lang="en-US" altLang="en-US" sz="1200" b="0" i="0" u="none" strike="noStrike" cap="none" normalizeH="0" baseline="-30000" dirty="0">
                <a:ln>
                  <a:noFill/>
                </a:ln>
                <a:solidFill>
                  <a:schemeClr val="tx1"/>
                </a:solidFill>
                <a:effectLst/>
                <a:latin typeface="Calibri" panose="020F0502020204030204" pitchFamily="34" charset="0"/>
                <a:cs typeface="Calibri" panose="020F0502020204030204" pitchFamily="34" charset="0"/>
              </a:rPr>
              <a:t>observed </a:t>
            </a:r>
            <a:r>
              <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l </a:t>
            </a:r>
            <a:r>
              <a:rPr kumimoji="0" lang="en-US" altLang="en-US" sz="1200" b="0" i="0" u="none" strike="noStrike" cap="none" normalizeH="0" baseline="-30000" dirty="0">
                <a:ln>
                  <a:noFill/>
                </a:ln>
                <a:solidFill>
                  <a:schemeClr val="tx1"/>
                </a:solidFill>
                <a:effectLst/>
                <a:latin typeface="Calibri" panose="020F0502020204030204" pitchFamily="34" charset="0"/>
                <a:cs typeface="Calibri" panose="020F0502020204030204" pitchFamily="34" charset="0"/>
              </a:rPr>
              <a:t>rest</a:t>
            </a:r>
            <a:r>
              <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For example, taking the Balmer gamma line of galaxy 587731512071880746,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 + z = 4780 / 4340.5 = 1.1, so z = 0.1.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If the observed wavelength were less than the rest wavelength, z would be negative - that would tell us that we have a blueshift, and the galaxy is approaching us.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Choosing the alpha, beta, or delta lines would also give approximately z = 0.1, regardless of which line you choose. </a:t>
            </a:r>
          </a:p>
        </p:txBody>
      </p:sp>
      <p:sp>
        <p:nvSpPr>
          <p:cNvPr id="12" name="TextBox 11">
            <a:extLst>
              <a:ext uri="{FF2B5EF4-FFF2-40B4-BE49-F238E27FC236}">
                <a16:creationId xmlns:a16="http://schemas.microsoft.com/office/drawing/2014/main" id="{BD78D0BB-EAEB-8E9B-DB20-71A27CE2724A}"/>
              </a:ext>
            </a:extLst>
          </p:cNvPr>
          <p:cNvSpPr txBox="1"/>
          <p:nvPr/>
        </p:nvSpPr>
        <p:spPr>
          <a:xfrm>
            <a:off x="453006" y="2612594"/>
            <a:ext cx="10997966" cy="2431435"/>
          </a:xfrm>
          <a:prstGeom prst="rect">
            <a:avLst/>
          </a:prstGeom>
          <a:noFill/>
        </p:spPr>
        <p:txBody>
          <a:bodyPr wrap="square">
            <a:spAutoFit/>
          </a:bodyPr>
          <a:lstStyle/>
          <a:p>
            <a:r>
              <a:rPr lang="en-US" sz="1200" b="1" dirty="0"/>
              <a:t>Interpreting Redshifts</a:t>
            </a:r>
          </a:p>
          <a:p>
            <a:r>
              <a:rPr lang="en-US" sz="1200" dirty="0"/>
              <a:t>To convert from redshift z to velocity v measured in kilometers per second, the formula is  v = c z, where c is the speed of light, c = 300,000 km/sec.</a:t>
            </a:r>
          </a:p>
          <a:p>
            <a:r>
              <a:rPr lang="en-US" sz="1200" dirty="0"/>
              <a:t>In this example, the galaxy appears to be moving away from us at about 30,000 km/sec.  </a:t>
            </a:r>
          </a:p>
          <a:p>
            <a:endParaRPr lang="en-US" sz="1200" dirty="0"/>
          </a:p>
          <a:p>
            <a:r>
              <a:rPr lang="en-US" sz="1200" dirty="0"/>
              <a:t>The formula v = c z is accurate only when z is small compared to 1.0 (0.1 would be OK in this sense). </a:t>
            </a:r>
          </a:p>
          <a:p>
            <a:r>
              <a:rPr lang="en-US" sz="1200" dirty="0"/>
              <a:t>The galaxies are not moving through space, but just being carried along by space as it expands.</a:t>
            </a:r>
          </a:p>
          <a:p>
            <a:r>
              <a:rPr lang="en-US" sz="1200" dirty="0"/>
              <a:t>The redshift indicates the size of the universe at the time the light left the galaxy. Because the universe is billions of light-years across, it takes billions of years for light from distant galaxies to reach us. Suppose the distance to galaxy 587731512071880746 was d(z) at the time the light left it that we are now observing (for z = 0.1, this time was roughly a billion years ago). In those billion years, the space in the universe has expanded, so that now the distance between our galaxy and it is d(0). Then 1 + z = d(0) / d(z). </a:t>
            </a:r>
          </a:p>
          <a:p>
            <a:endParaRPr lang="en-US" sz="1200" dirty="0"/>
          </a:p>
          <a:p>
            <a:r>
              <a:rPr kumimoji="0" lang="en-US" altLang="en-US" sz="1200" b="0" i="0" u="none" strike="noStrike" cap="none" normalizeH="0" baseline="0" dirty="0">
                <a:ln>
                  <a:noFill/>
                </a:ln>
                <a:solidFill>
                  <a:schemeClr val="tx1"/>
                </a:solidFill>
                <a:effectLst/>
              </a:rPr>
              <a:t>It is interpreted that at the time corresponding to redshift z = 0.1, all galaxies in the universe were 10% closer together. A measured value of z = 0.2 corresponds to a time when galaxies were 20% closer together than they are now, and so on. </a:t>
            </a:r>
            <a:endParaRPr lang="en-US" sz="1200" dirty="0"/>
          </a:p>
          <a:p>
            <a:endParaRPr lang="en-US" sz="800" dirty="0"/>
          </a:p>
        </p:txBody>
      </p:sp>
      <p:sp>
        <p:nvSpPr>
          <p:cNvPr id="18" name="TextBox 17">
            <a:extLst>
              <a:ext uri="{FF2B5EF4-FFF2-40B4-BE49-F238E27FC236}">
                <a16:creationId xmlns:a16="http://schemas.microsoft.com/office/drawing/2014/main" id="{F264C23A-EEFC-55DF-1BB4-1328480C8A40}"/>
              </a:ext>
            </a:extLst>
          </p:cNvPr>
          <p:cNvSpPr txBox="1"/>
          <p:nvPr/>
        </p:nvSpPr>
        <p:spPr>
          <a:xfrm>
            <a:off x="7251932" y="6506031"/>
            <a:ext cx="3163349" cy="215444"/>
          </a:xfrm>
          <a:prstGeom prst="rect">
            <a:avLst/>
          </a:prstGeom>
          <a:noFill/>
        </p:spPr>
        <p:txBody>
          <a:bodyPr wrap="square">
            <a:spAutoFit/>
          </a:bodyPr>
          <a:lstStyle/>
          <a:p>
            <a:r>
              <a:rPr lang="en-US" sz="800" dirty="0"/>
              <a:t>https://skyserver.sdss.org/dr1/en/proj/basic/universe/redshifts.asp</a:t>
            </a:r>
          </a:p>
        </p:txBody>
      </p:sp>
      <p:sp>
        <p:nvSpPr>
          <p:cNvPr id="6" name="TextBox 5">
            <a:extLst>
              <a:ext uri="{FF2B5EF4-FFF2-40B4-BE49-F238E27FC236}">
                <a16:creationId xmlns:a16="http://schemas.microsoft.com/office/drawing/2014/main" id="{A4469064-E78B-8AED-0F34-5453B3FD556B}"/>
              </a:ext>
            </a:extLst>
          </p:cNvPr>
          <p:cNvSpPr txBox="1"/>
          <p:nvPr/>
        </p:nvSpPr>
        <p:spPr>
          <a:xfrm>
            <a:off x="3025994" y="5173247"/>
            <a:ext cx="5674374" cy="646331"/>
          </a:xfrm>
          <a:prstGeom prst="rect">
            <a:avLst/>
          </a:prstGeom>
          <a:noFill/>
        </p:spPr>
        <p:txBody>
          <a:bodyPr wrap="none" rtlCol="0">
            <a:spAutoFit/>
          </a:bodyPr>
          <a:lstStyle/>
          <a:p>
            <a:pPr algn="ctr"/>
            <a:r>
              <a:rPr lang="en-US" dirty="0">
                <a:solidFill>
                  <a:srgbClr val="FF0000"/>
                </a:solidFill>
              </a:rPr>
              <a:t>But these are optical observations, not radio observations!</a:t>
            </a:r>
          </a:p>
          <a:p>
            <a:pPr algn="ctr"/>
            <a:r>
              <a:rPr lang="en-US" dirty="0">
                <a:solidFill>
                  <a:srgbClr val="FF0000"/>
                </a:solidFill>
              </a:rPr>
              <a:t>Next slide begins radio observations</a:t>
            </a:r>
          </a:p>
        </p:txBody>
      </p:sp>
    </p:spTree>
    <p:extLst>
      <p:ext uri="{BB962C8B-B14F-4D97-AF65-F5344CB8AC3E}">
        <p14:creationId xmlns:p14="http://schemas.microsoft.com/office/powerpoint/2010/main" val="4153351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5013"/>
            <a:ext cx="9144000" cy="914400"/>
          </a:xfrm>
        </p:spPr>
        <p:txBody>
          <a:bodyPr>
            <a:normAutofit/>
          </a:bodyPr>
          <a:lstStyle/>
          <a:p>
            <a:r>
              <a:rPr lang="en-US" sz="5400" dirty="0"/>
              <a:t>Agenda</a:t>
            </a:r>
          </a:p>
        </p:txBody>
      </p:sp>
      <p:sp>
        <p:nvSpPr>
          <p:cNvPr id="3" name="Subtitle 2"/>
          <p:cNvSpPr>
            <a:spLocks noGrp="1"/>
          </p:cNvSpPr>
          <p:nvPr>
            <p:ph type="subTitle" idx="1"/>
          </p:nvPr>
        </p:nvSpPr>
        <p:spPr>
          <a:xfrm>
            <a:off x="2849460" y="1454908"/>
            <a:ext cx="6932103" cy="4610331"/>
          </a:xfrm>
        </p:spPr>
        <p:txBody>
          <a:bodyPr>
            <a:normAutofit fontScale="62500" lnSpcReduction="20000"/>
          </a:bodyPr>
          <a:lstStyle/>
          <a:p>
            <a:pPr marL="342900" indent="-342900" algn="l">
              <a:buFont typeface="Arial" panose="020B0604020202020204" pitchFamily="34" charset="0"/>
              <a:buChar char="•"/>
            </a:pPr>
            <a:r>
              <a:rPr lang="en-US" sz="3600" dirty="0"/>
              <a:t>20 Meter Dish Demo</a:t>
            </a:r>
          </a:p>
          <a:p>
            <a:pPr marL="342900" indent="-342900" algn="l">
              <a:buFont typeface="Arial" panose="020B0604020202020204" pitchFamily="34" charset="0"/>
              <a:buChar char="•"/>
            </a:pPr>
            <a:r>
              <a:rPr lang="en-US" sz="3600" dirty="0"/>
              <a:t>H1 Introduction (Rotation Curves and Doppler)</a:t>
            </a:r>
          </a:p>
          <a:p>
            <a:pPr marL="342900" indent="-342900" algn="l">
              <a:buFont typeface="Arial" panose="020B0604020202020204" pitchFamily="34" charset="0"/>
              <a:buChar char="•"/>
            </a:pPr>
            <a:r>
              <a:rPr lang="en-US" sz="3600" dirty="0"/>
              <a:t>Red Shifts H1</a:t>
            </a:r>
          </a:p>
          <a:p>
            <a:pPr marL="342900" indent="-342900" algn="l">
              <a:buFont typeface="Arial" panose="020B0604020202020204" pitchFamily="34" charset="0"/>
              <a:buChar char="•"/>
            </a:pPr>
            <a:r>
              <a:rPr lang="en-US" sz="3600" dirty="0"/>
              <a:t>Lockman Hole H1</a:t>
            </a:r>
          </a:p>
          <a:p>
            <a:pPr marL="342900" indent="-342900" algn="l">
              <a:buFont typeface="Arial" panose="020B0604020202020204" pitchFamily="34" charset="0"/>
              <a:buChar char="•"/>
            </a:pPr>
            <a:r>
              <a:rPr lang="en-US" sz="3600" dirty="0"/>
              <a:t>Globular Cluster H1</a:t>
            </a:r>
          </a:p>
          <a:p>
            <a:pPr marL="342900" indent="-342900" algn="l">
              <a:buFont typeface="Arial" panose="020B0604020202020204" pitchFamily="34" charset="0"/>
              <a:buChar char="•"/>
            </a:pPr>
            <a:r>
              <a:rPr lang="en-US" sz="3600" dirty="0"/>
              <a:t>Galactic Worm H1</a:t>
            </a:r>
          </a:p>
          <a:p>
            <a:pPr marL="342900" indent="-342900" algn="l">
              <a:buFont typeface="Arial" panose="020B0604020202020204" pitchFamily="34" charset="0"/>
              <a:buChar char="•"/>
            </a:pPr>
            <a:r>
              <a:rPr lang="en-US" sz="3600" dirty="0"/>
              <a:t>Extra-Galactic H1</a:t>
            </a:r>
          </a:p>
          <a:p>
            <a:pPr marL="342900" indent="-342900" algn="l">
              <a:buFont typeface="Arial" panose="020B0604020202020204" pitchFamily="34" charset="0"/>
              <a:buChar char="•"/>
            </a:pPr>
            <a:r>
              <a:rPr lang="en-US" sz="3600" dirty="0"/>
              <a:t>Colliding Galaxies H1</a:t>
            </a:r>
          </a:p>
          <a:p>
            <a:pPr marL="342900" indent="-342900" algn="l">
              <a:buFont typeface="Arial" panose="020B0604020202020204" pitchFamily="34" charset="0"/>
              <a:buChar char="•"/>
            </a:pPr>
            <a:r>
              <a:rPr lang="en-US" sz="3600" dirty="0"/>
              <a:t>Quasars H1</a:t>
            </a:r>
          </a:p>
          <a:p>
            <a:pPr marL="342900" indent="-342900" algn="l">
              <a:buFont typeface="Arial" panose="020B0604020202020204" pitchFamily="34" charset="0"/>
              <a:buChar char="•"/>
            </a:pPr>
            <a:r>
              <a:rPr lang="en-US" sz="3600" dirty="0"/>
              <a:t>Cas A H1 (H1 Absorption Line-of-Sight)</a:t>
            </a:r>
          </a:p>
          <a:p>
            <a:pPr marL="342900" indent="-342900" algn="l">
              <a:buFont typeface="Arial" panose="020B0604020202020204" pitchFamily="34" charset="0"/>
              <a:buChar char="•"/>
            </a:pPr>
            <a:r>
              <a:rPr lang="en-US" sz="3600" dirty="0"/>
              <a:t>H1 and the ISM</a:t>
            </a:r>
          </a:p>
          <a:p>
            <a:pPr marL="342900" indent="-342900" algn="l">
              <a:buFont typeface="Arial" panose="020B0604020202020204" pitchFamily="34" charset="0"/>
              <a:buChar char="•"/>
            </a:pPr>
            <a:r>
              <a:rPr lang="en-US" sz="3600" dirty="0"/>
              <a:t>Summary and Open Forum</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4"/>
          <p:cNvSpPr>
            <a:spLocks noGrp="1"/>
          </p:cNvSpPr>
          <p:nvPr>
            <p:ph type="sldNum" sz="quarter" idx="12"/>
          </p:nvPr>
        </p:nvSpPr>
        <p:spPr/>
        <p:txBody>
          <a:bodyPr/>
          <a:lstStyle/>
          <a:p>
            <a:fld id="{CA8D75EB-B86C-434C-A07B-B887823EC4F8}" type="slidenum">
              <a:rPr lang="en-US" smtClean="0"/>
              <a:t>2</a:t>
            </a:fld>
            <a:endParaRPr lang="en-US"/>
          </a:p>
        </p:txBody>
      </p:sp>
    </p:spTree>
    <p:extLst>
      <p:ext uri="{BB962C8B-B14F-4D97-AF65-F5344CB8AC3E}">
        <p14:creationId xmlns:p14="http://schemas.microsoft.com/office/powerpoint/2010/main" val="3150715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20</a:t>
            </a:fld>
            <a:endParaRPr lang="en-US"/>
          </a:p>
        </p:txBody>
      </p:sp>
      <p:sp>
        <p:nvSpPr>
          <p:cNvPr id="2" name="Rectangle 1">
            <a:extLst>
              <a:ext uri="{FF2B5EF4-FFF2-40B4-BE49-F238E27FC236}">
                <a16:creationId xmlns:a16="http://schemas.microsoft.com/office/drawing/2014/main" id="{74367486-157D-4D00-B24F-CB1613C4AB99}"/>
              </a:ext>
            </a:extLst>
          </p:cNvPr>
          <p:cNvSpPr/>
          <p:nvPr/>
        </p:nvSpPr>
        <p:spPr>
          <a:xfrm>
            <a:off x="302859" y="1462930"/>
            <a:ext cx="5502323" cy="584775"/>
          </a:xfrm>
          <a:prstGeom prst="rect">
            <a:avLst/>
          </a:prstGeom>
        </p:spPr>
        <p:txBody>
          <a:bodyPr wrap="square">
            <a:spAutoFit/>
          </a:bodyPr>
          <a:lstStyle/>
          <a:p>
            <a:r>
              <a:rPr lang="en-US" sz="1600" b="1" dirty="0"/>
              <a:t>20m Radio Example: Andromeda Galaxy M31 Extra-Galactic H1</a:t>
            </a:r>
          </a:p>
          <a:p>
            <a:r>
              <a:rPr lang="en-US" sz="1600" b="1" dirty="0"/>
              <a:t>Using less than the recommended detection time.</a:t>
            </a:r>
          </a:p>
        </p:txBody>
      </p:sp>
      <p:sp>
        <p:nvSpPr>
          <p:cNvPr id="11" name="Rectangle 10">
            <a:extLst>
              <a:ext uri="{FF2B5EF4-FFF2-40B4-BE49-F238E27FC236}">
                <a16:creationId xmlns:a16="http://schemas.microsoft.com/office/drawing/2014/main" id="{788687E1-9A66-35F1-16E9-E89FBECDFC4C}"/>
              </a:ext>
            </a:extLst>
          </p:cNvPr>
          <p:cNvSpPr/>
          <p:nvPr/>
        </p:nvSpPr>
        <p:spPr>
          <a:xfrm>
            <a:off x="2937494" y="398724"/>
            <a:ext cx="6154826" cy="923330"/>
          </a:xfrm>
          <a:prstGeom prst="rect">
            <a:avLst/>
          </a:prstGeom>
        </p:spPr>
        <p:txBody>
          <a:bodyPr wrap="none">
            <a:spAutoFit/>
          </a:bodyPr>
          <a:lstStyle/>
          <a:p>
            <a:r>
              <a:rPr lang="en-US" sz="5400" dirty="0">
                <a:latin typeface="+mj-lt"/>
              </a:rPr>
              <a:t>Red Shift Calculations</a:t>
            </a:r>
          </a:p>
        </p:txBody>
      </p:sp>
      <p:pic>
        <p:nvPicPr>
          <p:cNvPr id="7" name="Picture 6" descr="A screenshot of a computer&#10;&#10;Description automatically generated">
            <a:extLst>
              <a:ext uri="{FF2B5EF4-FFF2-40B4-BE49-F238E27FC236}">
                <a16:creationId xmlns:a16="http://schemas.microsoft.com/office/drawing/2014/main" id="{AE3C8116-EDDE-4CBC-4A37-A88969B22E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0990" y="1419890"/>
            <a:ext cx="3349701" cy="5070780"/>
          </a:xfrm>
          <a:prstGeom prst="rect">
            <a:avLst/>
          </a:prstGeom>
        </p:spPr>
      </p:pic>
      <p:sp>
        <p:nvSpPr>
          <p:cNvPr id="12" name="TextBox 11">
            <a:extLst>
              <a:ext uri="{FF2B5EF4-FFF2-40B4-BE49-F238E27FC236}">
                <a16:creationId xmlns:a16="http://schemas.microsoft.com/office/drawing/2014/main" id="{0CC59BEC-12C4-D5BD-2B29-2C16B9704EC4}"/>
              </a:ext>
            </a:extLst>
          </p:cNvPr>
          <p:cNvSpPr txBox="1"/>
          <p:nvPr/>
        </p:nvSpPr>
        <p:spPr>
          <a:xfrm>
            <a:off x="9982200" y="1351615"/>
            <a:ext cx="2148372" cy="707886"/>
          </a:xfrm>
          <a:prstGeom prst="rect">
            <a:avLst/>
          </a:prstGeom>
          <a:noFill/>
        </p:spPr>
        <p:txBody>
          <a:bodyPr wrap="square" rtlCol="0">
            <a:spAutoFit/>
          </a:bodyPr>
          <a:lstStyle/>
          <a:p>
            <a:r>
              <a:rPr lang="en-US" sz="1000" dirty="0"/>
              <a:t>https://www.gb.nrao.edu/20m/peak/ANDROMEDA1_TL/Skynet_59802_ANDROMEDA1_TL_82610_31374.A.spect.cal.txt</a:t>
            </a:r>
          </a:p>
        </p:txBody>
      </p:sp>
      <p:sp>
        <p:nvSpPr>
          <p:cNvPr id="6" name="TextBox 5">
            <a:extLst>
              <a:ext uri="{FF2B5EF4-FFF2-40B4-BE49-F238E27FC236}">
                <a16:creationId xmlns:a16="http://schemas.microsoft.com/office/drawing/2014/main" id="{454E1CE5-F6A3-A197-FD57-A09DE455F2CB}"/>
              </a:ext>
            </a:extLst>
          </p:cNvPr>
          <p:cNvSpPr txBox="1"/>
          <p:nvPr/>
        </p:nvSpPr>
        <p:spPr>
          <a:xfrm>
            <a:off x="4060266" y="2277066"/>
            <a:ext cx="2319342" cy="32316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rPr>
              <a:t>1 + z = l </a:t>
            </a:r>
            <a:r>
              <a:rPr kumimoji="0" lang="en-US" altLang="en-US" sz="1200" b="0" i="0" u="none" strike="noStrike" cap="none" normalizeH="0" baseline="-30000" dirty="0">
                <a:ln>
                  <a:noFill/>
                </a:ln>
                <a:solidFill>
                  <a:schemeClr val="tx1"/>
                </a:solidFill>
                <a:effectLst/>
              </a:rPr>
              <a:t>observed </a:t>
            </a:r>
            <a:r>
              <a:rPr kumimoji="0" lang="en-US" altLang="en-US" sz="1200" b="0" i="0" u="none" strike="noStrike" cap="none" normalizeH="0" baseline="0" dirty="0">
                <a:ln>
                  <a:noFill/>
                </a:ln>
                <a:solidFill>
                  <a:schemeClr val="tx1"/>
                </a:solidFill>
                <a:effectLst/>
              </a:rPr>
              <a:t>/  l </a:t>
            </a:r>
            <a:r>
              <a:rPr kumimoji="0" lang="en-US" altLang="en-US" sz="1200" b="0" i="0" u="none" strike="noStrike" cap="none" normalizeH="0" baseline="-30000" dirty="0">
                <a:ln>
                  <a:noFill/>
                </a:ln>
                <a:solidFill>
                  <a:schemeClr val="tx1"/>
                </a:solidFill>
                <a:effectLst/>
              </a:rPr>
              <a:t>rest   </a:t>
            </a:r>
            <a:r>
              <a:rPr kumimoji="0" lang="en-US" altLang="en-US" sz="1200" b="0" i="0" u="sng" strike="noStrike" cap="none" normalizeH="0" baseline="-30000" dirty="0">
                <a:ln>
                  <a:noFill/>
                </a:ln>
                <a:solidFill>
                  <a:schemeClr val="tx1"/>
                </a:solidFill>
                <a:effectLst/>
              </a:rPr>
              <a:t>or</a:t>
            </a:r>
            <a:endParaRPr kumimoji="0" lang="en-US" altLang="en-US" sz="1200" b="0" i="0" u="sng"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rPr>
              <a:t>H1 rest =</a:t>
            </a:r>
            <a:r>
              <a:rPr lang="en-US" sz="1200" dirty="0">
                <a:solidFill>
                  <a:srgbClr val="FF0000"/>
                </a:solidFill>
              </a:rPr>
              <a:t>1420.40575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u="none" strike="noStrike" cap="none" normalizeH="0" baseline="0" dirty="0">
                <a:ln>
                  <a:noFill/>
                </a:ln>
                <a:solidFill>
                  <a:schemeClr val="tx1"/>
                </a:solidFill>
                <a:effectLst/>
              </a:rPr>
              <a:t>Peak at 63.7131 with 1420.52197</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t>1420.40575/ 1420.52197 = 0.999918185</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FF0000"/>
                </a:solidFill>
              </a:rPr>
              <a:t>Z = 0.999918185-1 = -0.000082815</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FF0000"/>
                </a:solidFill>
              </a:rPr>
              <a:t>Result is negative.  This is likely to be M31.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p>
          <a:p>
            <a:pPr marL="0" marR="0" lvl="0" indent="0" algn="l" defTabSz="914400" rtl="0" eaLnBrk="0" fontAlgn="base" latinLnBrk="0" hangingPunct="0">
              <a:lnSpc>
                <a:spcPct val="100000"/>
              </a:lnSpc>
              <a:spcBef>
                <a:spcPct val="0"/>
              </a:spcBef>
              <a:spcAft>
                <a:spcPct val="0"/>
              </a:spcAft>
              <a:buClrTx/>
              <a:buSzTx/>
              <a:buFontTx/>
              <a:buNone/>
              <a:tabLst/>
            </a:pPr>
            <a:r>
              <a:rPr lang="en-US" sz="1200" dirty="0"/>
              <a:t>The blueshift of the Andromeda galaxy is </a:t>
            </a:r>
            <a:r>
              <a:rPr lang="en-US" sz="1200" b="1" dirty="0"/>
              <a:t>z = -0.00042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u="none" strike="noStrike" cap="none" normalizeH="0" baseline="0" dirty="0">
              <a:ln>
                <a:noFill/>
              </a:ln>
              <a:solidFill>
                <a:schemeClr val="tx1"/>
              </a:solidFill>
              <a:effectLst/>
            </a:endParaRPr>
          </a:p>
        </p:txBody>
      </p:sp>
      <p:sp>
        <p:nvSpPr>
          <p:cNvPr id="15" name="TextBox 14">
            <a:extLst>
              <a:ext uri="{FF2B5EF4-FFF2-40B4-BE49-F238E27FC236}">
                <a16:creationId xmlns:a16="http://schemas.microsoft.com/office/drawing/2014/main" id="{350D51C7-C69A-26B9-50E0-93D7A1D8797C}"/>
              </a:ext>
            </a:extLst>
          </p:cNvPr>
          <p:cNvSpPr txBox="1"/>
          <p:nvPr/>
        </p:nvSpPr>
        <p:spPr>
          <a:xfrm>
            <a:off x="646584" y="3891187"/>
            <a:ext cx="3072300" cy="830997"/>
          </a:xfrm>
          <a:prstGeom prst="rect">
            <a:avLst/>
          </a:prstGeom>
          <a:noFill/>
        </p:spPr>
        <p:txBody>
          <a:bodyPr wrap="square">
            <a:spAutoFit/>
          </a:bodyPr>
          <a:lstStyle/>
          <a:p>
            <a:r>
              <a:rPr lang="en-US" sz="1200" dirty="0"/>
              <a:t>Our Galaxy and Andromeda are pulling towards each other via gravity at 125 km/s (Given by </a:t>
            </a:r>
            <a:r>
              <a:rPr kumimoji="0" lang="en-US" altLang="en-US" sz="1200" b="0" u="none" strike="noStrike" cap="none" normalizeH="0" baseline="0" dirty="0">
                <a:ln>
                  <a:noFill/>
                </a:ln>
                <a:solidFill>
                  <a:schemeClr val="tx1"/>
                </a:solidFill>
                <a:effectLst/>
                <a:ea typeface="MathJax_Math"/>
              </a:rPr>
              <a:t>v = c * </a:t>
            </a:r>
            <a:r>
              <a:rPr kumimoji="0" lang="en-US" altLang="en-US" sz="1200" b="0" u="none" strike="noStrike" cap="none" normalizeH="0" baseline="0" dirty="0">
                <a:ln>
                  <a:noFill/>
                </a:ln>
                <a:solidFill>
                  <a:schemeClr val="tx1"/>
                </a:solidFill>
                <a:effectLst/>
                <a:ea typeface="MathJax_Main"/>
              </a:rPr>
              <a:t>Δ</a:t>
            </a:r>
            <a:r>
              <a:rPr kumimoji="0" lang="en-US" altLang="en-US" sz="1200" b="0" u="none" strike="noStrike" cap="none" normalizeH="0" baseline="0" dirty="0">
                <a:ln>
                  <a:noFill/>
                </a:ln>
                <a:solidFill>
                  <a:schemeClr val="tx1"/>
                </a:solidFill>
                <a:effectLst/>
                <a:ea typeface="MathJax_Math"/>
              </a:rPr>
              <a:t>λ</a:t>
            </a:r>
            <a:r>
              <a:rPr kumimoji="0" lang="en-US" altLang="en-US" sz="1200" b="0" u="none" strike="noStrike" cap="none" normalizeH="0" baseline="0" dirty="0">
                <a:ln>
                  <a:noFill/>
                </a:ln>
                <a:solidFill>
                  <a:schemeClr val="tx1"/>
                </a:solidFill>
                <a:effectLst/>
                <a:ea typeface="MathJax_Main"/>
              </a:rPr>
              <a:t>/</a:t>
            </a:r>
            <a:r>
              <a:rPr kumimoji="0" lang="en-US" altLang="en-US" sz="1200" b="0" u="none" strike="noStrike" cap="none" normalizeH="0" baseline="0" dirty="0">
                <a:ln>
                  <a:noFill/>
                </a:ln>
                <a:solidFill>
                  <a:schemeClr val="tx1"/>
                </a:solidFill>
                <a:effectLst/>
                <a:ea typeface="MathJax_Math"/>
              </a:rPr>
              <a:t>λ)</a:t>
            </a:r>
            <a:endParaRPr lang="en-US" sz="1200" dirty="0"/>
          </a:p>
          <a:p>
            <a:endParaRPr lang="en-US" sz="1200" dirty="0"/>
          </a:p>
        </p:txBody>
      </p:sp>
      <p:sp>
        <p:nvSpPr>
          <p:cNvPr id="18" name="TextBox 17">
            <a:extLst>
              <a:ext uri="{FF2B5EF4-FFF2-40B4-BE49-F238E27FC236}">
                <a16:creationId xmlns:a16="http://schemas.microsoft.com/office/drawing/2014/main" id="{60661A87-5DDA-6BF0-94C3-FBB190C3B609}"/>
              </a:ext>
            </a:extLst>
          </p:cNvPr>
          <p:cNvSpPr txBox="1"/>
          <p:nvPr/>
        </p:nvSpPr>
        <p:spPr>
          <a:xfrm>
            <a:off x="661927" y="3134627"/>
            <a:ext cx="2225421" cy="646331"/>
          </a:xfrm>
          <a:prstGeom prst="rect">
            <a:avLst/>
          </a:prstGeom>
          <a:noFill/>
        </p:spPr>
        <p:txBody>
          <a:bodyPr wrap="square">
            <a:spAutoFit/>
          </a:bodyPr>
          <a:lstStyle/>
          <a:p>
            <a:r>
              <a:rPr lang="en-US" sz="1200" b="0" i="0" dirty="0">
                <a:effectLst/>
              </a:rPr>
              <a:t>The galactic coordinates of Andromeda are longitude </a:t>
            </a:r>
            <a:r>
              <a:rPr lang="en-US" sz="1200" b="0" i="0" dirty="0">
                <a:solidFill>
                  <a:srgbClr val="FF0000"/>
                </a:solidFill>
                <a:effectLst/>
              </a:rPr>
              <a:t>121.2°</a:t>
            </a:r>
            <a:r>
              <a:rPr lang="en-US" sz="1200" b="0" i="0" dirty="0">
                <a:effectLst/>
              </a:rPr>
              <a:t>, latitude -21.6°</a:t>
            </a:r>
            <a:endParaRPr lang="en-US" sz="1200" dirty="0"/>
          </a:p>
        </p:txBody>
      </p:sp>
      <p:sp>
        <p:nvSpPr>
          <p:cNvPr id="4" name="Arrow: Left 3">
            <a:extLst>
              <a:ext uri="{FF2B5EF4-FFF2-40B4-BE49-F238E27FC236}">
                <a16:creationId xmlns:a16="http://schemas.microsoft.com/office/drawing/2014/main" id="{0C476AE8-3DE5-B149-C89C-801AE6D18ECD}"/>
              </a:ext>
            </a:extLst>
          </p:cNvPr>
          <p:cNvSpPr/>
          <p:nvPr/>
        </p:nvSpPr>
        <p:spPr>
          <a:xfrm>
            <a:off x="9982200" y="3823124"/>
            <a:ext cx="1283109" cy="680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323491A-3A21-A5E0-68FC-6A2DF2F7F249}"/>
              </a:ext>
            </a:extLst>
          </p:cNvPr>
          <p:cNvSpPr txBox="1"/>
          <p:nvPr/>
        </p:nvSpPr>
        <p:spPr>
          <a:xfrm>
            <a:off x="661927" y="2171124"/>
            <a:ext cx="2225421" cy="830997"/>
          </a:xfrm>
          <a:prstGeom prst="rect">
            <a:avLst/>
          </a:prstGeom>
          <a:noFill/>
        </p:spPr>
        <p:txBody>
          <a:bodyPr wrap="square">
            <a:spAutoFit/>
          </a:bodyPr>
          <a:lstStyle/>
          <a:p>
            <a:r>
              <a:rPr lang="en-US" sz="1200" dirty="0"/>
              <a:t>Duration: For observing hydrogen in nearby galaxies, 200 to 300 seconds is a good choice. This example uses 60 seconds. </a:t>
            </a:r>
          </a:p>
        </p:txBody>
      </p:sp>
      <p:pic>
        <p:nvPicPr>
          <p:cNvPr id="10" name="Graphic 9">
            <a:extLst>
              <a:ext uri="{FF2B5EF4-FFF2-40B4-BE49-F238E27FC236}">
                <a16:creationId xmlns:a16="http://schemas.microsoft.com/office/drawing/2014/main" id="{180D83B9-554B-C42C-08B9-A0BFF415D8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2729" y="2258796"/>
            <a:ext cx="781050" cy="332370"/>
          </a:xfrm>
          <a:prstGeom prst="rect">
            <a:avLst/>
          </a:prstGeom>
        </p:spPr>
      </p:pic>
      <p:pic>
        <p:nvPicPr>
          <p:cNvPr id="8" name="Picture 7" descr="A diagram of a pie chart&#10;&#10;Description automatically generated">
            <a:extLst>
              <a:ext uri="{FF2B5EF4-FFF2-40B4-BE49-F238E27FC236}">
                <a16:creationId xmlns:a16="http://schemas.microsoft.com/office/drawing/2014/main" id="{DC6316A3-5764-03C5-59CE-797C950AF0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2896" y="4722184"/>
            <a:ext cx="1653673" cy="1477280"/>
          </a:xfrm>
          <a:prstGeom prst="rect">
            <a:avLst/>
          </a:prstGeom>
        </p:spPr>
      </p:pic>
    </p:spTree>
    <p:extLst>
      <p:ext uri="{BB962C8B-B14F-4D97-AF65-F5344CB8AC3E}">
        <p14:creationId xmlns:p14="http://schemas.microsoft.com/office/powerpoint/2010/main" val="2930325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21</a:t>
            </a:fld>
            <a:endParaRPr lang="en-US"/>
          </a:p>
        </p:txBody>
      </p:sp>
      <p:sp>
        <p:nvSpPr>
          <p:cNvPr id="2" name="Rectangle 1">
            <a:extLst>
              <a:ext uri="{FF2B5EF4-FFF2-40B4-BE49-F238E27FC236}">
                <a16:creationId xmlns:a16="http://schemas.microsoft.com/office/drawing/2014/main" id="{74367486-157D-4D00-B24F-CB1613C4AB99}"/>
              </a:ext>
            </a:extLst>
          </p:cNvPr>
          <p:cNvSpPr/>
          <p:nvPr/>
        </p:nvSpPr>
        <p:spPr>
          <a:xfrm>
            <a:off x="389972" y="1377279"/>
            <a:ext cx="5706028" cy="584775"/>
          </a:xfrm>
          <a:prstGeom prst="rect">
            <a:avLst/>
          </a:prstGeom>
        </p:spPr>
        <p:txBody>
          <a:bodyPr wrap="square">
            <a:spAutoFit/>
          </a:bodyPr>
          <a:lstStyle/>
          <a:p>
            <a:r>
              <a:rPr lang="en-US" sz="1600" b="1" dirty="0"/>
              <a:t>20m Radio Example: Andromeda Galaxy M31 Extra-Galactic H1</a:t>
            </a:r>
          </a:p>
          <a:p>
            <a:r>
              <a:rPr lang="en-US" sz="1600" b="1" dirty="0"/>
              <a:t>Using the recommended detection time</a:t>
            </a:r>
          </a:p>
        </p:txBody>
      </p:sp>
      <p:sp>
        <p:nvSpPr>
          <p:cNvPr id="11" name="Rectangle 10">
            <a:extLst>
              <a:ext uri="{FF2B5EF4-FFF2-40B4-BE49-F238E27FC236}">
                <a16:creationId xmlns:a16="http://schemas.microsoft.com/office/drawing/2014/main" id="{788687E1-9A66-35F1-16E9-E89FBECDFC4C}"/>
              </a:ext>
            </a:extLst>
          </p:cNvPr>
          <p:cNvSpPr/>
          <p:nvPr/>
        </p:nvSpPr>
        <p:spPr>
          <a:xfrm>
            <a:off x="2937494" y="398724"/>
            <a:ext cx="6154826" cy="923330"/>
          </a:xfrm>
          <a:prstGeom prst="rect">
            <a:avLst/>
          </a:prstGeom>
        </p:spPr>
        <p:txBody>
          <a:bodyPr wrap="none">
            <a:spAutoFit/>
          </a:bodyPr>
          <a:lstStyle/>
          <a:p>
            <a:r>
              <a:rPr lang="en-US" sz="5400" dirty="0">
                <a:latin typeface="+mj-lt"/>
              </a:rPr>
              <a:t>Red Shift Calculations</a:t>
            </a:r>
          </a:p>
        </p:txBody>
      </p:sp>
      <p:pic>
        <p:nvPicPr>
          <p:cNvPr id="14" name="Picture 13" descr="A screenshot of a computer screen&#10;&#10;Description automatically generated">
            <a:extLst>
              <a:ext uri="{FF2B5EF4-FFF2-40B4-BE49-F238E27FC236}">
                <a16:creationId xmlns:a16="http://schemas.microsoft.com/office/drawing/2014/main" id="{85F304BD-875B-6543-F2C9-FEE42605E1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822" y="1322054"/>
            <a:ext cx="3229116" cy="5301066"/>
          </a:xfrm>
          <a:prstGeom prst="rect">
            <a:avLst/>
          </a:prstGeom>
        </p:spPr>
      </p:pic>
      <p:sp>
        <p:nvSpPr>
          <p:cNvPr id="17" name="TextBox 16">
            <a:extLst>
              <a:ext uri="{FF2B5EF4-FFF2-40B4-BE49-F238E27FC236}">
                <a16:creationId xmlns:a16="http://schemas.microsoft.com/office/drawing/2014/main" id="{67A745FF-B3F9-3DAF-41F6-A7DAF1EE6B32}"/>
              </a:ext>
            </a:extLst>
          </p:cNvPr>
          <p:cNvSpPr txBox="1"/>
          <p:nvPr/>
        </p:nvSpPr>
        <p:spPr>
          <a:xfrm>
            <a:off x="9193675" y="667329"/>
            <a:ext cx="2693525" cy="553998"/>
          </a:xfrm>
          <a:prstGeom prst="rect">
            <a:avLst/>
          </a:prstGeom>
          <a:noFill/>
        </p:spPr>
        <p:txBody>
          <a:bodyPr wrap="square" rtlCol="0">
            <a:spAutoFit/>
          </a:bodyPr>
          <a:lstStyle/>
          <a:p>
            <a:r>
              <a:rPr lang="en-US" sz="1000" dirty="0"/>
              <a:t>https://www.gb.nrao.edu/20m/peak/MESSIER_31-ST/Skynet_60085_Messier_31-ST_99590_48477.spect.cyb.txt</a:t>
            </a:r>
          </a:p>
        </p:txBody>
      </p:sp>
      <p:sp>
        <p:nvSpPr>
          <p:cNvPr id="6" name="TextBox 5">
            <a:extLst>
              <a:ext uri="{FF2B5EF4-FFF2-40B4-BE49-F238E27FC236}">
                <a16:creationId xmlns:a16="http://schemas.microsoft.com/office/drawing/2014/main" id="{454E1CE5-F6A3-A197-FD57-A09DE455F2CB}"/>
              </a:ext>
            </a:extLst>
          </p:cNvPr>
          <p:cNvSpPr txBox="1"/>
          <p:nvPr/>
        </p:nvSpPr>
        <p:spPr>
          <a:xfrm>
            <a:off x="4630636" y="2140289"/>
            <a:ext cx="2630085" cy="304698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rPr>
              <a:t>1 + z = l </a:t>
            </a:r>
            <a:r>
              <a:rPr kumimoji="0" lang="en-US" altLang="en-US" sz="1200" b="0" i="0" u="none" strike="noStrike" cap="none" normalizeH="0" baseline="-30000" dirty="0">
                <a:ln>
                  <a:noFill/>
                </a:ln>
                <a:solidFill>
                  <a:schemeClr val="tx1"/>
                </a:solidFill>
                <a:effectLst/>
              </a:rPr>
              <a:t>observed </a:t>
            </a:r>
            <a:r>
              <a:rPr kumimoji="0" lang="en-US" altLang="en-US" sz="1200" b="0" i="0" u="none" strike="noStrike" cap="none" normalizeH="0" baseline="0" dirty="0">
                <a:ln>
                  <a:noFill/>
                </a:ln>
                <a:solidFill>
                  <a:schemeClr val="tx1"/>
                </a:solidFill>
                <a:effectLst/>
              </a:rPr>
              <a:t>/  l </a:t>
            </a:r>
            <a:r>
              <a:rPr kumimoji="0" lang="en-US" altLang="en-US" sz="1200" b="0" i="0" u="none" strike="noStrike" cap="none" normalizeH="0" baseline="-30000" dirty="0">
                <a:ln>
                  <a:noFill/>
                </a:ln>
                <a:solidFill>
                  <a:schemeClr val="tx1"/>
                </a:solidFill>
                <a:effectLst/>
              </a:rPr>
              <a:t>rest    </a:t>
            </a:r>
            <a:r>
              <a:rPr kumimoji="0" lang="en-US" altLang="en-US" sz="1200" b="0" i="0" u="sng" strike="noStrike" cap="none" normalizeH="0" baseline="-30000" dirty="0">
                <a:ln>
                  <a:noFill/>
                </a:ln>
                <a:solidFill>
                  <a:schemeClr val="tx1"/>
                </a:solidFill>
                <a:effectLst/>
              </a:rPr>
              <a:t>or</a:t>
            </a:r>
            <a:endParaRPr kumimoji="0" lang="en-US" altLang="en-US" sz="1200" b="0" i="0" u="sng"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rPr>
              <a:t>H1 rest =</a:t>
            </a:r>
            <a:r>
              <a:rPr lang="en-US" sz="1200" dirty="0">
                <a:solidFill>
                  <a:srgbClr val="FF0000"/>
                </a:solidFill>
              </a:rPr>
              <a:t>1420.40575</a:t>
            </a:r>
          </a:p>
          <a:p>
            <a:pPr marL="0" marR="0" lvl="0" indent="0" algn="l" defTabSz="914400" rtl="0" eaLnBrk="0" fontAlgn="base" latinLnBrk="0" hangingPunct="0">
              <a:lnSpc>
                <a:spcPct val="100000"/>
              </a:lnSpc>
              <a:spcBef>
                <a:spcPct val="0"/>
              </a:spcBef>
              <a:spcAft>
                <a:spcPct val="0"/>
              </a:spcAft>
              <a:buClrTx/>
              <a:buSzTx/>
              <a:buFontTx/>
              <a:buNone/>
              <a:tabLst/>
            </a:pPr>
            <a:endParaRPr lang="en-US" sz="1200" dirty="0"/>
          </a:p>
          <a:p>
            <a:pPr eaLnBrk="0" fontAlgn="base" hangingPunct="0">
              <a:spcBef>
                <a:spcPct val="0"/>
              </a:spcBef>
              <a:spcAft>
                <a:spcPct val="0"/>
              </a:spcAft>
            </a:pPr>
            <a:r>
              <a:rPr lang="en-US" sz="1200" dirty="0"/>
              <a:t>Peak at 396.3812 with 1420.48119</a:t>
            </a:r>
          </a:p>
          <a:p>
            <a:pPr marL="0" marR="0" lvl="0" indent="0" algn="l" defTabSz="914400" rtl="0" eaLnBrk="0" fontAlgn="base" latinLnBrk="0" hangingPunct="0">
              <a:lnSpc>
                <a:spcPct val="100000"/>
              </a:lnSpc>
              <a:spcBef>
                <a:spcPct val="0"/>
              </a:spcBef>
              <a:spcAft>
                <a:spcPct val="0"/>
              </a:spcAft>
              <a:buClrTx/>
              <a:buSzTx/>
              <a:buFontTx/>
              <a:buNone/>
              <a:tabLst/>
            </a:pPr>
            <a:endParaRPr lang="en-US" sz="1200" dirty="0"/>
          </a:p>
          <a:p>
            <a:pPr marL="0" marR="0" lvl="0" indent="0" algn="l" defTabSz="914400" rtl="0" eaLnBrk="0" fontAlgn="base" latinLnBrk="0" hangingPunct="0">
              <a:lnSpc>
                <a:spcPct val="100000"/>
              </a:lnSpc>
              <a:spcBef>
                <a:spcPct val="0"/>
              </a:spcBef>
              <a:spcAft>
                <a:spcPct val="0"/>
              </a:spcAft>
              <a:buClrTx/>
              <a:buSzTx/>
              <a:buFontTx/>
              <a:buNone/>
              <a:tabLst/>
            </a:pPr>
            <a:r>
              <a:rPr lang="en-US" sz="1200" dirty="0"/>
              <a:t>1420.40575/ 1420.48119 =</a:t>
            </a:r>
          </a:p>
          <a:p>
            <a:pPr marL="0" marR="0" lvl="0" indent="0" algn="l" defTabSz="914400" rtl="0" eaLnBrk="0" fontAlgn="base" latinLnBrk="0" hangingPunct="0">
              <a:lnSpc>
                <a:spcPct val="100000"/>
              </a:lnSpc>
              <a:spcBef>
                <a:spcPct val="0"/>
              </a:spcBef>
              <a:spcAft>
                <a:spcPct val="0"/>
              </a:spcAft>
              <a:buClrTx/>
              <a:buSzTx/>
              <a:buFontTx/>
              <a:buNone/>
              <a:tabLst/>
            </a:pPr>
            <a:r>
              <a:rPr lang="en-US" sz="1200" dirty="0"/>
              <a:t>0.999946891</a:t>
            </a:r>
          </a:p>
          <a:p>
            <a:pPr marL="0" marR="0" lvl="0" indent="0" algn="l" defTabSz="914400" rtl="0" eaLnBrk="0" fontAlgn="base" latinLnBrk="0" hangingPunct="0">
              <a:lnSpc>
                <a:spcPct val="100000"/>
              </a:lnSpc>
              <a:spcBef>
                <a:spcPct val="0"/>
              </a:spcBef>
              <a:spcAft>
                <a:spcPct val="0"/>
              </a:spcAft>
              <a:buClrTx/>
              <a:buSzTx/>
              <a:buFontTx/>
              <a:buNone/>
              <a:tabLst/>
            </a:pPr>
            <a:endParaRPr lang="en-US" sz="1200" dirty="0"/>
          </a:p>
          <a:p>
            <a:pPr marL="0" marR="0" lvl="0" indent="0" algn="l" defTabSz="914400" rtl="0" eaLnBrk="0" fontAlgn="base" latinLnBrk="0" hangingPunct="0">
              <a:lnSpc>
                <a:spcPct val="100000"/>
              </a:lnSpc>
              <a:spcBef>
                <a:spcPct val="0"/>
              </a:spcBef>
              <a:spcAft>
                <a:spcPct val="0"/>
              </a:spcAft>
              <a:buClrTx/>
              <a:buSzTx/>
              <a:buFontTx/>
              <a:buNone/>
              <a:tabLst/>
            </a:pPr>
            <a:r>
              <a:rPr lang="en-US" sz="1200" dirty="0">
                <a:solidFill>
                  <a:srgbClr val="FF0000"/>
                </a:solidFill>
              </a:rPr>
              <a:t>Z= 0.999946891 -1 = -0.000053</a:t>
            </a:r>
          </a:p>
          <a:p>
            <a:pPr eaLnBrk="0" fontAlgn="base" hangingPunct="0">
              <a:spcBef>
                <a:spcPct val="0"/>
              </a:spcBef>
              <a:spcAft>
                <a:spcPct val="0"/>
              </a:spcAft>
            </a:pPr>
            <a:r>
              <a:rPr lang="en-US" sz="1200" dirty="0">
                <a:solidFill>
                  <a:srgbClr val="FF0000"/>
                </a:solidFill>
              </a:rPr>
              <a:t>Result about the same: this is likely M31. </a:t>
            </a:r>
            <a:r>
              <a:rPr lang="en-US" altLang="en-US" sz="1200" dirty="0">
                <a:solidFill>
                  <a:srgbClr val="FF0000"/>
                </a:solidFill>
              </a:rPr>
              <a:t>(Also see slide 32 for chart)</a:t>
            </a:r>
          </a:p>
          <a:p>
            <a:pPr marL="0" marR="0" lvl="0" indent="0" algn="l" defTabSz="914400" rtl="0" eaLnBrk="0" fontAlgn="base" latinLnBrk="0" hangingPunct="0">
              <a:lnSpc>
                <a:spcPct val="100000"/>
              </a:lnSpc>
              <a:spcBef>
                <a:spcPct val="0"/>
              </a:spcBef>
              <a:spcAft>
                <a:spcPct val="0"/>
              </a:spcAft>
              <a:buClrTx/>
              <a:buSzTx/>
              <a:buFontTx/>
              <a:buNone/>
              <a:tabLst/>
            </a:pPr>
            <a:endParaRPr lang="en-US" sz="1200" dirty="0"/>
          </a:p>
          <a:p>
            <a:pPr marL="0" marR="0" lvl="0" indent="0" algn="l" defTabSz="914400" rtl="0" eaLnBrk="0" fontAlgn="base" latinLnBrk="0" hangingPunct="0">
              <a:lnSpc>
                <a:spcPct val="100000"/>
              </a:lnSpc>
              <a:spcBef>
                <a:spcPct val="0"/>
              </a:spcBef>
              <a:spcAft>
                <a:spcPct val="0"/>
              </a:spcAft>
              <a:buClrTx/>
              <a:buSzTx/>
              <a:buFontTx/>
              <a:buNone/>
              <a:tabLst/>
            </a:pPr>
            <a:r>
              <a:rPr lang="en-US" sz="1200" dirty="0"/>
              <a:t>The blueshift of the Andromeda galaxy is </a:t>
            </a:r>
            <a:r>
              <a:rPr lang="en-US" sz="1200" b="1" dirty="0"/>
              <a:t>z = -0.00042</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t>  </a:t>
            </a:r>
          </a:p>
        </p:txBody>
      </p:sp>
      <p:sp>
        <p:nvSpPr>
          <p:cNvPr id="15" name="TextBox 14">
            <a:extLst>
              <a:ext uri="{FF2B5EF4-FFF2-40B4-BE49-F238E27FC236}">
                <a16:creationId xmlns:a16="http://schemas.microsoft.com/office/drawing/2014/main" id="{350D51C7-C69A-26B9-50E0-93D7A1D8797C}"/>
              </a:ext>
            </a:extLst>
          </p:cNvPr>
          <p:cNvSpPr txBox="1"/>
          <p:nvPr/>
        </p:nvSpPr>
        <p:spPr>
          <a:xfrm>
            <a:off x="451437" y="3041241"/>
            <a:ext cx="2207183" cy="646331"/>
          </a:xfrm>
          <a:prstGeom prst="rect">
            <a:avLst/>
          </a:prstGeom>
          <a:noFill/>
        </p:spPr>
        <p:txBody>
          <a:bodyPr wrap="square">
            <a:spAutoFit/>
          </a:bodyPr>
          <a:lstStyle/>
          <a:p>
            <a:r>
              <a:rPr lang="en-US" sz="1200" dirty="0"/>
              <a:t>Our Galaxy and Andromeda are pulling towards each other via gravity at 125 km/s</a:t>
            </a:r>
          </a:p>
        </p:txBody>
      </p:sp>
      <p:sp>
        <p:nvSpPr>
          <p:cNvPr id="18" name="TextBox 17">
            <a:extLst>
              <a:ext uri="{FF2B5EF4-FFF2-40B4-BE49-F238E27FC236}">
                <a16:creationId xmlns:a16="http://schemas.microsoft.com/office/drawing/2014/main" id="{60661A87-5DDA-6BF0-94C3-FBB190C3B609}"/>
              </a:ext>
            </a:extLst>
          </p:cNvPr>
          <p:cNvSpPr txBox="1"/>
          <p:nvPr/>
        </p:nvSpPr>
        <p:spPr>
          <a:xfrm>
            <a:off x="431675" y="3886715"/>
            <a:ext cx="2324872" cy="646331"/>
          </a:xfrm>
          <a:prstGeom prst="rect">
            <a:avLst/>
          </a:prstGeom>
          <a:noFill/>
        </p:spPr>
        <p:txBody>
          <a:bodyPr wrap="square">
            <a:spAutoFit/>
          </a:bodyPr>
          <a:lstStyle/>
          <a:p>
            <a:r>
              <a:rPr lang="en-US" sz="1200" b="0" i="0" dirty="0">
                <a:effectLst/>
              </a:rPr>
              <a:t>The galactic coordinates of Andromeda are longitude </a:t>
            </a:r>
            <a:r>
              <a:rPr lang="en-US" sz="1200" b="0" i="0" dirty="0">
                <a:solidFill>
                  <a:srgbClr val="FF0000"/>
                </a:solidFill>
                <a:effectLst/>
              </a:rPr>
              <a:t>121.2°</a:t>
            </a:r>
            <a:r>
              <a:rPr lang="en-US" sz="1200" b="0" i="0" dirty="0">
                <a:effectLst/>
              </a:rPr>
              <a:t>, latitude -21.6°</a:t>
            </a:r>
            <a:endParaRPr lang="en-US" sz="1200" dirty="0"/>
          </a:p>
        </p:txBody>
      </p:sp>
      <p:sp>
        <p:nvSpPr>
          <p:cNvPr id="20" name="TextBox 19">
            <a:extLst>
              <a:ext uri="{FF2B5EF4-FFF2-40B4-BE49-F238E27FC236}">
                <a16:creationId xmlns:a16="http://schemas.microsoft.com/office/drawing/2014/main" id="{FBA29C87-B85A-793B-5F47-A374AEDD3652}"/>
              </a:ext>
            </a:extLst>
          </p:cNvPr>
          <p:cNvSpPr txBox="1"/>
          <p:nvPr/>
        </p:nvSpPr>
        <p:spPr>
          <a:xfrm>
            <a:off x="431675" y="4603001"/>
            <a:ext cx="2324872" cy="646331"/>
          </a:xfrm>
          <a:prstGeom prst="rect">
            <a:avLst/>
          </a:prstGeom>
          <a:noFill/>
        </p:spPr>
        <p:txBody>
          <a:bodyPr wrap="square">
            <a:spAutoFit/>
          </a:bodyPr>
          <a:lstStyle/>
          <a:p>
            <a:r>
              <a:rPr lang="en-US" sz="1200" dirty="0"/>
              <a:t>B</a:t>
            </a:r>
            <a:r>
              <a:rPr lang="en-US" sz="1200" b="0" i="0" u="none" strike="noStrike" baseline="0" dirty="0"/>
              <a:t>lueshifts for galactic longitudes of  45-100 </a:t>
            </a:r>
            <a:r>
              <a:rPr lang="en-US" sz="1200" b="0" i="0" u="none" strike="noStrike" baseline="0" dirty="0">
                <a:solidFill>
                  <a:srgbClr val="000000"/>
                </a:solidFill>
              </a:rPr>
              <a:t>and redshifts for  160-245</a:t>
            </a:r>
            <a:r>
              <a:rPr lang="en-US" sz="1200" b="0" i="0" u="none" strike="noStrike" baseline="0" dirty="0">
                <a:solidFill>
                  <a:srgbClr val="00005A"/>
                </a:solidFill>
              </a:rPr>
              <a:t>.</a:t>
            </a:r>
            <a:r>
              <a:rPr lang="en-US" sz="1200" b="0" i="0" u="none" strike="noStrike" baseline="0" dirty="0">
                <a:solidFill>
                  <a:srgbClr val="000000"/>
                </a:solidFill>
              </a:rPr>
              <a:t> </a:t>
            </a:r>
            <a:endParaRPr lang="en-US" sz="1200" dirty="0"/>
          </a:p>
        </p:txBody>
      </p:sp>
      <p:sp>
        <p:nvSpPr>
          <p:cNvPr id="4" name="Arrow: Left 3">
            <a:extLst>
              <a:ext uri="{FF2B5EF4-FFF2-40B4-BE49-F238E27FC236}">
                <a16:creationId xmlns:a16="http://schemas.microsoft.com/office/drawing/2014/main" id="{E7DC5788-4212-D5DB-7747-AC4826ED7643}"/>
              </a:ext>
            </a:extLst>
          </p:cNvPr>
          <p:cNvSpPr/>
          <p:nvPr/>
        </p:nvSpPr>
        <p:spPr>
          <a:xfrm>
            <a:off x="11081310" y="3937133"/>
            <a:ext cx="805890" cy="709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0109090-660E-9BCD-DA80-7F7965FA9AB5}"/>
              </a:ext>
            </a:extLst>
          </p:cNvPr>
          <p:cNvSpPr txBox="1"/>
          <p:nvPr/>
        </p:nvSpPr>
        <p:spPr>
          <a:xfrm>
            <a:off x="426960" y="2140289"/>
            <a:ext cx="2413932" cy="830997"/>
          </a:xfrm>
          <a:prstGeom prst="rect">
            <a:avLst/>
          </a:prstGeom>
          <a:noFill/>
        </p:spPr>
        <p:txBody>
          <a:bodyPr wrap="square">
            <a:spAutoFit/>
          </a:bodyPr>
          <a:lstStyle/>
          <a:p>
            <a:r>
              <a:rPr lang="en-US" sz="1200" dirty="0"/>
              <a:t>Duration: For observing hydrogen in nearby galaxies, 200 to 300 seconds is a good choice. My example uses 300 seconds as recommended.</a:t>
            </a:r>
          </a:p>
        </p:txBody>
      </p:sp>
      <p:pic>
        <p:nvPicPr>
          <p:cNvPr id="7" name="Graphic 6">
            <a:extLst>
              <a:ext uri="{FF2B5EF4-FFF2-40B4-BE49-F238E27FC236}">
                <a16:creationId xmlns:a16="http://schemas.microsoft.com/office/drawing/2014/main" id="{11E167BA-A196-4240-61C8-0A2CD31E0E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98800" y="2140289"/>
            <a:ext cx="781050" cy="332370"/>
          </a:xfrm>
          <a:prstGeom prst="rect">
            <a:avLst/>
          </a:prstGeom>
        </p:spPr>
      </p:pic>
      <p:pic>
        <p:nvPicPr>
          <p:cNvPr id="9" name="Picture 8" descr="A diagram of a pie chart&#10;&#10;Description automatically generated">
            <a:extLst>
              <a:ext uri="{FF2B5EF4-FFF2-40B4-BE49-F238E27FC236}">
                <a16:creationId xmlns:a16="http://schemas.microsoft.com/office/drawing/2014/main" id="{8C04F11B-3CEE-0D63-8FF4-88CFDB1430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709" y="5082910"/>
            <a:ext cx="1724116" cy="1540209"/>
          </a:xfrm>
          <a:prstGeom prst="rect">
            <a:avLst/>
          </a:prstGeom>
        </p:spPr>
      </p:pic>
      <p:sp>
        <p:nvSpPr>
          <p:cNvPr id="12" name="TextBox 11">
            <a:extLst>
              <a:ext uri="{FF2B5EF4-FFF2-40B4-BE49-F238E27FC236}">
                <a16:creationId xmlns:a16="http://schemas.microsoft.com/office/drawing/2014/main" id="{56E69DF5-C635-CF06-01FC-434024E0184B}"/>
              </a:ext>
            </a:extLst>
          </p:cNvPr>
          <p:cNvSpPr txBox="1"/>
          <p:nvPr/>
        </p:nvSpPr>
        <p:spPr>
          <a:xfrm>
            <a:off x="4630636" y="5175601"/>
            <a:ext cx="2875514" cy="1015663"/>
          </a:xfrm>
          <a:prstGeom prst="rect">
            <a:avLst/>
          </a:prstGeom>
          <a:noFill/>
        </p:spPr>
        <p:txBody>
          <a:bodyPr wrap="square">
            <a:spAutoFit/>
          </a:bodyPr>
          <a:lstStyle/>
          <a:p>
            <a:r>
              <a:rPr lang="en-US" sz="1200" dirty="0">
                <a:solidFill>
                  <a:srgbClr val="FF0000"/>
                </a:solidFill>
              </a:rPr>
              <a:t>Conclusion: Adjustments to duration, coordinates (actual real time epoch), actual peak power/counts between measurements, and other parameters can have effects.   </a:t>
            </a:r>
          </a:p>
        </p:txBody>
      </p:sp>
    </p:spTree>
    <p:extLst>
      <p:ext uri="{BB962C8B-B14F-4D97-AF65-F5344CB8AC3E}">
        <p14:creationId xmlns:p14="http://schemas.microsoft.com/office/powerpoint/2010/main" val="4174925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22</a:t>
            </a:fld>
            <a:endParaRPr lang="en-US"/>
          </a:p>
        </p:txBody>
      </p:sp>
      <p:sp>
        <p:nvSpPr>
          <p:cNvPr id="2" name="Rectangle 1">
            <a:extLst>
              <a:ext uri="{FF2B5EF4-FFF2-40B4-BE49-F238E27FC236}">
                <a16:creationId xmlns:a16="http://schemas.microsoft.com/office/drawing/2014/main" id="{74367486-157D-4D00-B24F-CB1613C4AB99}"/>
              </a:ext>
            </a:extLst>
          </p:cNvPr>
          <p:cNvSpPr/>
          <p:nvPr/>
        </p:nvSpPr>
        <p:spPr>
          <a:xfrm>
            <a:off x="3150579" y="307468"/>
            <a:ext cx="5043368" cy="923330"/>
          </a:xfrm>
          <a:prstGeom prst="rect">
            <a:avLst/>
          </a:prstGeom>
        </p:spPr>
        <p:txBody>
          <a:bodyPr wrap="none">
            <a:spAutoFit/>
          </a:bodyPr>
          <a:lstStyle/>
          <a:p>
            <a:r>
              <a:rPr lang="en-US" sz="5400" dirty="0">
                <a:latin typeface="+mj-lt"/>
              </a:rPr>
              <a:t>Lockman Hole H1</a:t>
            </a:r>
          </a:p>
        </p:txBody>
      </p:sp>
      <p:sp>
        <p:nvSpPr>
          <p:cNvPr id="9" name="TextBox 8">
            <a:extLst>
              <a:ext uri="{FF2B5EF4-FFF2-40B4-BE49-F238E27FC236}">
                <a16:creationId xmlns:a16="http://schemas.microsoft.com/office/drawing/2014/main" id="{4FD68F2D-19AE-4E50-9466-3E9E4BFBE0B6}"/>
              </a:ext>
            </a:extLst>
          </p:cNvPr>
          <p:cNvSpPr txBox="1"/>
          <p:nvPr/>
        </p:nvSpPr>
        <p:spPr>
          <a:xfrm>
            <a:off x="939325" y="1535130"/>
            <a:ext cx="3506840" cy="407035"/>
          </a:xfrm>
          <a:prstGeom prst="rect">
            <a:avLst/>
          </a:prstGeom>
          <a:noFill/>
        </p:spPr>
        <p:txBody>
          <a:bodyPr wrap="square">
            <a:spAutoFit/>
          </a:bodyPr>
          <a:lstStyle/>
          <a:p>
            <a:pPr marL="0" marR="0">
              <a:lnSpc>
                <a:spcPct val="107000"/>
              </a:lnSpc>
              <a:spcBef>
                <a:spcPts val="0"/>
              </a:spcBef>
              <a:spcAft>
                <a:spcPts val="0"/>
              </a:spcAft>
            </a:pPr>
            <a:r>
              <a:rPr lang="en-US" sz="2000" b="1" dirty="0">
                <a:effectLst/>
                <a:ea typeface="Yu Mincho" panose="02020400000000000000" pitchFamily="18" charset="-128"/>
                <a:cs typeface="Times New Roman" panose="02020603050405020304" pitchFamily="18" charset="0"/>
              </a:rPr>
              <a:t>Observing the Absence of H1</a:t>
            </a:r>
            <a:endParaRPr lang="en-US" sz="2000" dirty="0"/>
          </a:p>
        </p:txBody>
      </p:sp>
      <p:sp>
        <p:nvSpPr>
          <p:cNvPr id="6" name="TextBox 5">
            <a:extLst>
              <a:ext uri="{FF2B5EF4-FFF2-40B4-BE49-F238E27FC236}">
                <a16:creationId xmlns:a16="http://schemas.microsoft.com/office/drawing/2014/main" id="{3ADF4D89-3BE1-EE4A-C1C0-0F82D9402F5E}"/>
              </a:ext>
            </a:extLst>
          </p:cNvPr>
          <p:cNvSpPr txBox="1"/>
          <p:nvPr/>
        </p:nvSpPr>
        <p:spPr>
          <a:xfrm>
            <a:off x="1392573" y="2246497"/>
            <a:ext cx="9286612" cy="2246769"/>
          </a:xfrm>
          <a:prstGeom prst="rect">
            <a:avLst/>
          </a:prstGeom>
          <a:noFill/>
        </p:spPr>
        <p:txBody>
          <a:bodyPr wrap="square">
            <a:spAutoFit/>
          </a:bodyPr>
          <a:lstStyle/>
          <a:p>
            <a:r>
              <a:rPr lang="en-US" sz="2000" dirty="0"/>
              <a:t>The Lockman Hole is an area of the sky in which minimal amounts of neutral hydrogen gas are observed. The Lockman Hole is a relatively clear window on distant objects, which makes it an attractive area of the sky for observational astronomy surveys. It is located near the pointer stars of the Big Dipper in the constellation Ursa Major and is ~15 square degrees in size. The Lockman Hole is named after its discoverer, astronomer F. Jay Lockman.  The Lockman Hole is located at about RA 10h 45m, Dec. +58° and is defined by a region of low neutral hydrogen gas and dust column density.</a:t>
            </a:r>
            <a:endParaRPr lang="en-US" dirty="0"/>
          </a:p>
        </p:txBody>
      </p:sp>
      <p:sp>
        <p:nvSpPr>
          <p:cNvPr id="11" name="TextBox 10">
            <a:extLst>
              <a:ext uri="{FF2B5EF4-FFF2-40B4-BE49-F238E27FC236}">
                <a16:creationId xmlns:a16="http://schemas.microsoft.com/office/drawing/2014/main" id="{188FCAAC-2F86-84DE-AE3F-24C793A85F9E}"/>
              </a:ext>
            </a:extLst>
          </p:cNvPr>
          <p:cNvSpPr txBox="1"/>
          <p:nvPr/>
        </p:nvSpPr>
        <p:spPr>
          <a:xfrm>
            <a:off x="6159617" y="5987018"/>
            <a:ext cx="4519568" cy="369332"/>
          </a:xfrm>
          <a:prstGeom prst="rect">
            <a:avLst/>
          </a:prstGeom>
          <a:noFill/>
        </p:spPr>
        <p:txBody>
          <a:bodyPr wrap="square">
            <a:spAutoFit/>
          </a:bodyPr>
          <a:lstStyle/>
          <a:p>
            <a:r>
              <a:rPr lang="en-US" dirty="0"/>
              <a:t>https://en.wikipedia.org/wiki/Lockman_Hole</a:t>
            </a:r>
          </a:p>
        </p:txBody>
      </p:sp>
    </p:spTree>
    <p:extLst>
      <p:ext uri="{BB962C8B-B14F-4D97-AF65-F5344CB8AC3E}">
        <p14:creationId xmlns:p14="http://schemas.microsoft.com/office/powerpoint/2010/main" val="2961981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038" y="1372010"/>
            <a:ext cx="8036896" cy="707886"/>
          </a:xfrm>
          <a:prstGeom prst="rect">
            <a:avLst/>
          </a:prstGeom>
          <a:noFill/>
        </p:spPr>
        <p:txBody>
          <a:bodyPr wrap="square" rtlCol="0">
            <a:spAutoFit/>
          </a:bodyPr>
          <a:lstStyle/>
          <a:p>
            <a:r>
              <a:rPr lang="en-US" sz="2400" b="1" dirty="0"/>
              <a:t>20m Observation of the Lockman Hole - Northern Hemisphere</a:t>
            </a:r>
          </a:p>
          <a:p>
            <a:r>
              <a:rPr lang="en-US" sz="1600" dirty="0"/>
              <a:t>(Chandra Deep Field South for Southern Hemisphere)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7" name="Slide Number Placeholder 2"/>
          <p:cNvSpPr>
            <a:spLocks noGrp="1"/>
          </p:cNvSpPr>
          <p:nvPr>
            <p:ph type="sldNum" sz="quarter" idx="12"/>
          </p:nvPr>
        </p:nvSpPr>
        <p:spPr>
          <a:xfrm>
            <a:off x="8610600" y="6356350"/>
            <a:ext cx="2743200" cy="365125"/>
          </a:xfrm>
        </p:spPr>
        <p:txBody>
          <a:bodyPr/>
          <a:lstStyle/>
          <a:p>
            <a:fld id="{CA8D75EB-B86C-434C-A07B-B887823EC4F8}" type="slidenum">
              <a:rPr lang="en-US" smtClean="0"/>
              <a:t>23</a:t>
            </a:fld>
            <a:endParaRPr lang="en-US" dirty="0"/>
          </a:p>
        </p:txBody>
      </p:sp>
      <p:pic>
        <p:nvPicPr>
          <p:cNvPr id="6" name="Picture 5" descr="Graphical user interface, chart&#10;&#10;Description automatically generated">
            <a:extLst>
              <a:ext uri="{FF2B5EF4-FFF2-40B4-BE49-F238E27FC236}">
                <a16:creationId xmlns:a16="http://schemas.microsoft.com/office/drawing/2014/main" id="{6FDD41DC-0F00-47B3-B002-4ACF82090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9883" y="2193297"/>
            <a:ext cx="8325554" cy="4135789"/>
          </a:xfrm>
          <a:prstGeom prst="rect">
            <a:avLst/>
          </a:prstGeom>
        </p:spPr>
      </p:pic>
      <p:sp>
        <p:nvSpPr>
          <p:cNvPr id="8" name="Rectangle 7">
            <a:extLst>
              <a:ext uri="{FF2B5EF4-FFF2-40B4-BE49-F238E27FC236}">
                <a16:creationId xmlns:a16="http://schemas.microsoft.com/office/drawing/2014/main" id="{55387282-0042-46AE-98FC-00E3382C1BD7}"/>
              </a:ext>
            </a:extLst>
          </p:cNvPr>
          <p:cNvSpPr/>
          <p:nvPr/>
        </p:nvSpPr>
        <p:spPr>
          <a:xfrm>
            <a:off x="3349450" y="335280"/>
            <a:ext cx="5400268" cy="923330"/>
          </a:xfrm>
          <a:prstGeom prst="rect">
            <a:avLst/>
          </a:prstGeom>
        </p:spPr>
        <p:txBody>
          <a:bodyPr wrap="square">
            <a:spAutoFit/>
          </a:bodyPr>
          <a:lstStyle/>
          <a:p>
            <a:r>
              <a:rPr lang="en-US" sz="5400" dirty="0">
                <a:latin typeface="+mj-lt"/>
              </a:rPr>
              <a:t>Lockman Hole H1</a:t>
            </a:r>
          </a:p>
        </p:txBody>
      </p:sp>
      <p:sp>
        <p:nvSpPr>
          <p:cNvPr id="9" name="TextBox 8">
            <a:extLst>
              <a:ext uri="{FF2B5EF4-FFF2-40B4-BE49-F238E27FC236}">
                <a16:creationId xmlns:a16="http://schemas.microsoft.com/office/drawing/2014/main" id="{E755EB52-84A1-4628-98B2-B8A9B3BB42C4}"/>
              </a:ext>
            </a:extLst>
          </p:cNvPr>
          <p:cNvSpPr txBox="1"/>
          <p:nvPr/>
        </p:nvSpPr>
        <p:spPr>
          <a:xfrm>
            <a:off x="9292439" y="1546401"/>
            <a:ext cx="2420453" cy="1200329"/>
          </a:xfrm>
          <a:prstGeom prst="rect">
            <a:avLst/>
          </a:prstGeom>
          <a:noFill/>
        </p:spPr>
        <p:txBody>
          <a:bodyPr wrap="square" rtlCol="0">
            <a:spAutoFit/>
          </a:bodyPr>
          <a:lstStyle/>
          <a:p>
            <a:r>
              <a:rPr lang="en-US" u="sng" dirty="0">
                <a:solidFill>
                  <a:srgbClr val="FF0000"/>
                </a:solidFill>
              </a:rPr>
              <a:t>Considerations</a:t>
            </a:r>
            <a:r>
              <a:rPr lang="en-US" dirty="0">
                <a:solidFill>
                  <a:srgbClr val="FF0000"/>
                </a:solidFill>
              </a:rPr>
              <a:t>: </a:t>
            </a:r>
          </a:p>
          <a:p>
            <a:r>
              <a:rPr lang="en-US" dirty="0">
                <a:solidFill>
                  <a:srgbClr val="FF0000"/>
                </a:solidFill>
              </a:rPr>
              <a:t>A rare nothing! Compare to slides 13 and 14.</a:t>
            </a:r>
          </a:p>
        </p:txBody>
      </p:sp>
    </p:spTree>
    <p:extLst>
      <p:ext uri="{BB962C8B-B14F-4D97-AF65-F5344CB8AC3E}">
        <p14:creationId xmlns:p14="http://schemas.microsoft.com/office/powerpoint/2010/main" val="1678750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24</a:t>
            </a:fld>
            <a:endParaRPr lang="en-US" dirty="0"/>
          </a:p>
        </p:txBody>
      </p:sp>
      <p:sp>
        <p:nvSpPr>
          <p:cNvPr id="2" name="Rectangle 1">
            <a:extLst>
              <a:ext uri="{FF2B5EF4-FFF2-40B4-BE49-F238E27FC236}">
                <a16:creationId xmlns:a16="http://schemas.microsoft.com/office/drawing/2014/main" id="{74367486-157D-4D00-B24F-CB1613C4AB99}"/>
              </a:ext>
            </a:extLst>
          </p:cNvPr>
          <p:cNvSpPr/>
          <p:nvPr/>
        </p:nvSpPr>
        <p:spPr>
          <a:xfrm>
            <a:off x="3410516" y="209795"/>
            <a:ext cx="5602046" cy="923330"/>
          </a:xfrm>
          <a:prstGeom prst="rect">
            <a:avLst/>
          </a:prstGeom>
        </p:spPr>
        <p:txBody>
          <a:bodyPr wrap="none">
            <a:spAutoFit/>
          </a:bodyPr>
          <a:lstStyle/>
          <a:p>
            <a:r>
              <a:rPr lang="en-US" sz="5400" dirty="0">
                <a:latin typeface="+mj-lt"/>
              </a:rPr>
              <a:t>Globular Cluster H1</a:t>
            </a:r>
          </a:p>
        </p:txBody>
      </p:sp>
      <p:sp>
        <p:nvSpPr>
          <p:cNvPr id="7" name="TextBox 6">
            <a:extLst>
              <a:ext uri="{FF2B5EF4-FFF2-40B4-BE49-F238E27FC236}">
                <a16:creationId xmlns:a16="http://schemas.microsoft.com/office/drawing/2014/main" id="{DCB65449-706F-A17E-ABA2-DD716C43DA15}"/>
              </a:ext>
            </a:extLst>
          </p:cNvPr>
          <p:cNvSpPr txBox="1"/>
          <p:nvPr/>
        </p:nvSpPr>
        <p:spPr>
          <a:xfrm>
            <a:off x="1509001" y="1231651"/>
            <a:ext cx="9572856" cy="4247317"/>
          </a:xfrm>
          <a:prstGeom prst="rect">
            <a:avLst/>
          </a:prstGeom>
          <a:noFill/>
        </p:spPr>
        <p:txBody>
          <a:bodyPr wrap="square">
            <a:spAutoFit/>
          </a:bodyPr>
          <a:lstStyle/>
          <a:p>
            <a:r>
              <a:rPr lang="en-US" b="1" dirty="0"/>
              <a:t>Globular clusters: </a:t>
            </a:r>
            <a:r>
              <a:rPr lang="en-US" dirty="0"/>
              <a:t>These are large packed clusters of stars that are in a somewhat symmetrical spherical shape.  They are the oldest objects in the Galaxy, and are composed of Population II objects, about 11 billion to 13 billion years. They tend to have much smaller amounts of heavy elements than do the stars in the plane of the Galaxy.  Globular clusters are found at high latitude and were formed before the material of the Galaxy flattened into a thin disk.  The ISM in the solar neighborhood contains elements heavier than helium (i.e., metallicity), at a level of about 2% by mass, while the globular clusters contain as little as 0.02% of the same elements. Their considerable gravitational attraction makes them very stable and long-lived. The youngers stars have died, and the older ones remain, while stars in open clusters might disperse before they can become very old.  The abundance of metals is higher for clusters near the galactic center than for those in the halo. The hydrogen in cluster stars is thought to amount to 70–75 percent by mass, helium 25–30 percent, and the heavier elements 0.01–0.1 percent. </a:t>
            </a:r>
          </a:p>
          <a:p>
            <a:endParaRPr lang="en-US" dirty="0">
              <a:solidFill>
                <a:srgbClr val="FF0000"/>
              </a:solidFill>
            </a:endParaRPr>
          </a:p>
          <a:p>
            <a:r>
              <a:rPr lang="en-US" dirty="0">
                <a:solidFill>
                  <a:srgbClr val="FF0000"/>
                </a:solidFill>
              </a:rPr>
              <a:t>Radio astronomical studies have set a low upper limit on the amount of neutral hydrogen in globular clusters. </a:t>
            </a:r>
            <a:endParaRPr lang="en-US" dirty="0"/>
          </a:p>
        </p:txBody>
      </p:sp>
      <p:sp>
        <p:nvSpPr>
          <p:cNvPr id="4" name="TextBox 3">
            <a:extLst>
              <a:ext uri="{FF2B5EF4-FFF2-40B4-BE49-F238E27FC236}">
                <a16:creationId xmlns:a16="http://schemas.microsoft.com/office/drawing/2014/main" id="{9D3E289F-0403-75D5-E1EA-EA503BEE4991}"/>
              </a:ext>
            </a:extLst>
          </p:cNvPr>
          <p:cNvSpPr txBox="1"/>
          <p:nvPr/>
        </p:nvSpPr>
        <p:spPr>
          <a:xfrm>
            <a:off x="8005194" y="5909855"/>
            <a:ext cx="4116897" cy="276999"/>
          </a:xfrm>
          <a:prstGeom prst="rect">
            <a:avLst/>
          </a:prstGeom>
          <a:noFill/>
        </p:spPr>
        <p:txBody>
          <a:bodyPr wrap="square">
            <a:spAutoFit/>
          </a:bodyPr>
          <a:lstStyle/>
          <a:p>
            <a:r>
              <a:rPr lang="en-US" sz="1200" dirty="0"/>
              <a:t>https://www.britannica.com/science/globular-cluster</a:t>
            </a:r>
          </a:p>
        </p:txBody>
      </p:sp>
    </p:spTree>
    <p:extLst>
      <p:ext uri="{BB962C8B-B14F-4D97-AF65-F5344CB8AC3E}">
        <p14:creationId xmlns:p14="http://schemas.microsoft.com/office/powerpoint/2010/main" val="469579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6" name="Rectangle 5"/>
          <p:cNvSpPr/>
          <p:nvPr/>
        </p:nvSpPr>
        <p:spPr>
          <a:xfrm>
            <a:off x="3383350" y="289159"/>
            <a:ext cx="5602046" cy="923330"/>
          </a:xfrm>
          <a:prstGeom prst="rect">
            <a:avLst/>
          </a:prstGeom>
        </p:spPr>
        <p:txBody>
          <a:bodyPr wrap="none">
            <a:spAutoFit/>
          </a:bodyPr>
          <a:lstStyle/>
          <a:p>
            <a:r>
              <a:rPr lang="en-US" sz="5400" dirty="0">
                <a:latin typeface="+mj-lt"/>
              </a:rPr>
              <a:t>Globular Cluster H1</a:t>
            </a:r>
          </a:p>
        </p:txBody>
      </p:sp>
      <p:sp>
        <p:nvSpPr>
          <p:cNvPr id="7"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25</a:t>
            </a:fld>
            <a:endParaRPr lang="en-US"/>
          </a:p>
        </p:txBody>
      </p:sp>
      <p:pic>
        <p:nvPicPr>
          <p:cNvPr id="9" name="Picture 8" descr="A screenshot of a computer game&#10;&#10;Description automatically generated">
            <a:extLst>
              <a:ext uri="{FF2B5EF4-FFF2-40B4-BE49-F238E27FC236}">
                <a16:creationId xmlns:a16="http://schemas.microsoft.com/office/drawing/2014/main" id="{782787AA-02C0-5BA4-3A89-5F2399FFA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350" y="1491520"/>
            <a:ext cx="6113086" cy="4976392"/>
          </a:xfrm>
          <a:prstGeom prst="rect">
            <a:avLst/>
          </a:prstGeom>
        </p:spPr>
      </p:pic>
      <p:sp>
        <p:nvSpPr>
          <p:cNvPr id="3" name="TextBox 2">
            <a:extLst>
              <a:ext uri="{FF2B5EF4-FFF2-40B4-BE49-F238E27FC236}">
                <a16:creationId xmlns:a16="http://schemas.microsoft.com/office/drawing/2014/main" id="{3D15F2D1-35AB-2048-9B36-19A738BF64DC}"/>
              </a:ext>
            </a:extLst>
          </p:cNvPr>
          <p:cNvSpPr txBox="1"/>
          <p:nvPr/>
        </p:nvSpPr>
        <p:spPr>
          <a:xfrm>
            <a:off x="813732" y="1728132"/>
            <a:ext cx="2172749" cy="923330"/>
          </a:xfrm>
          <a:prstGeom prst="rect">
            <a:avLst/>
          </a:prstGeom>
          <a:noFill/>
        </p:spPr>
        <p:txBody>
          <a:bodyPr wrap="square" rtlCol="0">
            <a:spAutoFit/>
          </a:bodyPr>
          <a:lstStyle/>
          <a:p>
            <a:r>
              <a:rPr lang="en-US" dirty="0"/>
              <a:t>Examples: M13 is</a:t>
            </a:r>
          </a:p>
          <a:p>
            <a:r>
              <a:rPr lang="en-US" dirty="0"/>
              <a:t>in the galactic halo with very old stars.</a:t>
            </a:r>
          </a:p>
        </p:txBody>
      </p:sp>
      <p:sp>
        <p:nvSpPr>
          <p:cNvPr id="8" name="TextBox 7">
            <a:extLst>
              <a:ext uri="{FF2B5EF4-FFF2-40B4-BE49-F238E27FC236}">
                <a16:creationId xmlns:a16="http://schemas.microsoft.com/office/drawing/2014/main" id="{C93B3407-C3D8-6EBC-4C65-6AAA1529524B}"/>
              </a:ext>
            </a:extLst>
          </p:cNvPr>
          <p:cNvSpPr txBox="1"/>
          <p:nvPr/>
        </p:nvSpPr>
        <p:spPr>
          <a:xfrm>
            <a:off x="813732" y="2845775"/>
            <a:ext cx="2078372" cy="1200329"/>
          </a:xfrm>
          <a:prstGeom prst="rect">
            <a:avLst/>
          </a:prstGeom>
          <a:noFill/>
        </p:spPr>
        <p:txBody>
          <a:bodyPr wrap="square">
            <a:spAutoFit/>
          </a:bodyPr>
          <a:lstStyle/>
          <a:p>
            <a:r>
              <a:rPr lang="en-US" dirty="0"/>
              <a:t>Globular cluster M13 is visible to the unaided eye as a hazy patch of light</a:t>
            </a:r>
          </a:p>
        </p:txBody>
      </p:sp>
      <p:sp>
        <p:nvSpPr>
          <p:cNvPr id="4" name="TextBox 3">
            <a:extLst>
              <a:ext uri="{FF2B5EF4-FFF2-40B4-BE49-F238E27FC236}">
                <a16:creationId xmlns:a16="http://schemas.microsoft.com/office/drawing/2014/main" id="{7B986857-2623-B0C5-F90B-A349ABBEBAB4}"/>
              </a:ext>
            </a:extLst>
          </p:cNvPr>
          <p:cNvSpPr txBox="1"/>
          <p:nvPr/>
        </p:nvSpPr>
        <p:spPr>
          <a:xfrm>
            <a:off x="9795545" y="5730072"/>
            <a:ext cx="2091655" cy="338554"/>
          </a:xfrm>
          <a:prstGeom prst="rect">
            <a:avLst/>
          </a:prstGeom>
          <a:noFill/>
        </p:spPr>
        <p:txBody>
          <a:bodyPr wrap="square">
            <a:spAutoFit/>
          </a:bodyPr>
          <a:lstStyle/>
          <a:p>
            <a:r>
              <a:rPr lang="en-US" sz="800" dirty="0"/>
              <a:t>https://www.icc.dur.ac.uk/~tt/Lectures/Galaxies/LocalGroup/Back/galaxy.html</a:t>
            </a:r>
          </a:p>
        </p:txBody>
      </p:sp>
    </p:spTree>
    <p:extLst>
      <p:ext uri="{BB962C8B-B14F-4D97-AF65-F5344CB8AC3E}">
        <p14:creationId xmlns:p14="http://schemas.microsoft.com/office/powerpoint/2010/main" val="3175342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26</a:t>
            </a:fld>
            <a:endParaRPr lang="en-US"/>
          </a:p>
        </p:txBody>
      </p:sp>
      <p:sp>
        <p:nvSpPr>
          <p:cNvPr id="4" name="Rectangle 3">
            <a:extLst>
              <a:ext uri="{FF2B5EF4-FFF2-40B4-BE49-F238E27FC236}">
                <a16:creationId xmlns:a16="http://schemas.microsoft.com/office/drawing/2014/main" id="{40AA840F-277E-2C31-14EE-BD9529987131}"/>
              </a:ext>
            </a:extLst>
          </p:cNvPr>
          <p:cNvSpPr/>
          <p:nvPr/>
        </p:nvSpPr>
        <p:spPr>
          <a:xfrm>
            <a:off x="3374961" y="394098"/>
            <a:ext cx="5602046" cy="923330"/>
          </a:xfrm>
          <a:prstGeom prst="rect">
            <a:avLst/>
          </a:prstGeom>
        </p:spPr>
        <p:txBody>
          <a:bodyPr wrap="none">
            <a:spAutoFit/>
          </a:bodyPr>
          <a:lstStyle/>
          <a:p>
            <a:r>
              <a:rPr lang="en-US" sz="5400" dirty="0">
                <a:latin typeface="+mj-lt"/>
              </a:rPr>
              <a:t>Globular Cluster H1</a:t>
            </a:r>
          </a:p>
        </p:txBody>
      </p:sp>
      <p:pic>
        <p:nvPicPr>
          <p:cNvPr id="9" name="Picture 8" descr="A screenshot of a computer&#10;&#10;Description automatically generated">
            <a:extLst>
              <a:ext uri="{FF2B5EF4-FFF2-40B4-BE49-F238E27FC236}">
                <a16:creationId xmlns:a16="http://schemas.microsoft.com/office/drawing/2014/main" id="{98A980F2-3C98-C71B-0390-452001F37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4970" y="1627653"/>
            <a:ext cx="7852971" cy="4418471"/>
          </a:xfrm>
          <a:prstGeom prst="rect">
            <a:avLst/>
          </a:prstGeom>
        </p:spPr>
      </p:pic>
      <p:sp>
        <p:nvSpPr>
          <p:cNvPr id="6" name="TextBox 5">
            <a:extLst>
              <a:ext uri="{FF2B5EF4-FFF2-40B4-BE49-F238E27FC236}">
                <a16:creationId xmlns:a16="http://schemas.microsoft.com/office/drawing/2014/main" id="{E12DB0EF-276C-1203-CC53-B3140BF168CF}"/>
              </a:ext>
            </a:extLst>
          </p:cNvPr>
          <p:cNvSpPr txBox="1"/>
          <p:nvPr/>
        </p:nvSpPr>
        <p:spPr>
          <a:xfrm>
            <a:off x="9982199" y="2011344"/>
            <a:ext cx="1980501" cy="2585323"/>
          </a:xfrm>
          <a:prstGeom prst="rect">
            <a:avLst/>
          </a:prstGeom>
          <a:noFill/>
        </p:spPr>
        <p:txBody>
          <a:bodyPr wrap="square">
            <a:spAutoFit/>
          </a:bodyPr>
          <a:lstStyle/>
          <a:p>
            <a:r>
              <a:rPr lang="en-US" sz="1800" dirty="0">
                <a:solidFill>
                  <a:srgbClr val="FF0000"/>
                </a:solidFill>
              </a:rPr>
              <a:t>Radio astronomical studies have set a low upper limit on the amount of neutral hydrogen in globular clusters. </a:t>
            </a:r>
            <a:r>
              <a:rPr lang="en-US" dirty="0">
                <a:solidFill>
                  <a:srgbClr val="FF0000"/>
                </a:solidFill>
              </a:rPr>
              <a:t>Compare to slides 13 and 14, and 23.</a:t>
            </a:r>
            <a:endParaRPr lang="en-US" dirty="0"/>
          </a:p>
        </p:txBody>
      </p:sp>
      <p:sp>
        <p:nvSpPr>
          <p:cNvPr id="2" name="TextBox 1">
            <a:extLst>
              <a:ext uri="{FF2B5EF4-FFF2-40B4-BE49-F238E27FC236}">
                <a16:creationId xmlns:a16="http://schemas.microsoft.com/office/drawing/2014/main" id="{7A0EB970-0B43-CA68-03A3-8E7D3C5410C0}"/>
              </a:ext>
            </a:extLst>
          </p:cNvPr>
          <p:cNvSpPr txBox="1"/>
          <p:nvPr/>
        </p:nvSpPr>
        <p:spPr>
          <a:xfrm>
            <a:off x="703385" y="1753299"/>
            <a:ext cx="1995098" cy="369332"/>
          </a:xfrm>
          <a:prstGeom prst="rect">
            <a:avLst/>
          </a:prstGeom>
          <a:noFill/>
        </p:spPr>
        <p:txBody>
          <a:bodyPr wrap="none" rtlCol="0">
            <a:spAutoFit/>
          </a:bodyPr>
          <a:lstStyle/>
          <a:p>
            <a:r>
              <a:rPr lang="en-US" dirty="0"/>
              <a:t>20m Example: M13</a:t>
            </a:r>
          </a:p>
        </p:txBody>
      </p:sp>
    </p:spTree>
    <p:extLst>
      <p:ext uri="{BB962C8B-B14F-4D97-AF65-F5344CB8AC3E}">
        <p14:creationId xmlns:p14="http://schemas.microsoft.com/office/powerpoint/2010/main" val="3356374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27</a:t>
            </a:fld>
            <a:endParaRPr lang="en-US"/>
          </a:p>
        </p:txBody>
      </p:sp>
      <p:sp>
        <p:nvSpPr>
          <p:cNvPr id="2" name="Rectangle 1">
            <a:extLst>
              <a:ext uri="{FF2B5EF4-FFF2-40B4-BE49-F238E27FC236}">
                <a16:creationId xmlns:a16="http://schemas.microsoft.com/office/drawing/2014/main" id="{74367486-157D-4D00-B24F-CB1613C4AB99}"/>
              </a:ext>
            </a:extLst>
          </p:cNvPr>
          <p:cNvSpPr/>
          <p:nvPr/>
        </p:nvSpPr>
        <p:spPr>
          <a:xfrm>
            <a:off x="3804242" y="312224"/>
            <a:ext cx="5213287" cy="923330"/>
          </a:xfrm>
          <a:prstGeom prst="rect">
            <a:avLst/>
          </a:prstGeom>
        </p:spPr>
        <p:txBody>
          <a:bodyPr wrap="none">
            <a:spAutoFit/>
          </a:bodyPr>
          <a:lstStyle/>
          <a:p>
            <a:r>
              <a:rPr lang="en-US" sz="5400" dirty="0">
                <a:latin typeface="+mj-lt"/>
              </a:rPr>
              <a:t>Galactic Worm H1</a:t>
            </a:r>
          </a:p>
        </p:txBody>
      </p:sp>
      <p:sp>
        <p:nvSpPr>
          <p:cNvPr id="6" name="TextBox 5">
            <a:extLst>
              <a:ext uri="{FF2B5EF4-FFF2-40B4-BE49-F238E27FC236}">
                <a16:creationId xmlns:a16="http://schemas.microsoft.com/office/drawing/2014/main" id="{47A55F33-9C46-2998-E677-0CED407384A9}"/>
              </a:ext>
            </a:extLst>
          </p:cNvPr>
          <p:cNvSpPr txBox="1"/>
          <p:nvPr/>
        </p:nvSpPr>
        <p:spPr>
          <a:xfrm>
            <a:off x="1455088" y="1588367"/>
            <a:ext cx="4477624" cy="4185761"/>
          </a:xfrm>
          <a:prstGeom prst="rect">
            <a:avLst/>
          </a:prstGeom>
          <a:noFill/>
        </p:spPr>
        <p:txBody>
          <a:bodyPr wrap="square">
            <a:spAutoFit/>
          </a:bodyPr>
          <a:lstStyle/>
          <a:p>
            <a:r>
              <a:rPr lang="en-US" sz="1600" b="1" dirty="0"/>
              <a:t>Galactic Worm 123.4-1.5</a:t>
            </a:r>
            <a:r>
              <a:rPr lang="en-US" sz="1600" dirty="0"/>
              <a:t> (</a:t>
            </a:r>
            <a:r>
              <a:rPr lang="en-US" sz="1600" b="1" dirty="0"/>
              <a:t>GW 123.4-1.5</a:t>
            </a:r>
            <a:r>
              <a:rPr lang="en-US" sz="1600" dirty="0"/>
              <a:t>) is an H1 region with a mass of approximately 10</a:t>
            </a:r>
            <a:r>
              <a:rPr lang="en-US" sz="1600" baseline="30000" dirty="0"/>
              <a:t>5</a:t>
            </a:r>
            <a:r>
              <a:rPr lang="en-US" sz="1600" dirty="0"/>
              <a:t> M</a:t>
            </a:r>
            <a:r>
              <a:rPr lang="en-US" sz="1600" baseline="-25000" dirty="0"/>
              <a:t>Sun</a:t>
            </a:r>
            <a:r>
              <a:rPr lang="en-US" sz="1600" dirty="0"/>
              <a:t>. It has an unusual mushroom-shaped structure that may be the result of having been formed by an infalling cloud slamming through the disc of the Milky Way from the other side. The high-velocity cloud in question is theorized as having hit at around 100 km/s, 5</a:t>
            </a:r>
            <a:r>
              <a:rPr lang="en-US" sz="1600" dirty="0">
                <a:effectLst/>
              </a:rPr>
              <a:t>×</a:t>
            </a:r>
            <a:r>
              <a:rPr lang="en-US" sz="1600" dirty="0"/>
              <a:t>10</a:t>
            </a:r>
            <a:r>
              <a:rPr lang="en-US" sz="1600" baseline="30000" dirty="0"/>
              <a:t>7</a:t>
            </a:r>
            <a:r>
              <a:rPr lang="en-US" sz="1600" dirty="0"/>
              <a:t> years ago.</a:t>
            </a:r>
          </a:p>
          <a:p>
            <a:endParaRPr lang="en-US" sz="1600" dirty="0"/>
          </a:p>
          <a:p>
            <a:r>
              <a:rPr lang="en-US" sz="1600" dirty="0"/>
              <a:t>The terms galactic worm (GW) and H1 worm have been used for apparent streaks of H1 (e.g., detected through 21-cm line surveys) perpendicular to the galactic plane that have been interpreted as candidates for the intersection of H1 supershells with the gas of the Milky Way galactic disk. They constitute a sign of the presence of the supershell. </a:t>
            </a:r>
          </a:p>
          <a:p>
            <a:endParaRPr lang="en-US" sz="1000" dirty="0"/>
          </a:p>
        </p:txBody>
      </p:sp>
      <p:graphicFrame>
        <p:nvGraphicFramePr>
          <p:cNvPr id="8" name="Table 7">
            <a:extLst>
              <a:ext uri="{FF2B5EF4-FFF2-40B4-BE49-F238E27FC236}">
                <a16:creationId xmlns:a16="http://schemas.microsoft.com/office/drawing/2014/main" id="{53FCD785-CA37-69CF-A978-01966CF89218}"/>
              </a:ext>
            </a:extLst>
          </p:cNvPr>
          <p:cNvGraphicFramePr>
            <a:graphicFrameLocks noGrp="1"/>
          </p:cNvGraphicFramePr>
          <p:nvPr>
            <p:extLst>
              <p:ext uri="{D42A27DB-BD31-4B8C-83A1-F6EECF244321}">
                <p14:modId xmlns:p14="http://schemas.microsoft.com/office/powerpoint/2010/main" val="3019148555"/>
              </p:ext>
            </p:extLst>
          </p:nvPr>
        </p:nvGraphicFramePr>
        <p:xfrm>
          <a:off x="6660858" y="1588367"/>
          <a:ext cx="4966284" cy="2031390"/>
        </p:xfrm>
        <a:graphic>
          <a:graphicData uri="http://schemas.openxmlformats.org/drawingml/2006/table">
            <a:tbl>
              <a:tblPr/>
              <a:tblGrid>
                <a:gridCol w="2483142">
                  <a:extLst>
                    <a:ext uri="{9D8B030D-6E8A-4147-A177-3AD203B41FA5}">
                      <a16:colId xmlns:a16="http://schemas.microsoft.com/office/drawing/2014/main" val="3752832132"/>
                    </a:ext>
                  </a:extLst>
                </a:gridCol>
                <a:gridCol w="2483142">
                  <a:extLst>
                    <a:ext uri="{9D8B030D-6E8A-4147-A177-3AD203B41FA5}">
                      <a16:colId xmlns:a16="http://schemas.microsoft.com/office/drawing/2014/main" val="2370870155"/>
                    </a:ext>
                  </a:extLst>
                </a:gridCol>
              </a:tblGrid>
              <a:tr h="263672">
                <a:tc gridSpan="2">
                  <a:txBody>
                    <a:bodyPr/>
                    <a:lstStyle/>
                    <a:p>
                      <a:r>
                        <a:rPr lang="en-US" sz="1200" dirty="0">
                          <a:effectLst/>
                        </a:rPr>
                        <a:t>Interstellar cloud</a:t>
                      </a:r>
                    </a:p>
                  </a:txBody>
                  <a:tcPr anchor="ctr">
                    <a:lnL>
                      <a:noFill/>
                    </a:lnL>
                    <a:lnR>
                      <a:noFill/>
                    </a:lnR>
                    <a:lnT>
                      <a:noFill/>
                    </a:lnT>
                    <a:lnB>
                      <a:noFill/>
                    </a:lnB>
                    <a:solidFill>
                      <a:srgbClr val="BDB76B"/>
                    </a:solidFill>
                  </a:tcPr>
                </a:tc>
                <a:tc hMerge="1">
                  <a:txBody>
                    <a:bodyPr/>
                    <a:lstStyle/>
                    <a:p>
                      <a:endParaRPr lang="en-US"/>
                    </a:p>
                  </a:txBody>
                  <a:tcPr/>
                </a:tc>
                <a:extLst>
                  <a:ext uri="{0D108BD9-81ED-4DB2-BD59-A6C34878D82A}">
                    <a16:rowId xmlns:a16="http://schemas.microsoft.com/office/drawing/2014/main" val="1843900242"/>
                  </a:ext>
                </a:extLst>
              </a:tr>
              <a:tr h="263672">
                <a:tc gridSpan="2">
                  <a:txBody>
                    <a:bodyPr/>
                    <a:lstStyle/>
                    <a:p>
                      <a:r>
                        <a:rPr lang="en-US" sz="1200" dirty="0"/>
                        <a:t>H I region</a:t>
                      </a:r>
                    </a:p>
                  </a:txBody>
                  <a:tcPr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404329452"/>
                  </a:ext>
                </a:extLst>
              </a:tr>
              <a:tr h="263672">
                <a:tc gridSpan="2">
                  <a:txBody>
                    <a:bodyPr/>
                    <a:lstStyle/>
                    <a:p>
                      <a:r>
                        <a:rPr lang="en-US" sz="1200" dirty="0">
                          <a:effectLst/>
                        </a:rPr>
                        <a:t>Observation data: J2000 epoch</a:t>
                      </a:r>
                    </a:p>
                  </a:txBody>
                  <a:tcPr anchor="ctr">
                    <a:lnL>
                      <a:noFill/>
                    </a:lnL>
                    <a:lnR>
                      <a:noFill/>
                    </a:lnR>
                    <a:lnT>
                      <a:noFill/>
                    </a:lnT>
                    <a:lnB>
                      <a:noFill/>
                    </a:lnB>
                    <a:solidFill>
                      <a:srgbClr val="BDB76B"/>
                    </a:solidFill>
                  </a:tcPr>
                </a:tc>
                <a:tc hMerge="1">
                  <a:txBody>
                    <a:bodyPr/>
                    <a:lstStyle/>
                    <a:p>
                      <a:endParaRPr lang="en-US"/>
                    </a:p>
                  </a:txBody>
                  <a:tcPr/>
                </a:tc>
                <a:extLst>
                  <a:ext uri="{0D108BD9-81ED-4DB2-BD59-A6C34878D82A}">
                    <a16:rowId xmlns:a16="http://schemas.microsoft.com/office/drawing/2014/main" val="57584679"/>
                  </a:ext>
                </a:extLst>
              </a:tr>
              <a:tr h="263672">
                <a:tc>
                  <a:txBody>
                    <a:bodyPr/>
                    <a:lstStyle/>
                    <a:p>
                      <a:r>
                        <a:rPr lang="en-US" sz="1200" dirty="0">
                          <a:effectLst/>
                        </a:rPr>
                        <a:t>Right ascension</a:t>
                      </a:r>
                    </a:p>
                  </a:txBody>
                  <a:tcPr anchor="ctr">
                    <a:lnL>
                      <a:noFill/>
                    </a:lnL>
                    <a:lnR>
                      <a:noFill/>
                    </a:lnR>
                    <a:lnT>
                      <a:noFill/>
                    </a:lnT>
                    <a:lnB>
                      <a:noFill/>
                    </a:lnB>
                  </a:tcPr>
                </a:tc>
                <a:tc>
                  <a:txBody>
                    <a:bodyPr/>
                    <a:lstStyle/>
                    <a:p>
                      <a:r>
                        <a:rPr lang="en-US" sz="1200" dirty="0"/>
                        <a:t>00</a:t>
                      </a:r>
                      <a:r>
                        <a:rPr lang="en-US" sz="1200" baseline="30000" dirty="0"/>
                        <a:t>h</a:t>
                      </a:r>
                      <a:r>
                        <a:rPr lang="en-US" sz="1200" dirty="0"/>
                        <a:t> 55</a:t>
                      </a:r>
                      <a:r>
                        <a:rPr lang="en-US" sz="1200" baseline="30000" dirty="0"/>
                        <a:t>m</a:t>
                      </a:r>
                      <a:r>
                        <a:rPr lang="en-US" sz="1200" dirty="0"/>
                        <a:t> </a:t>
                      </a:r>
                    </a:p>
                  </a:txBody>
                  <a:tcPr anchor="ctr">
                    <a:lnL>
                      <a:noFill/>
                    </a:lnL>
                    <a:lnR>
                      <a:noFill/>
                    </a:lnR>
                    <a:lnT>
                      <a:noFill/>
                    </a:lnT>
                    <a:lnB>
                      <a:noFill/>
                    </a:lnB>
                  </a:tcPr>
                </a:tc>
                <a:extLst>
                  <a:ext uri="{0D108BD9-81ED-4DB2-BD59-A6C34878D82A}">
                    <a16:rowId xmlns:a16="http://schemas.microsoft.com/office/drawing/2014/main" val="1812507827"/>
                  </a:ext>
                </a:extLst>
              </a:tr>
              <a:tr h="263672">
                <a:tc>
                  <a:txBody>
                    <a:bodyPr/>
                    <a:lstStyle/>
                    <a:p>
                      <a:r>
                        <a:rPr lang="en-US" sz="1200" dirty="0">
                          <a:effectLst/>
                        </a:rPr>
                        <a:t>Declination</a:t>
                      </a:r>
                    </a:p>
                  </a:txBody>
                  <a:tcPr anchor="ctr">
                    <a:lnL>
                      <a:noFill/>
                    </a:lnL>
                    <a:lnR>
                      <a:noFill/>
                    </a:lnR>
                    <a:lnT>
                      <a:noFill/>
                    </a:lnT>
                    <a:lnB>
                      <a:noFill/>
                    </a:lnB>
                  </a:tcPr>
                </a:tc>
                <a:tc>
                  <a:txBody>
                    <a:bodyPr/>
                    <a:lstStyle/>
                    <a:p>
                      <a:r>
                        <a:rPr lang="en-US" sz="1200" dirty="0"/>
                        <a:t>+61° 24′</a:t>
                      </a:r>
                    </a:p>
                  </a:txBody>
                  <a:tcPr anchor="ctr">
                    <a:lnL>
                      <a:noFill/>
                    </a:lnL>
                    <a:lnR>
                      <a:noFill/>
                    </a:lnR>
                    <a:lnT>
                      <a:noFill/>
                    </a:lnT>
                    <a:lnB>
                      <a:noFill/>
                    </a:lnB>
                  </a:tcPr>
                </a:tc>
                <a:extLst>
                  <a:ext uri="{0D108BD9-81ED-4DB2-BD59-A6C34878D82A}">
                    <a16:rowId xmlns:a16="http://schemas.microsoft.com/office/drawing/2014/main" val="3486789003"/>
                  </a:ext>
                </a:extLst>
              </a:tr>
              <a:tr h="385470">
                <a:tc>
                  <a:txBody>
                    <a:bodyPr/>
                    <a:lstStyle/>
                    <a:p>
                      <a:r>
                        <a:rPr lang="en-US" sz="1200" dirty="0">
                          <a:effectLst/>
                        </a:rPr>
                        <a:t>Distance</a:t>
                      </a:r>
                    </a:p>
                  </a:txBody>
                  <a:tcPr anchor="ctr">
                    <a:lnL>
                      <a:noFill/>
                    </a:lnL>
                    <a:lnR>
                      <a:noFill/>
                    </a:lnR>
                    <a:lnT>
                      <a:noFill/>
                    </a:lnT>
                    <a:lnB>
                      <a:noFill/>
                    </a:lnB>
                  </a:tcPr>
                </a:tc>
                <a:tc>
                  <a:txBody>
                    <a:bodyPr/>
                    <a:lstStyle/>
                    <a:p>
                      <a:r>
                        <a:rPr lang="en-US" sz="1200" dirty="0"/>
                        <a:t>12,400 ± 3,900 ly   (3800</a:t>
                      </a:r>
                      <a:r>
                        <a:rPr lang="en-US" sz="1200" dirty="0">
                          <a:effectLst/>
                        </a:rPr>
                        <a:t>±</a:t>
                      </a:r>
                      <a:r>
                        <a:rPr lang="en-US" sz="1200" dirty="0"/>
                        <a:t>1200</a:t>
                      </a:r>
                      <a:r>
                        <a:rPr lang="en-US" sz="1200" baseline="30000" dirty="0"/>
                        <a:t> </a:t>
                      </a:r>
                      <a:r>
                        <a:rPr lang="en-US" sz="1200" dirty="0"/>
                        <a:t>pc)</a:t>
                      </a:r>
                    </a:p>
                  </a:txBody>
                  <a:tcPr anchor="ctr">
                    <a:lnL>
                      <a:noFill/>
                    </a:lnL>
                    <a:lnR>
                      <a:noFill/>
                    </a:lnR>
                    <a:lnT>
                      <a:noFill/>
                    </a:lnT>
                    <a:lnB>
                      <a:noFill/>
                    </a:lnB>
                  </a:tcPr>
                </a:tc>
                <a:extLst>
                  <a:ext uri="{0D108BD9-81ED-4DB2-BD59-A6C34878D82A}">
                    <a16:rowId xmlns:a16="http://schemas.microsoft.com/office/drawing/2014/main" val="3777476413"/>
                  </a:ext>
                </a:extLst>
              </a:tr>
              <a:tr h="263672">
                <a:tc>
                  <a:txBody>
                    <a:bodyPr/>
                    <a:lstStyle/>
                    <a:p>
                      <a:r>
                        <a:rPr lang="en-US" sz="1200" dirty="0">
                          <a:effectLst/>
                        </a:rPr>
                        <a:t>Constellation</a:t>
                      </a:r>
                    </a:p>
                  </a:txBody>
                  <a:tcPr anchor="ctr">
                    <a:lnL>
                      <a:noFill/>
                    </a:lnL>
                    <a:lnR>
                      <a:noFill/>
                    </a:lnR>
                    <a:lnT>
                      <a:noFill/>
                    </a:lnT>
                    <a:lnB>
                      <a:noFill/>
                    </a:lnB>
                  </a:tcPr>
                </a:tc>
                <a:tc>
                  <a:txBody>
                    <a:bodyPr/>
                    <a:lstStyle/>
                    <a:p>
                      <a:r>
                        <a:rPr lang="en-US" sz="1200" dirty="0"/>
                        <a:t>Cassiopeia</a:t>
                      </a:r>
                    </a:p>
                  </a:txBody>
                  <a:tcPr anchor="ctr">
                    <a:lnL>
                      <a:noFill/>
                    </a:lnL>
                    <a:lnR>
                      <a:noFill/>
                    </a:lnR>
                    <a:lnT>
                      <a:noFill/>
                    </a:lnT>
                    <a:lnB>
                      <a:noFill/>
                    </a:lnB>
                  </a:tcPr>
                </a:tc>
                <a:extLst>
                  <a:ext uri="{0D108BD9-81ED-4DB2-BD59-A6C34878D82A}">
                    <a16:rowId xmlns:a16="http://schemas.microsoft.com/office/drawing/2014/main" val="1349183124"/>
                  </a:ext>
                </a:extLst>
              </a:tr>
            </a:tbl>
          </a:graphicData>
        </a:graphic>
      </p:graphicFrame>
      <p:sp>
        <p:nvSpPr>
          <p:cNvPr id="10" name="TextBox 9">
            <a:extLst>
              <a:ext uri="{FF2B5EF4-FFF2-40B4-BE49-F238E27FC236}">
                <a16:creationId xmlns:a16="http://schemas.microsoft.com/office/drawing/2014/main" id="{055CAC94-C4F7-9467-30D3-301537F0BB08}"/>
              </a:ext>
            </a:extLst>
          </p:cNvPr>
          <p:cNvSpPr txBox="1"/>
          <p:nvPr/>
        </p:nvSpPr>
        <p:spPr>
          <a:xfrm>
            <a:off x="8797017" y="3972570"/>
            <a:ext cx="2958993" cy="261610"/>
          </a:xfrm>
          <a:prstGeom prst="rect">
            <a:avLst/>
          </a:prstGeom>
          <a:noFill/>
        </p:spPr>
        <p:txBody>
          <a:bodyPr wrap="square">
            <a:spAutoFit/>
          </a:bodyPr>
          <a:lstStyle/>
          <a:p>
            <a:r>
              <a:rPr lang="en-US" sz="1100" dirty="0"/>
              <a:t>https://en.wikipedia.org/wiki/GW_123.4-1.5</a:t>
            </a:r>
          </a:p>
        </p:txBody>
      </p:sp>
      <p:sp>
        <p:nvSpPr>
          <p:cNvPr id="15" name="TextBox 14">
            <a:extLst>
              <a:ext uri="{FF2B5EF4-FFF2-40B4-BE49-F238E27FC236}">
                <a16:creationId xmlns:a16="http://schemas.microsoft.com/office/drawing/2014/main" id="{EC052737-24F0-5A6E-27F8-95EE62963B14}"/>
              </a:ext>
            </a:extLst>
          </p:cNvPr>
          <p:cNvSpPr txBox="1"/>
          <p:nvPr/>
        </p:nvSpPr>
        <p:spPr>
          <a:xfrm>
            <a:off x="8229138" y="4234180"/>
            <a:ext cx="3526872" cy="276999"/>
          </a:xfrm>
          <a:prstGeom prst="rect">
            <a:avLst/>
          </a:prstGeom>
          <a:noFill/>
        </p:spPr>
        <p:txBody>
          <a:bodyPr wrap="square">
            <a:spAutoFit/>
          </a:bodyPr>
          <a:lstStyle/>
          <a:p>
            <a:r>
              <a:rPr lang="en-US" sz="1200" dirty="0"/>
              <a:t>http://astro.vaporia.com/start/galacticworm.html</a:t>
            </a:r>
          </a:p>
        </p:txBody>
      </p:sp>
    </p:spTree>
    <p:extLst>
      <p:ext uri="{BB962C8B-B14F-4D97-AF65-F5344CB8AC3E}">
        <p14:creationId xmlns:p14="http://schemas.microsoft.com/office/powerpoint/2010/main" val="1022505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28</a:t>
            </a:fld>
            <a:endParaRPr lang="en-US"/>
          </a:p>
        </p:txBody>
      </p:sp>
      <p:sp>
        <p:nvSpPr>
          <p:cNvPr id="8" name="Rectangle 7">
            <a:extLst>
              <a:ext uri="{FF2B5EF4-FFF2-40B4-BE49-F238E27FC236}">
                <a16:creationId xmlns:a16="http://schemas.microsoft.com/office/drawing/2014/main" id="{25363889-CE6A-2C66-E4DB-6E83F1FEAC88}"/>
              </a:ext>
            </a:extLst>
          </p:cNvPr>
          <p:cNvSpPr/>
          <p:nvPr/>
        </p:nvSpPr>
        <p:spPr>
          <a:xfrm>
            <a:off x="3489356" y="335607"/>
            <a:ext cx="5213287" cy="923330"/>
          </a:xfrm>
          <a:prstGeom prst="rect">
            <a:avLst/>
          </a:prstGeom>
        </p:spPr>
        <p:txBody>
          <a:bodyPr wrap="none">
            <a:spAutoFit/>
          </a:bodyPr>
          <a:lstStyle/>
          <a:p>
            <a:r>
              <a:rPr lang="en-US" sz="5400" dirty="0">
                <a:latin typeface="+mj-lt"/>
              </a:rPr>
              <a:t>Galactic Worm H1</a:t>
            </a:r>
          </a:p>
        </p:txBody>
      </p:sp>
      <p:pic>
        <p:nvPicPr>
          <p:cNvPr id="10" name="Picture 9" descr="A screenshot of a computer generated image&#10;&#10;Description automatically generated">
            <a:extLst>
              <a:ext uri="{FF2B5EF4-FFF2-40B4-BE49-F238E27FC236}">
                <a16:creationId xmlns:a16="http://schemas.microsoft.com/office/drawing/2014/main" id="{4BCBB8B8-4CD8-5DBF-182C-DE18FDC9C0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5201" y="1763850"/>
            <a:ext cx="7581764" cy="3204594"/>
          </a:xfrm>
          <a:prstGeom prst="rect">
            <a:avLst/>
          </a:prstGeom>
        </p:spPr>
      </p:pic>
      <p:sp>
        <p:nvSpPr>
          <p:cNvPr id="4" name="TextBox 3">
            <a:extLst>
              <a:ext uri="{FF2B5EF4-FFF2-40B4-BE49-F238E27FC236}">
                <a16:creationId xmlns:a16="http://schemas.microsoft.com/office/drawing/2014/main" id="{9429D922-C11E-DDDC-3918-A82BB0A880A6}"/>
              </a:ext>
            </a:extLst>
          </p:cNvPr>
          <p:cNvSpPr txBox="1"/>
          <p:nvPr/>
        </p:nvSpPr>
        <p:spPr>
          <a:xfrm>
            <a:off x="899718" y="2592928"/>
            <a:ext cx="3615483" cy="2031325"/>
          </a:xfrm>
          <a:prstGeom prst="rect">
            <a:avLst/>
          </a:prstGeom>
          <a:noFill/>
        </p:spPr>
        <p:txBody>
          <a:bodyPr wrap="square">
            <a:spAutoFit/>
          </a:bodyPr>
          <a:lstStyle/>
          <a:p>
            <a:r>
              <a:rPr lang="en-US" sz="1400" dirty="0" err="1"/>
              <a:t>Heiles</a:t>
            </a:r>
            <a:r>
              <a:rPr lang="en-US" sz="1400" dirty="0"/>
              <a:t> (1984) identified H1 gas filaments “crawling” away from the plane of the inner Galaxy. These so-called “worms” were proposed to be parts of larger H1 shells blown by the energetic stellar winds or supernovae in stellar associations.  Koo et al. (1992) later produced a catalogue of 118 Galactic worm candidates, defining as a worm any dusty, H I structure perpendicular to the Galactic Plane</a:t>
            </a:r>
          </a:p>
        </p:txBody>
      </p:sp>
      <p:sp>
        <p:nvSpPr>
          <p:cNvPr id="9" name="TextBox 8">
            <a:extLst>
              <a:ext uri="{FF2B5EF4-FFF2-40B4-BE49-F238E27FC236}">
                <a16:creationId xmlns:a16="http://schemas.microsoft.com/office/drawing/2014/main" id="{9A220508-F6C3-6F03-2F93-1D1ACAD62B28}"/>
              </a:ext>
            </a:extLst>
          </p:cNvPr>
          <p:cNvSpPr txBox="1"/>
          <p:nvPr/>
        </p:nvSpPr>
        <p:spPr>
          <a:xfrm>
            <a:off x="1002482" y="4940845"/>
            <a:ext cx="3026329" cy="461665"/>
          </a:xfrm>
          <a:prstGeom prst="rect">
            <a:avLst/>
          </a:prstGeom>
          <a:noFill/>
        </p:spPr>
        <p:txBody>
          <a:bodyPr wrap="square">
            <a:spAutoFit/>
          </a:bodyPr>
          <a:lstStyle/>
          <a:p>
            <a:r>
              <a:rPr lang="en-US" sz="800" dirty="0"/>
              <a:t>Galactic Worm 123.4-1.5: A Mushroom-shaped HI Cloud</a:t>
            </a:r>
          </a:p>
          <a:p>
            <a:r>
              <a:rPr lang="en-US" sz="800" dirty="0" err="1"/>
              <a:t>Jayanne</a:t>
            </a:r>
            <a:r>
              <a:rPr lang="en-US" sz="800" dirty="0"/>
              <a:t> English, A.R. Taylor, S.Y. </a:t>
            </a:r>
            <a:r>
              <a:rPr lang="en-US" sz="800" dirty="0" err="1"/>
              <a:t>Mashchenko</a:t>
            </a:r>
            <a:r>
              <a:rPr lang="en-US" sz="800" dirty="0"/>
              <a:t>, Judith A. Irwin, Shantanu </a:t>
            </a:r>
            <a:r>
              <a:rPr lang="en-US" sz="800" dirty="0" err="1"/>
              <a:t>Basu</a:t>
            </a:r>
            <a:r>
              <a:rPr lang="en-US" sz="800" dirty="0"/>
              <a:t>, Doug Johnstone</a:t>
            </a:r>
          </a:p>
        </p:txBody>
      </p:sp>
      <p:sp>
        <p:nvSpPr>
          <p:cNvPr id="2" name="TextBox 1">
            <a:extLst>
              <a:ext uri="{FF2B5EF4-FFF2-40B4-BE49-F238E27FC236}">
                <a16:creationId xmlns:a16="http://schemas.microsoft.com/office/drawing/2014/main" id="{06F3E5BB-9236-E45E-B356-A21AA2AACDC1}"/>
              </a:ext>
            </a:extLst>
          </p:cNvPr>
          <p:cNvSpPr txBox="1"/>
          <p:nvPr/>
        </p:nvSpPr>
        <p:spPr>
          <a:xfrm>
            <a:off x="899718" y="1532058"/>
            <a:ext cx="3129093" cy="923330"/>
          </a:xfrm>
          <a:prstGeom prst="rect">
            <a:avLst/>
          </a:prstGeom>
          <a:noFill/>
        </p:spPr>
        <p:txBody>
          <a:bodyPr wrap="square" rtlCol="0">
            <a:spAutoFit/>
          </a:bodyPr>
          <a:lstStyle/>
          <a:p>
            <a:r>
              <a:rPr lang="en-US" b="1" dirty="0"/>
              <a:t>20m Target Resolution: </a:t>
            </a:r>
            <a:r>
              <a:rPr lang="en-US" dirty="0"/>
              <a:t>The 20m Radio Telescope cannot resolve everything</a:t>
            </a:r>
          </a:p>
        </p:txBody>
      </p:sp>
      <p:sp>
        <p:nvSpPr>
          <p:cNvPr id="6" name="TextBox 5">
            <a:extLst>
              <a:ext uri="{FF2B5EF4-FFF2-40B4-BE49-F238E27FC236}">
                <a16:creationId xmlns:a16="http://schemas.microsoft.com/office/drawing/2014/main" id="{215E467A-FC2C-57A8-3F45-F6188C1CCDBF}"/>
              </a:ext>
            </a:extLst>
          </p:cNvPr>
          <p:cNvSpPr txBox="1"/>
          <p:nvPr/>
        </p:nvSpPr>
        <p:spPr>
          <a:xfrm>
            <a:off x="4858856" y="4987011"/>
            <a:ext cx="6608669" cy="369332"/>
          </a:xfrm>
          <a:prstGeom prst="rect">
            <a:avLst/>
          </a:prstGeom>
          <a:noFill/>
        </p:spPr>
        <p:txBody>
          <a:bodyPr wrap="none" rtlCol="0">
            <a:spAutoFit/>
          </a:bodyPr>
          <a:lstStyle/>
          <a:p>
            <a:r>
              <a:rPr lang="en-US" dirty="0"/>
              <a:t>Conclusion: Galactic Worm H1 cannot be resolved with the 20m dish.</a:t>
            </a:r>
          </a:p>
        </p:txBody>
      </p:sp>
    </p:spTree>
    <p:extLst>
      <p:ext uri="{BB962C8B-B14F-4D97-AF65-F5344CB8AC3E}">
        <p14:creationId xmlns:p14="http://schemas.microsoft.com/office/powerpoint/2010/main" val="1586555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29</a:t>
            </a:fld>
            <a:endParaRPr lang="en-US"/>
          </a:p>
        </p:txBody>
      </p:sp>
      <p:sp>
        <p:nvSpPr>
          <p:cNvPr id="8" name="Rectangle 7">
            <a:extLst>
              <a:ext uri="{FF2B5EF4-FFF2-40B4-BE49-F238E27FC236}">
                <a16:creationId xmlns:a16="http://schemas.microsoft.com/office/drawing/2014/main" id="{25363889-CE6A-2C66-E4DB-6E83F1FEAC88}"/>
              </a:ext>
            </a:extLst>
          </p:cNvPr>
          <p:cNvSpPr/>
          <p:nvPr/>
        </p:nvSpPr>
        <p:spPr>
          <a:xfrm>
            <a:off x="3489356" y="335607"/>
            <a:ext cx="5213287" cy="923330"/>
          </a:xfrm>
          <a:prstGeom prst="rect">
            <a:avLst/>
          </a:prstGeom>
        </p:spPr>
        <p:txBody>
          <a:bodyPr wrap="none">
            <a:spAutoFit/>
          </a:bodyPr>
          <a:lstStyle/>
          <a:p>
            <a:r>
              <a:rPr lang="en-US" sz="5400" dirty="0">
                <a:latin typeface="+mj-lt"/>
              </a:rPr>
              <a:t>Galactic Worm H1</a:t>
            </a:r>
          </a:p>
        </p:txBody>
      </p:sp>
      <p:pic>
        <p:nvPicPr>
          <p:cNvPr id="7" name="Picture 6" descr="A screenshot of a computer screen&#10;&#10;Description automatically generated">
            <a:extLst>
              <a:ext uri="{FF2B5EF4-FFF2-40B4-BE49-F238E27FC236}">
                <a16:creationId xmlns:a16="http://schemas.microsoft.com/office/drawing/2014/main" id="{DF6A8BEE-F73F-3798-8E88-2E3A5A6096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9356" y="1689214"/>
            <a:ext cx="7525863" cy="4355785"/>
          </a:xfrm>
          <a:prstGeom prst="rect">
            <a:avLst/>
          </a:prstGeom>
        </p:spPr>
      </p:pic>
      <p:sp>
        <p:nvSpPr>
          <p:cNvPr id="2" name="TextBox 1">
            <a:extLst>
              <a:ext uri="{FF2B5EF4-FFF2-40B4-BE49-F238E27FC236}">
                <a16:creationId xmlns:a16="http://schemas.microsoft.com/office/drawing/2014/main" id="{9795ED90-94B9-512E-BCCF-19C839AE29B5}"/>
              </a:ext>
            </a:extLst>
          </p:cNvPr>
          <p:cNvSpPr txBox="1"/>
          <p:nvPr/>
        </p:nvSpPr>
        <p:spPr>
          <a:xfrm>
            <a:off x="854388" y="1951672"/>
            <a:ext cx="2417320" cy="1477328"/>
          </a:xfrm>
          <a:prstGeom prst="rect">
            <a:avLst/>
          </a:prstGeom>
          <a:noFill/>
        </p:spPr>
        <p:txBody>
          <a:bodyPr wrap="square" rtlCol="0">
            <a:spAutoFit/>
          </a:bodyPr>
          <a:lstStyle/>
          <a:p>
            <a:r>
              <a:rPr lang="en-US" b="1" dirty="0"/>
              <a:t>20m Example: </a:t>
            </a:r>
            <a:r>
              <a:rPr lang="en-US" dirty="0"/>
              <a:t>This view of the Galactic Worm probably is observing the spiral arms of the Mily way.</a:t>
            </a:r>
          </a:p>
        </p:txBody>
      </p:sp>
    </p:spTree>
    <p:extLst>
      <p:ext uri="{BB962C8B-B14F-4D97-AF65-F5344CB8AC3E}">
        <p14:creationId xmlns:p14="http://schemas.microsoft.com/office/powerpoint/2010/main" val="3994904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5013"/>
            <a:ext cx="9144000" cy="914400"/>
          </a:xfrm>
        </p:spPr>
        <p:txBody>
          <a:bodyPr>
            <a:normAutofit/>
          </a:bodyPr>
          <a:lstStyle/>
          <a:p>
            <a:r>
              <a:rPr lang="en-US" sz="5400" dirty="0"/>
              <a:t>20 Meter Dish Demo</a:t>
            </a:r>
          </a:p>
        </p:txBody>
      </p:sp>
      <p:sp>
        <p:nvSpPr>
          <p:cNvPr id="3" name="Subtitle 2"/>
          <p:cNvSpPr>
            <a:spLocks noGrp="1"/>
          </p:cNvSpPr>
          <p:nvPr>
            <p:ph type="subTitle" idx="1"/>
          </p:nvPr>
        </p:nvSpPr>
        <p:spPr>
          <a:xfrm>
            <a:off x="1438948" y="1573602"/>
            <a:ext cx="10012024" cy="4181246"/>
          </a:xfrm>
        </p:spPr>
        <p:txBody>
          <a:bodyPr>
            <a:normAutofit fontScale="92500" lnSpcReduction="20000"/>
          </a:bodyPr>
          <a:lstStyle/>
          <a:p>
            <a:pPr marL="342900" indent="-342900" algn="l">
              <a:buFont typeface="Arial" panose="020B0604020202020204" pitchFamily="34" charset="0"/>
              <a:buChar char="•"/>
            </a:pPr>
            <a:r>
              <a:rPr lang="en-US" sz="1900" dirty="0"/>
              <a:t>This 20m Demo and SARA Section Update are posted on SARA Analytical Section page</a:t>
            </a:r>
          </a:p>
          <a:p>
            <a:pPr marL="342900" indent="-342900" algn="l">
              <a:buFont typeface="Arial" panose="020B0604020202020204" pitchFamily="34" charset="0"/>
              <a:buChar char="•"/>
            </a:pPr>
            <a:r>
              <a:rPr lang="en-US" sz="1900" dirty="0"/>
              <a:t>Also Posted:</a:t>
            </a:r>
          </a:p>
          <a:p>
            <a:pPr marL="971550" lvl="1" indent="-514350" algn="l">
              <a:buFont typeface="+mj-lt"/>
              <a:buAutoNum type="romanUcPeriod"/>
            </a:pPr>
            <a:r>
              <a:rPr lang="en-US" sz="1900" dirty="0"/>
              <a:t>2019 demo presentation posted (</a:t>
            </a:r>
            <a:r>
              <a:rPr lang="en-US" sz="1900" dirty="0" err="1"/>
              <a:t>Cas</a:t>
            </a:r>
            <a:r>
              <a:rPr lang="en-US" sz="1900" dirty="0"/>
              <a:t> A Flux Density Calculation)</a:t>
            </a:r>
          </a:p>
          <a:p>
            <a:pPr marL="971550" lvl="1" indent="-514350" algn="l">
              <a:buFont typeface="+mj-lt"/>
              <a:buAutoNum type="romanUcPeriod"/>
            </a:pPr>
            <a:r>
              <a:rPr lang="en-US" sz="1900" dirty="0"/>
              <a:t>2020 demo presentation posted (Pulsars)</a:t>
            </a:r>
          </a:p>
          <a:p>
            <a:pPr marL="971550" lvl="1" indent="-514350" algn="l">
              <a:buFont typeface="+mj-lt"/>
              <a:buAutoNum type="romanUcPeriod"/>
            </a:pPr>
            <a:r>
              <a:rPr lang="en-US" sz="1900" dirty="0"/>
              <a:t>2021 demo presentation posted (Masers)</a:t>
            </a:r>
          </a:p>
          <a:p>
            <a:pPr marL="971550" lvl="1" indent="-514350" algn="l">
              <a:buFont typeface="+mj-lt"/>
              <a:buAutoNum type="romanUcPeriod"/>
            </a:pPr>
            <a:r>
              <a:rPr lang="en-US" sz="1900" dirty="0"/>
              <a:t>2022 demo presentation posted (Raster Scans)</a:t>
            </a:r>
          </a:p>
          <a:p>
            <a:pPr marL="971550" lvl="1" indent="-514350" algn="l">
              <a:buFont typeface="+mj-lt"/>
              <a:buAutoNum type="romanUcPeriod"/>
            </a:pPr>
            <a:r>
              <a:rPr lang="en-US" sz="1900" dirty="0"/>
              <a:t>2023 demo presentation posted (Inter-Stellar Matter [ISM]) </a:t>
            </a:r>
          </a:p>
          <a:p>
            <a:pPr marL="971550" lvl="1" indent="-514350" algn="l">
              <a:buFont typeface="+mj-lt"/>
              <a:buAutoNum type="romanUcPeriod"/>
            </a:pPr>
            <a:endParaRPr lang="en-US" sz="1900" dirty="0"/>
          </a:p>
          <a:p>
            <a:pPr algn="l">
              <a:lnSpc>
                <a:spcPct val="107000"/>
              </a:lnSpc>
              <a:spcBef>
                <a:spcPts val="0"/>
              </a:spcBef>
            </a:pPr>
            <a:r>
              <a:rPr lang="en-US" sz="1900" dirty="0"/>
              <a:t>Green Bank Conference Account - Explore!</a:t>
            </a:r>
          </a:p>
          <a:p>
            <a:pPr algn="l">
              <a:lnSpc>
                <a:spcPct val="107000"/>
              </a:lnSpc>
              <a:spcBef>
                <a:spcPts val="0"/>
              </a:spcBef>
            </a:pPr>
            <a:r>
              <a:rPr lang="en-US" sz="1900" dirty="0"/>
              <a:t>Demo Example – Watch the dish move outside!</a:t>
            </a:r>
          </a:p>
          <a:p>
            <a:pPr algn="l">
              <a:lnSpc>
                <a:spcPct val="107000"/>
              </a:lnSpc>
              <a:spcBef>
                <a:spcPts val="0"/>
              </a:spcBef>
            </a:pPr>
            <a:endParaRPr lang="en-US" sz="1900" b="1" u="sng" dirty="0">
              <a:ea typeface="Yu Mincho" panose="02020400000000000000" pitchFamily="18" charset="-128"/>
              <a:cs typeface="Times New Roman" panose="02020603050405020304" pitchFamily="18" charset="0"/>
            </a:endParaRPr>
          </a:p>
          <a:p>
            <a:pPr algn="l">
              <a:spcBef>
                <a:spcPts val="0"/>
              </a:spcBef>
            </a:pPr>
            <a:r>
              <a:rPr lang="en-US" sz="1900" dirty="0">
                <a:solidFill>
                  <a:srgbClr val="000000"/>
                </a:solidFill>
                <a:ea typeface="Yu Mincho" panose="02020400000000000000" pitchFamily="18" charset="-128"/>
                <a:cs typeface="Times New Roman" panose="02020603050405020304" pitchFamily="18" charset="0"/>
              </a:rPr>
              <a:t>See Green Bank and McGill University scientist Ryan S. Lynch’s “Searching for and Identifying Pulsars” guide posted on the internet.</a:t>
            </a:r>
            <a:endParaRPr lang="en-US" sz="1900" dirty="0">
              <a:ea typeface="Yu Mincho" panose="02020400000000000000" pitchFamily="18" charset="-128"/>
              <a:cs typeface="Times New Roman" panose="02020603050405020304" pitchFamily="18" charset="0"/>
            </a:endParaRPr>
          </a:p>
          <a:p>
            <a:pPr algn="l">
              <a:spcBef>
                <a:spcPts val="0"/>
              </a:spcBef>
            </a:pPr>
            <a:r>
              <a:rPr lang="en-US" sz="1900" dirty="0">
                <a:solidFill>
                  <a:srgbClr val="000000"/>
                </a:solidFill>
                <a:ea typeface="Yu Mincho" panose="02020400000000000000" pitchFamily="18" charset="-128"/>
                <a:hlinkClick r:id="rId3"/>
              </a:rPr>
              <a:t>http://www.gb.nrao.edu/20m/psr20m_advice.html</a:t>
            </a:r>
            <a:endParaRPr lang="en-US" sz="1900" dirty="0">
              <a:solidFill>
                <a:srgbClr val="000000"/>
              </a:solidFill>
              <a:ea typeface="Yu Mincho" panose="02020400000000000000" pitchFamily="18" charset="-128"/>
            </a:endParaRPr>
          </a:p>
          <a:p>
            <a:pPr algn="l">
              <a:spcBef>
                <a:spcPts val="0"/>
              </a:spcBef>
            </a:pPr>
            <a:r>
              <a:rPr lang="en-US" sz="1900" dirty="0">
                <a:solidFill>
                  <a:srgbClr val="000000"/>
                </a:solidFill>
                <a:ea typeface="Yu Mincho" panose="02020400000000000000" pitchFamily="18" charset="-128"/>
                <a:hlinkClick r:id="rId4"/>
              </a:rPr>
              <a:t>https://www.physics.mcgill.ca/~rlynch/Outreach/PSC_search_guide.pdf</a:t>
            </a:r>
            <a:endParaRPr lang="en-US" sz="1900" dirty="0">
              <a:solidFill>
                <a:srgbClr val="000000"/>
              </a:solidFill>
              <a:ea typeface="Yu Mincho" panose="02020400000000000000" pitchFamily="18" charset="-128"/>
            </a:endParaRPr>
          </a:p>
          <a:p>
            <a:pPr algn="l">
              <a:lnSpc>
                <a:spcPct val="107000"/>
              </a:lnSpc>
              <a:spcBef>
                <a:spcPts val="0"/>
              </a:spcBef>
            </a:pPr>
            <a:r>
              <a:rPr lang="en-US" sz="1900" u="sng" dirty="0">
                <a:solidFill>
                  <a:srgbClr val="0563C1"/>
                </a:solidFill>
                <a:ea typeface="Yu Mincho" panose="02020400000000000000" pitchFamily="18" charset="-128"/>
                <a:cs typeface="Times New Roman" panose="02020603050405020304" pitchFamily="18" charset="0"/>
                <a:hlinkClick r:id="rId5"/>
              </a:rPr>
              <a:t>https://astronomy.swin.edu.au/cosmos/p/pulsar+dispersion+measure</a:t>
            </a:r>
            <a:endParaRPr lang="en-US" sz="1900" dirty="0"/>
          </a:p>
          <a:p>
            <a:pPr lvl="1" algn="l"/>
            <a:endParaRPr lang="en-US" sz="1800" dirty="0"/>
          </a:p>
          <a:p>
            <a:pPr algn="l"/>
            <a:endParaRPr lang="en-US" dirty="0"/>
          </a:p>
          <a:p>
            <a:pPr algn="l"/>
            <a:endParaRPr lang="en-US" dirty="0"/>
          </a:p>
          <a:p>
            <a:pPr algn="l"/>
            <a:endParaRPr lang="en-US"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4"/>
          <p:cNvSpPr>
            <a:spLocks noGrp="1"/>
          </p:cNvSpPr>
          <p:nvPr>
            <p:ph type="sldNum" sz="quarter" idx="12"/>
          </p:nvPr>
        </p:nvSpPr>
        <p:spPr/>
        <p:txBody>
          <a:bodyPr/>
          <a:lstStyle/>
          <a:p>
            <a:fld id="{CA8D75EB-B86C-434C-A07B-B887823EC4F8}" type="slidenum">
              <a:rPr lang="en-US" smtClean="0"/>
              <a:t>3</a:t>
            </a:fld>
            <a:endParaRPr lang="en-US" dirty="0"/>
          </a:p>
        </p:txBody>
      </p:sp>
      <p:sp>
        <p:nvSpPr>
          <p:cNvPr id="6" name="Subtitle 2">
            <a:extLst>
              <a:ext uri="{FF2B5EF4-FFF2-40B4-BE49-F238E27FC236}">
                <a16:creationId xmlns:a16="http://schemas.microsoft.com/office/drawing/2014/main" id="{971DBBA1-DB48-42AD-9B1C-9075F58B9FB6}"/>
              </a:ext>
            </a:extLst>
          </p:cNvPr>
          <p:cNvSpPr txBox="1">
            <a:spLocks/>
          </p:cNvSpPr>
          <p:nvPr/>
        </p:nvSpPr>
        <p:spPr>
          <a:xfrm>
            <a:off x="1791286" y="3953939"/>
            <a:ext cx="9144000" cy="19905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Bef>
                <a:spcPts val="0"/>
              </a:spcBef>
            </a:pPr>
            <a:endParaRPr lang="en-US" sz="1100" dirty="0"/>
          </a:p>
        </p:txBody>
      </p:sp>
    </p:spTree>
    <p:extLst>
      <p:ext uri="{BB962C8B-B14F-4D97-AF65-F5344CB8AC3E}">
        <p14:creationId xmlns:p14="http://schemas.microsoft.com/office/powerpoint/2010/main" val="2249411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2" name="Rectangle 1"/>
          <p:cNvSpPr/>
          <p:nvPr/>
        </p:nvSpPr>
        <p:spPr>
          <a:xfrm>
            <a:off x="3727337" y="422870"/>
            <a:ext cx="5106975" cy="923330"/>
          </a:xfrm>
          <a:prstGeom prst="rect">
            <a:avLst/>
          </a:prstGeom>
        </p:spPr>
        <p:txBody>
          <a:bodyPr wrap="none">
            <a:spAutoFit/>
          </a:bodyPr>
          <a:lstStyle/>
          <a:p>
            <a:r>
              <a:rPr lang="en-US" sz="5400" dirty="0">
                <a:latin typeface="+mj-lt"/>
              </a:rPr>
              <a:t>Extra-Galactic H1</a:t>
            </a:r>
          </a:p>
        </p:txBody>
      </p:sp>
      <p:sp>
        <p:nvSpPr>
          <p:cNvPr id="7"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30</a:t>
            </a:fld>
            <a:endParaRPr lang="en-US"/>
          </a:p>
        </p:txBody>
      </p:sp>
      <p:sp>
        <p:nvSpPr>
          <p:cNvPr id="5" name="TextBox 4">
            <a:extLst>
              <a:ext uri="{FF2B5EF4-FFF2-40B4-BE49-F238E27FC236}">
                <a16:creationId xmlns:a16="http://schemas.microsoft.com/office/drawing/2014/main" id="{6C934206-2AAC-7350-9CA6-D6A36CEC8030}"/>
              </a:ext>
            </a:extLst>
          </p:cNvPr>
          <p:cNvSpPr txBox="1"/>
          <p:nvPr/>
        </p:nvSpPr>
        <p:spPr>
          <a:xfrm>
            <a:off x="914400" y="1419090"/>
            <a:ext cx="10813409" cy="2339102"/>
          </a:xfrm>
          <a:prstGeom prst="rect">
            <a:avLst/>
          </a:prstGeom>
          <a:noFill/>
        </p:spPr>
        <p:txBody>
          <a:bodyPr wrap="square">
            <a:spAutoFit/>
          </a:bodyPr>
          <a:lstStyle/>
          <a:p>
            <a:r>
              <a:rPr lang="en-US" b="1" dirty="0"/>
              <a:t>Path Type: On/Off </a:t>
            </a:r>
            <a:br>
              <a:rPr lang="en-US" sz="1600" dirty="0"/>
            </a:br>
            <a:r>
              <a:rPr lang="en-US" sz="1600" dirty="0"/>
              <a:t>Observe the object and a reference position some distance away. If doing continuum observations, this is good for measuring the strength (or flux density) of an object. For spectral line observations, it is good for observing fainter objects such as nearby galaxies. </a:t>
            </a:r>
          </a:p>
          <a:p>
            <a:pPr>
              <a:buFont typeface="Arial" panose="020B0604020202020204" pitchFamily="34" charset="0"/>
              <a:buChar char="•"/>
            </a:pPr>
            <a:r>
              <a:rPr lang="en-US" sz="1600" dirty="0"/>
              <a:t>Duration: time in seconds for each phase. 30 to 60 seconds is usually good for most cases. </a:t>
            </a:r>
            <a:r>
              <a:rPr lang="en-US" sz="1600" dirty="0">
                <a:solidFill>
                  <a:srgbClr val="FF0000"/>
                </a:solidFill>
              </a:rPr>
              <a:t>For observing hydrogen in nearby galaxies, 200 to 300 seconds is a good choice. </a:t>
            </a:r>
          </a:p>
          <a:p>
            <a:pPr>
              <a:buFont typeface="Arial" panose="020B0604020202020204" pitchFamily="34" charset="0"/>
              <a:buChar char="•"/>
            </a:pPr>
            <a:r>
              <a:rPr lang="en-US" sz="1600" dirty="0"/>
              <a:t>Offset: set this to a few beamwidths, so that the "off" or "reference" position is well separated from the "On" or "Source" position. 3 - 4 degrees is usually a good choice. </a:t>
            </a:r>
          </a:p>
          <a:p>
            <a:pPr>
              <a:buFont typeface="Arial" panose="020B0604020202020204" pitchFamily="34" charset="0"/>
              <a:buChar char="•"/>
            </a:pPr>
            <a:r>
              <a:rPr lang="en-US" sz="1600" dirty="0"/>
              <a:t>The total time this procedure will take is the Duration x 2. </a:t>
            </a:r>
          </a:p>
        </p:txBody>
      </p:sp>
      <p:sp>
        <p:nvSpPr>
          <p:cNvPr id="10" name="TextBox 9">
            <a:extLst>
              <a:ext uri="{FF2B5EF4-FFF2-40B4-BE49-F238E27FC236}">
                <a16:creationId xmlns:a16="http://schemas.microsoft.com/office/drawing/2014/main" id="{169ACFCA-3B96-5C46-B966-EEE44A2E2C77}"/>
              </a:ext>
            </a:extLst>
          </p:cNvPr>
          <p:cNvSpPr txBox="1"/>
          <p:nvPr/>
        </p:nvSpPr>
        <p:spPr>
          <a:xfrm>
            <a:off x="914400" y="3758192"/>
            <a:ext cx="3497161" cy="246221"/>
          </a:xfrm>
          <a:prstGeom prst="rect">
            <a:avLst/>
          </a:prstGeom>
          <a:noFill/>
        </p:spPr>
        <p:txBody>
          <a:bodyPr wrap="square">
            <a:spAutoFit/>
          </a:bodyPr>
          <a:lstStyle/>
          <a:p>
            <a:r>
              <a:rPr lang="en-US" sz="1000" dirty="0"/>
              <a:t>Ref: https://www.gb.nrao.edu/20m/obsadvice.html</a:t>
            </a:r>
          </a:p>
        </p:txBody>
      </p:sp>
      <p:sp>
        <p:nvSpPr>
          <p:cNvPr id="12" name="TextBox 11">
            <a:extLst>
              <a:ext uri="{FF2B5EF4-FFF2-40B4-BE49-F238E27FC236}">
                <a16:creationId xmlns:a16="http://schemas.microsoft.com/office/drawing/2014/main" id="{443136EF-E828-68EB-C5D2-0D7DDF161DBC}"/>
              </a:ext>
            </a:extLst>
          </p:cNvPr>
          <p:cNvSpPr txBox="1"/>
          <p:nvPr/>
        </p:nvSpPr>
        <p:spPr>
          <a:xfrm>
            <a:off x="914400" y="4292690"/>
            <a:ext cx="9797293" cy="830997"/>
          </a:xfrm>
          <a:prstGeom prst="rect">
            <a:avLst/>
          </a:prstGeom>
          <a:noFill/>
        </p:spPr>
        <p:txBody>
          <a:bodyPr wrap="square">
            <a:spAutoFit/>
          </a:bodyPr>
          <a:lstStyle/>
          <a:p>
            <a:r>
              <a:rPr lang="en-US" sz="1600" dirty="0"/>
              <a:t>In the local universe, the H1 mass of galaxies has been measured via emission studies in the H1 21 cm emission line. It has not been possible to detect H1 21 cm emission from individual galaxies beyond fairly low redshifts, </a:t>
            </a:r>
            <a:r>
              <a:rPr lang="en-US" sz="1600" i="1" dirty="0"/>
              <a:t>z</a:t>
            </a:r>
            <a:r>
              <a:rPr lang="en-US" sz="1600" dirty="0"/>
              <a:t> ≳ 0.4, with the highest-redshift detection to date at </a:t>
            </a:r>
            <a:r>
              <a:rPr lang="en-US" sz="1600" i="1" dirty="0"/>
              <a:t>z</a:t>
            </a:r>
            <a:r>
              <a:rPr lang="en-US" sz="1600" dirty="0"/>
              <a:t> = 0.376 (e.g., Fernández et al. 2016).</a:t>
            </a:r>
          </a:p>
        </p:txBody>
      </p:sp>
      <p:sp>
        <p:nvSpPr>
          <p:cNvPr id="14" name="TextBox 13">
            <a:extLst>
              <a:ext uri="{FF2B5EF4-FFF2-40B4-BE49-F238E27FC236}">
                <a16:creationId xmlns:a16="http://schemas.microsoft.com/office/drawing/2014/main" id="{ED54DD8F-4587-9982-BED2-9628FC274F70}"/>
              </a:ext>
            </a:extLst>
          </p:cNvPr>
          <p:cNvSpPr txBox="1"/>
          <p:nvPr/>
        </p:nvSpPr>
        <p:spPr>
          <a:xfrm>
            <a:off x="914400" y="5113717"/>
            <a:ext cx="6094602" cy="253916"/>
          </a:xfrm>
          <a:prstGeom prst="rect">
            <a:avLst/>
          </a:prstGeom>
          <a:noFill/>
        </p:spPr>
        <p:txBody>
          <a:bodyPr wrap="square">
            <a:spAutoFit/>
          </a:bodyPr>
          <a:lstStyle/>
          <a:p>
            <a:r>
              <a:rPr lang="en-US" sz="1050" dirty="0"/>
              <a:t>Ref: https://iopscience.iop.org/article/10.3847/2041-8213/abfcc7</a:t>
            </a:r>
          </a:p>
        </p:txBody>
      </p:sp>
    </p:spTree>
    <p:extLst>
      <p:ext uri="{BB962C8B-B14F-4D97-AF65-F5344CB8AC3E}">
        <p14:creationId xmlns:p14="http://schemas.microsoft.com/office/powerpoint/2010/main" val="1778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31</a:t>
            </a:fld>
            <a:endParaRPr lang="en-US" dirty="0"/>
          </a:p>
        </p:txBody>
      </p:sp>
      <p:sp>
        <p:nvSpPr>
          <p:cNvPr id="2" name="Rectangle 1">
            <a:extLst>
              <a:ext uri="{FF2B5EF4-FFF2-40B4-BE49-F238E27FC236}">
                <a16:creationId xmlns:a16="http://schemas.microsoft.com/office/drawing/2014/main" id="{74367486-157D-4D00-B24F-CB1613C4AB99}"/>
              </a:ext>
            </a:extLst>
          </p:cNvPr>
          <p:cNvSpPr/>
          <p:nvPr/>
        </p:nvSpPr>
        <p:spPr>
          <a:xfrm>
            <a:off x="989901" y="1210280"/>
            <a:ext cx="8498047" cy="1077218"/>
          </a:xfrm>
          <a:prstGeom prst="rect">
            <a:avLst/>
          </a:prstGeom>
        </p:spPr>
        <p:txBody>
          <a:bodyPr wrap="square">
            <a:spAutoFit/>
          </a:bodyPr>
          <a:lstStyle/>
          <a:p>
            <a:r>
              <a:rPr lang="en-US" sz="1600" b="1" dirty="0"/>
              <a:t>20m Example: M31 </a:t>
            </a:r>
          </a:p>
          <a:p>
            <a:r>
              <a:rPr lang="en-US" altLang="en-US" sz="1600" dirty="0"/>
              <a:t>Mapping H1 emissions can be used to determine the spiral structure of spiral galaxies. It is also used to map gravitational disruptions between galaxies.  When two galaxies collide, the material is pulled out in strands, allowing astronomers to determine which way the galaxies are moving.</a:t>
            </a:r>
            <a:endParaRPr lang="en-US" sz="1400" b="1" dirty="0">
              <a:latin typeface="+mj-lt"/>
            </a:endParaRPr>
          </a:p>
        </p:txBody>
      </p:sp>
      <p:sp>
        <p:nvSpPr>
          <p:cNvPr id="4" name="Rectangle 3">
            <a:extLst>
              <a:ext uri="{FF2B5EF4-FFF2-40B4-BE49-F238E27FC236}">
                <a16:creationId xmlns:a16="http://schemas.microsoft.com/office/drawing/2014/main" id="{EA33DBFE-B238-1076-3EC8-AAE60C050678}"/>
              </a:ext>
            </a:extLst>
          </p:cNvPr>
          <p:cNvSpPr/>
          <p:nvPr/>
        </p:nvSpPr>
        <p:spPr>
          <a:xfrm>
            <a:off x="3727337" y="422870"/>
            <a:ext cx="5106975" cy="923330"/>
          </a:xfrm>
          <a:prstGeom prst="rect">
            <a:avLst/>
          </a:prstGeom>
        </p:spPr>
        <p:txBody>
          <a:bodyPr wrap="none">
            <a:spAutoFit/>
          </a:bodyPr>
          <a:lstStyle/>
          <a:p>
            <a:r>
              <a:rPr lang="en-US" sz="5400" dirty="0">
                <a:latin typeface="+mj-lt"/>
              </a:rPr>
              <a:t>Extra-Galactic H1</a:t>
            </a:r>
          </a:p>
        </p:txBody>
      </p:sp>
      <p:pic>
        <p:nvPicPr>
          <p:cNvPr id="9" name="Picture 8" descr="A screenshot of a computer screen&#10;&#10;Description automatically generated">
            <a:extLst>
              <a:ext uri="{FF2B5EF4-FFF2-40B4-BE49-F238E27FC236}">
                <a16:creationId xmlns:a16="http://schemas.microsoft.com/office/drawing/2014/main" id="{88905F64-CE98-E821-C867-396A9408BD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1961" y="2287498"/>
            <a:ext cx="7779065" cy="4470855"/>
          </a:xfrm>
          <a:prstGeom prst="rect">
            <a:avLst/>
          </a:prstGeom>
        </p:spPr>
      </p:pic>
      <p:sp>
        <p:nvSpPr>
          <p:cNvPr id="6" name="TextBox 5">
            <a:extLst>
              <a:ext uri="{FF2B5EF4-FFF2-40B4-BE49-F238E27FC236}">
                <a16:creationId xmlns:a16="http://schemas.microsoft.com/office/drawing/2014/main" id="{BF391F6F-897A-83DD-CE5D-5F8443035960}"/>
              </a:ext>
            </a:extLst>
          </p:cNvPr>
          <p:cNvSpPr txBox="1"/>
          <p:nvPr/>
        </p:nvSpPr>
        <p:spPr>
          <a:xfrm>
            <a:off x="1436061" y="2749163"/>
            <a:ext cx="1815900" cy="1569660"/>
          </a:xfrm>
          <a:prstGeom prst="rect">
            <a:avLst/>
          </a:prstGeom>
          <a:noFill/>
        </p:spPr>
        <p:txBody>
          <a:bodyPr wrap="square" rtlCol="0">
            <a:spAutoFit/>
          </a:bodyPr>
          <a:lstStyle/>
          <a:p>
            <a:r>
              <a:rPr lang="en-US" sz="1200" dirty="0"/>
              <a:t>The original observation data is gone! Not so unexpected, and sometimes common, especially if something was observed that perhaps should not have been (i.e., the blue oval).</a:t>
            </a:r>
          </a:p>
        </p:txBody>
      </p:sp>
    </p:spTree>
    <p:extLst>
      <p:ext uri="{BB962C8B-B14F-4D97-AF65-F5344CB8AC3E}">
        <p14:creationId xmlns:p14="http://schemas.microsoft.com/office/powerpoint/2010/main" val="2818975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32</a:t>
            </a:fld>
            <a:endParaRPr lang="en-US" dirty="0"/>
          </a:p>
        </p:txBody>
      </p:sp>
      <p:sp>
        <p:nvSpPr>
          <p:cNvPr id="2" name="Rectangle 1">
            <a:extLst>
              <a:ext uri="{FF2B5EF4-FFF2-40B4-BE49-F238E27FC236}">
                <a16:creationId xmlns:a16="http://schemas.microsoft.com/office/drawing/2014/main" id="{74367486-157D-4D00-B24F-CB1613C4AB99}"/>
              </a:ext>
            </a:extLst>
          </p:cNvPr>
          <p:cNvSpPr/>
          <p:nvPr/>
        </p:nvSpPr>
        <p:spPr>
          <a:xfrm>
            <a:off x="451473" y="1930621"/>
            <a:ext cx="1945084" cy="369332"/>
          </a:xfrm>
          <a:prstGeom prst="rect">
            <a:avLst/>
          </a:prstGeom>
        </p:spPr>
        <p:txBody>
          <a:bodyPr wrap="none">
            <a:spAutoFit/>
          </a:bodyPr>
          <a:lstStyle/>
          <a:p>
            <a:r>
              <a:rPr lang="en-US" b="1" dirty="0">
                <a:latin typeface="+mj-lt"/>
              </a:rPr>
              <a:t>20m Example: M31</a:t>
            </a:r>
          </a:p>
        </p:txBody>
      </p:sp>
      <p:sp>
        <p:nvSpPr>
          <p:cNvPr id="4" name="Rectangle 3">
            <a:extLst>
              <a:ext uri="{FF2B5EF4-FFF2-40B4-BE49-F238E27FC236}">
                <a16:creationId xmlns:a16="http://schemas.microsoft.com/office/drawing/2014/main" id="{EA33DBFE-B238-1076-3EC8-AAE60C050678}"/>
              </a:ext>
            </a:extLst>
          </p:cNvPr>
          <p:cNvSpPr/>
          <p:nvPr/>
        </p:nvSpPr>
        <p:spPr>
          <a:xfrm>
            <a:off x="3727337" y="422870"/>
            <a:ext cx="5106975" cy="923330"/>
          </a:xfrm>
          <a:prstGeom prst="rect">
            <a:avLst/>
          </a:prstGeom>
        </p:spPr>
        <p:txBody>
          <a:bodyPr wrap="none">
            <a:spAutoFit/>
          </a:bodyPr>
          <a:lstStyle/>
          <a:p>
            <a:r>
              <a:rPr lang="en-US" sz="5400" dirty="0">
                <a:latin typeface="+mj-lt"/>
              </a:rPr>
              <a:t>Extra-Galactic H1</a:t>
            </a:r>
          </a:p>
        </p:txBody>
      </p:sp>
      <p:pic>
        <p:nvPicPr>
          <p:cNvPr id="10" name="Picture 9" descr="A screenshot of a graph&#10;&#10;Description automatically generated">
            <a:extLst>
              <a:ext uri="{FF2B5EF4-FFF2-40B4-BE49-F238E27FC236}">
                <a16:creationId xmlns:a16="http://schemas.microsoft.com/office/drawing/2014/main" id="{DCE5BDAD-91B9-9438-324D-9043FE72D5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142" y="1816944"/>
            <a:ext cx="7775385" cy="4068661"/>
          </a:xfrm>
          <a:prstGeom prst="rect">
            <a:avLst/>
          </a:prstGeom>
        </p:spPr>
      </p:pic>
      <p:pic>
        <p:nvPicPr>
          <p:cNvPr id="6" name="Picture 5" descr="A screenshot of a computer screen&#10;&#10;Description automatically generated">
            <a:extLst>
              <a:ext uri="{FF2B5EF4-FFF2-40B4-BE49-F238E27FC236}">
                <a16:creationId xmlns:a16="http://schemas.microsoft.com/office/drawing/2014/main" id="{A959E7E4-AF2C-BD88-D734-DC35A34958B3}"/>
              </a:ext>
            </a:extLst>
          </p:cNvPr>
          <p:cNvPicPr>
            <a:picLocks noChangeAspect="1"/>
          </p:cNvPicPr>
          <p:nvPr/>
        </p:nvPicPr>
        <p:blipFill rotWithShape="1">
          <a:blip r:embed="rId4">
            <a:extLst>
              <a:ext uri="{28A0092B-C50C-407E-A947-70E740481C1C}">
                <a14:useLocalDpi xmlns:a14="http://schemas.microsoft.com/office/drawing/2010/main" val="0"/>
              </a:ext>
            </a:extLst>
          </a:blip>
          <a:srcRect l="190" t="43944" b="31369"/>
          <a:stretch/>
        </p:blipFill>
        <p:spPr>
          <a:xfrm>
            <a:off x="504338" y="3429000"/>
            <a:ext cx="3517410" cy="1428226"/>
          </a:xfrm>
          <a:prstGeom prst="rect">
            <a:avLst/>
          </a:prstGeom>
        </p:spPr>
      </p:pic>
      <p:sp>
        <p:nvSpPr>
          <p:cNvPr id="8" name="TextBox 7">
            <a:extLst>
              <a:ext uri="{FF2B5EF4-FFF2-40B4-BE49-F238E27FC236}">
                <a16:creationId xmlns:a16="http://schemas.microsoft.com/office/drawing/2014/main" id="{C3CE1C40-2FDA-17B7-7427-9F124D7CC03E}"/>
              </a:ext>
            </a:extLst>
          </p:cNvPr>
          <p:cNvSpPr txBox="1"/>
          <p:nvPr/>
        </p:nvSpPr>
        <p:spPr>
          <a:xfrm>
            <a:off x="451473" y="2331234"/>
            <a:ext cx="2693525" cy="553998"/>
          </a:xfrm>
          <a:prstGeom prst="rect">
            <a:avLst/>
          </a:prstGeom>
          <a:noFill/>
        </p:spPr>
        <p:txBody>
          <a:bodyPr wrap="square" rtlCol="0">
            <a:spAutoFit/>
          </a:bodyPr>
          <a:lstStyle/>
          <a:p>
            <a:r>
              <a:rPr lang="en-US" sz="1000" dirty="0"/>
              <a:t>https://www.gb.nrao.edu/20m/peak/MESSIER_31-ST/Skynet_60085_Messier_31-ST_99590_48477.spect.cyb.txt</a:t>
            </a:r>
          </a:p>
        </p:txBody>
      </p:sp>
      <p:sp>
        <p:nvSpPr>
          <p:cNvPr id="9" name="TextBox 8">
            <a:extLst>
              <a:ext uri="{FF2B5EF4-FFF2-40B4-BE49-F238E27FC236}">
                <a16:creationId xmlns:a16="http://schemas.microsoft.com/office/drawing/2014/main" id="{98A482DB-C8DF-C28B-DD46-8D4086A2C4C4}"/>
              </a:ext>
            </a:extLst>
          </p:cNvPr>
          <p:cNvSpPr txBox="1"/>
          <p:nvPr/>
        </p:nvSpPr>
        <p:spPr>
          <a:xfrm>
            <a:off x="451473" y="2923455"/>
            <a:ext cx="2503699" cy="369332"/>
          </a:xfrm>
          <a:prstGeom prst="rect">
            <a:avLst/>
          </a:prstGeom>
          <a:noFill/>
        </p:spPr>
        <p:txBody>
          <a:bodyPr wrap="none" rtlCol="0">
            <a:spAutoFit/>
          </a:bodyPr>
          <a:lstStyle/>
          <a:p>
            <a:r>
              <a:rPr lang="en-US" dirty="0"/>
              <a:t>See slide 21 Calculation:</a:t>
            </a:r>
          </a:p>
        </p:txBody>
      </p:sp>
    </p:spTree>
    <p:extLst>
      <p:ext uri="{BB962C8B-B14F-4D97-AF65-F5344CB8AC3E}">
        <p14:creationId xmlns:p14="http://schemas.microsoft.com/office/powerpoint/2010/main" val="3307210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33</a:t>
            </a:fld>
            <a:endParaRPr lang="en-US" dirty="0"/>
          </a:p>
        </p:txBody>
      </p:sp>
      <p:sp>
        <p:nvSpPr>
          <p:cNvPr id="2" name="Rectangle 1">
            <a:extLst>
              <a:ext uri="{FF2B5EF4-FFF2-40B4-BE49-F238E27FC236}">
                <a16:creationId xmlns:a16="http://schemas.microsoft.com/office/drawing/2014/main" id="{74367486-157D-4D00-B24F-CB1613C4AB99}"/>
              </a:ext>
            </a:extLst>
          </p:cNvPr>
          <p:cNvSpPr/>
          <p:nvPr/>
        </p:nvSpPr>
        <p:spPr>
          <a:xfrm>
            <a:off x="700208" y="1395152"/>
            <a:ext cx="3938322" cy="307777"/>
          </a:xfrm>
          <a:prstGeom prst="rect">
            <a:avLst/>
          </a:prstGeom>
        </p:spPr>
        <p:txBody>
          <a:bodyPr wrap="none">
            <a:spAutoFit/>
          </a:bodyPr>
          <a:lstStyle/>
          <a:p>
            <a:r>
              <a:rPr lang="en-US" sz="1400" b="1" dirty="0">
                <a:latin typeface="+mj-lt"/>
              </a:rPr>
              <a:t>Searching existing data for Andromeda Galaxy/ M31</a:t>
            </a:r>
          </a:p>
        </p:txBody>
      </p:sp>
      <p:sp>
        <p:nvSpPr>
          <p:cNvPr id="4" name="Rectangle 3">
            <a:extLst>
              <a:ext uri="{FF2B5EF4-FFF2-40B4-BE49-F238E27FC236}">
                <a16:creationId xmlns:a16="http://schemas.microsoft.com/office/drawing/2014/main" id="{EA33DBFE-B238-1076-3EC8-AAE60C050678}"/>
              </a:ext>
            </a:extLst>
          </p:cNvPr>
          <p:cNvSpPr/>
          <p:nvPr/>
        </p:nvSpPr>
        <p:spPr>
          <a:xfrm>
            <a:off x="3727337" y="422870"/>
            <a:ext cx="5106975" cy="923330"/>
          </a:xfrm>
          <a:prstGeom prst="rect">
            <a:avLst/>
          </a:prstGeom>
        </p:spPr>
        <p:txBody>
          <a:bodyPr wrap="none">
            <a:spAutoFit/>
          </a:bodyPr>
          <a:lstStyle/>
          <a:p>
            <a:r>
              <a:rPr lang="en-US" sz="5400" dirty="0">
                <a:latin typeface="+mj-lt"/>
              </a:rPr>
              <a:t>Extra-Galactic H1</a:t>
            </a:r>
          </a:p>
        </p:txBody>
      </p:sp>
      <p:pic>
        <p:nvPicPr>
          <p:cNvPr id="8" name="Picture 7" descr="A screenshot of a computer&#10;&#10;Description automatically generated">
            <a:extLst>
              <a:ext uri="{FF2B5EF4-FFF2-40B4-BE49-F238E27FC236}">
                <a16:creationId xmlns:a16="http://schemas.microsoft.com/office/drawing/2014/main" id="{509810B8-C494-E454-7AA3-5442C03DF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80" y="1752348"/>
            <a:ext cx="4401502" cy="4682782"/>
          </a:xfrm>
          <a:prstGeom prst="rect">
            <a:avLst/>
          </a:prstGeom>
        </p:spPr>
      </p:pic>
      <p:pic>
        <p:nvPicPr>
          <p:cNvPr id="17" name="Picture 16" descr="A screenshot of a computer&#10;&#10;Description automatically generated">
            <a:extLst>
              <a:ext uri="{FF2B5EF4-FFF2-40B4-BE49-F238E27FC236}">
                <a16:creationId xmlns:a16="http://schemas.microsoft.com/office/drawing/2014/main" id="{BF518025-F3C0-2D82-B9E6-8AA1FD340E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5878" y="2374085"/>
            <a:ext cx="5674606" cy="3035254"/>
          </a:xfrm>
          <a:prstGeom prst="rect">
            <a:avLst/>
          </a:prstGeom>
        </p:spPr>
      </p:pic>
    </p:spTree>
    <p:extLst>
      <p:ext uri="{BB962C8B-B14F-4D97-AF65-F5344CB8AC3E}">
        <p14:creationId xmlns:p14="http://schemas.microsoft.com/office/powerpoint/2010/main" val="1835441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34</a:t>
            </a:fld>
            <a:endParaRPr lang="en-US"/>
          </a:p>
        </p:txBody>
      </p:sp>
      <p:sp>
        <p:nvSpPr>
          <p:cNvPr id="4" name="Rectangle 3">
            <a:extLst>
              <a:ext uri="{FF2B5EF4-FFF2-40B4-BE49-F238E27FC236}">
                <a16:creationId xmlns:a16="http://schemas.microsoft.com/office/drawing/2014/main" id="{5E453161-1122-BF7C-7625-78EEBFF50EE5}"/>
              </a:ext>
            </a:extLst>
          </p:cNvPr>
          <p:cNvSpPr/>
          <p:nvPr/>
        </p:nvSpPr>
        <p:spPr>
          <a:xfrm>
            <a:off x="3142373" y="201522"/>
            <a:ext cx="6030818" cy="923330"/>
          </a:xfrm>
          <a:prstGeom prst="rect">
            <a:avLst/>
          </a:prstGeom>
        </p:spPr>
        <p:txBody>
          <a:bodyPr wrap="none">
            <a:spAutoFit/>
          </a:bodyPr>
          <a:lstStyle/>
          <a:p>
            <a:r>
              <a:rPr lang="en-US" sz="5400" dirty="0">
                <a:latin typeface="+mj-lt"/>
              </a:rPr>
              <a:t>Colliding Galaxies H1</a:t>
            </a:r>
          </a:p>
        </p:txBody>
      </p:sp>
      <p:pic>
        <p:nvPicPr>
          <p:cNvPr id="7" name="Picture 6" descr="A galaxy in space with stars&#10;&#10;Description automatically generated">
            <a:extLst>
              <a:ext uri="{FF2B5EF4-FFF2-40B4-BE49-F238E27FC236}">
                <a16:creationId xmlns:a16="http://schemas.microsoft.com/office/drawing/2014/main" id="{FC1B2FE9-9370-9CBB-431E-4D049A091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9184" y="1520801"/>
            <a:ext cx="4760640" cy="3606766"/>
          </a:xfrm>
          <a:prstGeom prst="rect">
            <a:avLst/>
          </a:prstGeom>
        </p:spPr>
      </p:pic>
      <p:sp>
        <p:nvSpPr>
          <p:cNvPr id="12" name="TextBox 11">
            <a:extLst>
              <a:ext uri="{FF2B5EF4-FFF2-40B4-BE49-F238E27FC236}">
                <a16:creationId xmlns:a16="http://schemas.microsoft.com/office/drawing/2014/main" id="{6E6B8015-CC30-CD2B-1891-402038EC127D}"/>
              </a:ext>
            </a:extLst>
          </p:cNvPr>
          <p:cNvSpPr txBox="1"/>
          <p:nvPr/>
        </p:nvSpPr>
        <p:spPr>
          <a:xfrm>
            <a:off x="2111139" y="5523516"/>
            <a:ext cx="4538685" cy="261610"/>
          </a:xfrm>
          <a:prstGeom prst="rect">
            <a:avLst/>
          </a:prstGeom>
          <a:noFill/>
        </p:spPr>
        <p:txBody>
          <a:bodyPr wrap="square" rtlCol="0">
            <a:spAutoFit/>
          </a:bodyPr>
          <a:lstStyle/>
          <a:p>
            <a:r>
              <a:rPr lang="en-US" sz="1100" dirty="0"/>
              <a:t>https://earthsky.org/todays-image/m81-and-m82-hii-emission-photos/</a:t>
            </a:r>
          </a:p>
        </p:txBody>
      </p:sp>
      <p:sp>
        <p:nvSpPr>
          <p:cNvPr id="6" name="TextBox 5">
            <a:extLst>
              <a:ext uri="{FF2B5EF4-FFF2-40B4-BE49-F238E27FC236}">
                <a16:creationId xmlns:a16="http://schemas.microsoft.com/office/drawing/2014/main" id="{F69408A9-EF17-0A2F-0875-D9BE501B7775}"/>
              </a:ext>
            </a:extLst>
          </p:cNvPr>
          <p:cNvSpPr txBox="1"/>
          <p:nvPr/>
        </p:nvSpPr>
        <p:spPr>
          <a:xfrm>
            <a:off x="7490121" y="1711083"/>
            <a:ext cx="4321578" cy="3139321"/>
          </a:xfrm>
          <a:prstGeom prst="rect">
            <a:avLst/>
          </a:prstGeom>
          <a:noFill/>
        </p:spPr>
        <p:txBody>
          <a:bodyPr wrap="square">
            <a:spAutoFit/>
          </a:bodyPr>
          <a:lstStyle/>
          <a:p>
            <a:r>
              <a:rPr lang="en-US" dirty="0"/>
              <a:t>M81 and M82 are a pair of galaxies in the constellation Ursa Major. </a:t>
            </a:r>
            <a:r>
              <a:rPr lang="en-US" u="sng" dirty="0"/>
              <a:t>The apparent separation of the galaxies is 31 arc-minutes</a:t>
            </a:r>
            <a:r>
              <a:rPr lang="en-US" dirty="0"/>
              <a:t>. They are 12 million light-years distance. Their actual distances from each other is 150,000 light years. Between full moons, the Moon's angular diameter can vary from 29.43 arcminutes at apogee to 33.5 arcminutes at perigee. For the 20m radio telescope </a:t>
            </a:r>
            <a:r>
              <a:rPr lang="en-US" sz="1800" dirty="0"/>
              <a:t>The 1.4 GHz receiver has a </a:t>
            </a:r>
            <a:r>
              <a:rPr lang="en-US" sz="1800" u="sng" dirty="0"/>
              <a:t>beam size of about 44 arcmin</a:t>
            </a:r>
            <a:r>
              <a:rPr lang="en-US" sz="1800" dirty="0"/>
              <a:t>. (</a:t>
            </a:r>
            <a:r>
              <a:rPr lang="en-US" dirty="0"/>
              <a:t>S</a:t>
            </a:r>
            <a:r>
              <a:rPr lang="en-US" sz="1800" dirty="0"/>
              <a:t>ee slide 6)</a:t>
            </a:r>
            <a:endParaRPr lang="en-US" dirty="0"/>
          </a:p>
        </p:txBody>
      </p:sp>
    </p:spTree>
    <p:extLst>
      <p:ext uri="{BB962C8B-B14F-4D97-AF65-F5344CB8AC3E}">
        <p14:creationId xmlns:p14="http://schemas.microsoft.com/office/powerpoint/2010/main" val="4047045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35</a:t>
            </a:fld>
            <a:endParaRPr lang="en-US"/>
          </a:p>
        </p:txBody>
      </p:sp>
      <p:sp>
        <p:nvSpPr>
          <p:cNvPr id="4" name="Rectangle 3">
            <a:extLst>
              <a:ext uri="{FF2B5EF4-FFF2-40B4-BE49-F238E27FC236}">
                <a16:creationId xmlns:a16="http://schemas.microsoft.com/office/drawing/2014/main" id="{5E453161-1122-BF7C-7625-78EEBFF50EE5}"/>
              </a:ext>
            </a:extLst>
          </p:cNvPr>
          <p:cNvSpPr/>
          <p:nvPr/>
        </p:nvSpPr>
        <p:spPr>
          <a:xfrm>
            <a:off x="3080591" y="289337"/>
            <a:ext cx="6030818" cy="923330"/>
          </a:xfrm>
          <a:prstGeom prst="rect">
            <a:avLst/>
          </a:prstGeom>
        </p:spPr>
        <p:txBody>
          <a:bodyPr wrap="none">
            <a:spAutoFit/>
          </a:bodyPr>
          <a:lstStyle/>
          <a:p>
            <a:r>
              <a:rPr lang="en-US" sz="5400" dirty="0">
                <a:latin typeface="+mj-lt"/>
              </a:rPr>
              <a:t>Colliding Galaxies H1</a:t>
            </a:r>
          </a:p>
        </p:txBody>
      </p:sp>
      <p:pic>
        <p:nvPicPr>
          <p:cNvPr id="7" name="Picture 6" descr="A screenshot of a computer generated image&#10;&#10;Description automatically generated">
            <a:extLst>
              <a:ext uri="{FF2B5EF4-FFF2-40B4-BE49-F238E27FC236}">
                <a16:creationId xmlns:a16="http://schemas.microsoft.com/office/drawing/2014/main" id="{CA3123FA-6DC4-C8B9-4951-8B9503800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1" y="1212667"/>
            <a:ext cx="7270707" cy="5645333"/>
          </a:xfrm>
          <a:prstGeom prst="rect">
            <a:avLst/>
          </a:prstGeom>
        </p:spPr>
      </p:pic>
      <p:sp>
        <p:nvSpPr>
          <p:cNvPr id="6" name="TextBox 5">
            <a:extLst>
              <a:ext uri="{FF2B5EF4-FFF2-40B4-BE49-F238E27FC236}">
                <a16:creationId xmlns:a16="http://schemas.microsoft.com/office/drawing/2014/main" id="{9FA9DBAC-FD32-C6B8-C174-1409966F4D0D}"/>
              </a:ext>
            </a:extLst>
          </p:cNvPr>
          <p:cNvSpPr txBox="1"/>
          <p:nvPr/>
        </p:nvSpPr>
        <p:spPr>
          <a:xfrm>
            <a:off x="653454" y="1531609"/>
            <a:ext cx="1997467" cy="1477328"/>
          </a:xfrm>
          <a:prstGeom prst="rect">
            <a:avLst/>
          </a:prstGeom>
          <a:noFill/>
        </p:spPr>
        <p:txBody>
          <a:bodyPr wrap="square" rtlCol="0">
            <a:spAutoFit/>
          </a:bodyPr>
          <a:lstStyle/>
          <a:p>
            <a:r>
              <a:rPr lang="en-US" b="1" dirty="0"/>
              <a:t>20m Example:</a:t>
            </a:r>
            <a:r>
              <a:rPr lang="en-US" dirty="0"/>
              <a:t> Target coordinates at center axis between the M81/M82  galaxies</a:t>
            </a:r>
          </a:p>
        </p:txBody>
      </p:sp>
    </p:spTree>
    <p:extLst>
      <p:ext uri="{BB962C8B-B14F-4D97-AF65-F5344CB8AC3E}">
        <p14:creationId xmlns:p14="http://schemas.microsoft.com/office/powerpoint/2010/main" val="1303383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36</a:t>
            </a:fld>
            <a:endParaRPr lang="en-US"/>
          </a:p>
        </p:txBody>
      </p:sp>
      <p:sp>
        <p:nvSpPr>
          <p:cNvPr id="4" name="Rectangle 3">
            <a:extLst>
              <a:ext uri="{FF2B5EF4-FFF2-40B4-BE49-F238E27FC236}">
                <a16:creationId xmlns:a16="http://schemas.microsoft.com/office/drawing/2014/main" id="{5E453161-1122-BF7C-7625-78EEBFF50EE5}"/>
              </a:ext>
            </a:extLst>
          </p:cNvPr>
          <p:cNvSpPr/>
          <p:nvPr/>
        </p:nvSpPr>
        <p:spPr>
          <a:xfrm>
            <a:off x="3080591" y="251856"/>
            <a:ext cx="6030818" cy="923330"/>
          </a:xfrm>
          <a:prstGeom prst="rect">
            <a:avLst/>
          </a:prstGeom>
        </p:spPr>
        <p:txBody>
          <a:bodyPr wrap="none">
            <a:spAutoFit/>
          </a:bodyPr>
          <a:lstStyle/>
          <a:p>
            <a:r>
              <a:rPr lang="en-US" sz="5400" dirty="0">
                <a:latin typeface="+mj-lt"/>
              </a:rPr>
              <a:t>Colliding Galaxies H1</a:t>
            </a:r>
          </a:p>
        </p:txBody>
      </p:sp>
      <p:pic>
        <p:nvPicPr>
          <p:cNvPr id="7" name="Picture 6" descr="A screenshot of a computer&#10;&#10;Description automatically generated">
            <a:extLst>
              <a:ext uri="{FF2B5EF4-FFF2-40B4-BE49-F238E27FC236}">
                <a16:creationId xmlns:a16="http://schemas.microsoft.com/office/drawing/2014/main" id="{0FFDBAD4-8EC4-DB73-B7EE-7E78BE800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2476" y="1367405"/>
            <a:ext cx="8903467" cy="4874004"/>
          </a:xfrm>
          <a:prstGeom prst="rect">
            <a:avLst/>
          </a:prstGeom>
        </p:spPr>
      </p:pic>
      <p:sp>
        <p:nvSpPr>
          <p:cNvPr id="2" name="TextBox 1">
            <a:extLst>
              <a:ext uri="{FF2B5EF4-FFF2-40B4-BE49-F238E27FC236}">
                <a16:creationId xmlns:a16="http://schemas.microsoft.com/office/drawing/2014/main" id="{479890D5-7AE1-DA69-8732-34F833C90F6C}"/>
              </a:ext>
            </a:extLst>
          </p:cNvPr>
          <p:cNvSpPr txBox="1"/>
          <p:nvPr/>
        </p:nvSpPr>
        <p:spPr>
          <a:xfrm>
            <a:off x="621194" y="1904301"/>
            <a:ext cx="2113617" cy="2031325"/>
          </a:xfrm>
          <a:prstGeom prst="rect">
            <a:avLst/>
          </a:prstGeom>
          <a:noFill/>
        </p:spPr>
        <p:txBody>
          <a:bodyPr wrap="square" rtlCol="0">
            <a:spAutoFit/>
          </a:bodyPr>
          <a:lstStyle/>
          <a:p>
            <a:r>
              <a:rPr lang="en-US" b="1" dirty="0"/>
              <a:t>20m Example:</a:t>
            </a:r>
            <a:r>
              <a:rPr lang="en-US" dirty="0"/>
              <a:t> Target coordinates at center axis between the M81/M82  galaxies.</a:t>
            </a:r>
          </a:p>
          <a:p>
            <a:r>
              <a:rPr lang="en-US" dirty="0"/>
              <a:t>Compare this to the M31 observation .</a:t>
            </a:r>
          </a:p>
        </p:txBody>
      </p:sp>
    </p:spTree>
    <p:extLst>
      <p:ext uri="{BB962C8B-B14F-4D97-AF65-F5344CB8AC3E}">
        <p14:creationId xmlns:p14="http://schemas.microsoft.com/office/powerpoint/2010/main" val="1952312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37</a:t>
            </a:fld>
            <a:endParaRPr lang="en-US"/>
          </a:p>
        </p:txBody>
      </p:sp>
      <p:sp>
        <p:nvSpPr>
          <p:cNvPr id="4" name="Rectangle 3">
            <a:extLst>
              <a:ext uri="{FF2B5EF4-FFF2-40B4-BE49-F238E27FC236}">
                <a16:creationId xmlns:a16="http://schemas.microsoft.com/office/drawing/2014/main" id="{5E453161-1122-BF7C-7625-78EEBFF50EE5}"/>
              </a:ext>
            </a:extLst>
          </p:cNvPr>
          <p:cNvSpPr/>
          <p:nvPr/>
        </p:nvSpPr>
        <p:spPr>
          <a:xfrm>
            <a:off x="3080591" y="203820"/>
            <a:ext cx="6030818" cy="923330"/>
          </a:xfrm>
          <a:prstGeom prst="rect">
            <a:avLst/>
          </a:prstGeom>
        </p:spPr>
        <p:txBody>
          <a:bodyPr wrap="none">
            <a:spAutoFit/>
          </a:bodyPr>
          <a:lstStyle/>
          <a:p>
            <a:r>
              <a:rPr lang="en-US" sz="5400" dirty="0">
                <a:latin typeface="+mj-lt"/>
              </a:rPr>
              <a:t>Colliding Galaxies H1</a:t>
            </a:r>
          </a:p>
        </p:txBody>
      </p:sp>
      <p:pic>
        <p:nvPicPr>
          <p:cNvPr id="8" name="Picture 7" descr="A screenshot of a computer&#10;&#10;Description automatically generated">
            <a:extLst>
              <a:ext uri="{FF2B5EF4-FFF2-40B4-BE49-F238E27FC236}">
                <a16:creationId xmlns:a16="http://schemas.microsoft.com/office/drawing/2014/main" id="{762BB841-C907-2C5D-7E80-A1BE97F80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469" y="1025230"/>
            <a:ext cx="8754426" cy="5433041"/>
          </a:xfrm>
          <a:prstGeom prst="rect">
            <a:avLst/>
          </a:prstGeom>
        </p:spPr>
      </p:pic>
      <p:sp>
        <p:nvSpPr>
          <p:cNvPr id="2" name="TextBox 1">
            <a:extLst>
              <a:ext uri="{FF2B5EF4-FFF2-40B4-BE49-F238E27FC236}">
                <a16:creationId xmlns:a16="http://schemas.microsoft.com/office/drawing/2014/main" id="{735E70B8-E0C3-F1A6-8FBC-A62D30D62D0F}"/>
              </a:ext>
            </a:extLst>
          </p:cNvPr>
          <p:cNvSpPr txBox="1"/>
          <p:nvPr/>
        </p:nvSpPr>
        <p:spPr>
          <a:xfrm>
            <a:off x="703385" y="1837189"/>
            <a:ext cx="1971413" cy="1200329"/>
          </a:xfrm>
          <a:prstGeom prst="rect">
            <a:avLst/>
          </a:prstGeom>
          <a:noFill/>
        </p:spPr>
        <p:txBody>
          <a:bodyPr wrap="square" rtlCol="0">
            <a:spAutoFit/>
          </a:bodyPr>
          <a:lstStyle/>
          <a:p>
            <a:r>
              <a:rPr lang="en-US" b="1" dirty="0"/>
              <a:t>20m Example: </a:t>
            </a:r>
            <a:r>
              <a:rPr lang="en-US" dirty="0"/>
              <a:t>Centered on M81:</a:t>
            </a:r>
          </a:p>
          <a:p>
            <a:r>
              <a:rPr lang="en-US" dirty="0"/>
              <a:t>“Bee” Mode: On/Off</a:t>
            </a:r>
          </a:p>
        </p:txBody>
      </p:sp>
      <p:cxnSp>
        <p:nvCxnSpPr>
          <p:cNvPr id="7" name="Straight Arrow Connector 6">
            <a:extLst>
              <a:ext uri="{FF2B5EF4-FFF2-40B4-BE49-F238E27FC236}">
                <a16:creationId xmlns:a16="http://schemas.microsoft.com/office/drawing/2014/main" id="{D78FBFCD-E79B-AC69-FB5B-D20464CF8DE7}"/>
              </a:ext>
            </a:extLst>
          </p:cNvPr>
          <p:cNvCxnSpPr/>
          <p:nvPr/>
        </p:nvCxnSpPr>
        <p:spPr>
          <a:xfrm>
            <a:off x="2525086" y="2608976"/>
            <a:ext cx="403510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56F5F921-2426-92C7-C017-BB1D4E3CFC84}"/>
              </a:ext>
            </a:extLst>
          </p:cNvPr>
          <p:cNvSpPr txBox="1"/>
          <p:nvPr/>
        </p:nvSpPr>
        <p:spPr>
          <a:xfrm>
            <a:off x="9222400" y="1652523"/>
            <a:ext cx="1342034" cy="369332"/>
          </a:xfrm>
          <a:prstGeom prst="rect">
            <a:avLst/>
          </a:prstGeom>
          <a:noFill/>
        </p:spPr>
        <p:txBody>
          <a:bodyPr wrap="none" rtlCol="0">
            <a:spAutoFit/>
          </a:bodyPr>
          <a:lstStyle/>
          <a:p>
            <a:r>
              <a:rPr lang="en-US" dirty="0"/>
              <a:t>“Bee” Mode</a:t>
            </a:r>
          </a:p>
        </p:txBody>
      </p:sp>
    </p:spTree>
    <p:extLst>
      <p:ext uri="{BB962C8B-B14F-4D97-AF65-F5344CB8AC3E}">
        <p14:creationId xmlns:p14="http://schemas.microsoft.com/office/powerpoint/2010/main" val="1774621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38</a:t>
            </a:fld>
            <a:endParaRPr lang="en-US"/>
          </a:p>
        </p:txBody>
      </p:sp>
      <p:sp>
        <p:nvSpPr>
          <p:cNvPr id="4" name="Rectangle 3">
            <a:extLst>
              <a:ext uri="{FF2B5EF4-FFF2-40B4-BE49-F238E27FC236}">
                <a16:creationId xmlns:a16="http://schemas.microsoft.com/office/drawing/2014/main" id="{5E453161-1122-BF7C-7625-78EEBFF50EE5}"/>
              </a:ext>
            </a:extLst>
          </p:cNvPr>
          <p:cNvSpPr/>
          <p:nvPr/>
        </p:nvSpPr>
        <p:spPr>
          <a:xfrm>
            <a:off x="3248371" y="243466"/>
            <a:ext cx="6030818" cy="923330"/>
          </a:xfrm>
          <a:prstGeom prst="rect">
            <a:avLst/>
          </a:prstGeom>
        </p:spPr>
        <p:txBody>
          <a:bodyPr wrap="none">
            <a:spAutoFit/>
          </a:bodyPr>
          <a:lstStyle/>
          <a:p>
            <a:r>
              <a:rPr lang="en-US" sz="5400" dirty="0">
                <a:latin typeface="+mj-lt"/>
              </a:rPr>
              <a:t>Colliding Galaxies H1</a:t>
            </a:r>
          </a:p>
        </p:txBody>
      </p:sp>
      <p:pic>
        <p:nvPicPr>
          <p:cNvPr id="8" name="Picture 7" descr="A screenshot of a computer&#10;&#10;Description automatically generated">
            <a:extLst>
              <a:ext uri="{FF2B5EF4-FFF2-40B4-BE49-F238E27FC236}">
                <a16:creationId xmlns:a16="http://schemas.microsoft.com/office/drawing/2014/main" id="{25F9E10A-F5B2-38A5-48E2-88E92B6EF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8015" y="1514050"/>
            <a:ext cx="8583931" cy="4559579"/>
          </a:xfrm>
          <a:prstGeom prst="rect">
            <a:avLst/>
          </a:prstGeom>
        </p:spPr>
      </p:pic>
      <p:sp>
        <p:nvSpPr>
          <p:cNvPr id="6" name="TextBox 5">
            <a:extLst>
              <a:ext uri="{FF2B5EF4-FFF2-40B4-BE49-F238E27FC236}">
                <a16:creationId xmlns:a16="http://schemas.microsoft.com/office/drawing/2014/main" id="{E03BFAC9-15E8-FCF7-927A-55B754D48809}"/>
              </a:ext>
            </a:extLst>
          </p:cNvPr>
          <p:cNvSpPr txBox="1"/>
          <p:nvPr/>
        </p:nvSpPr>
        <p:spPr>
          <a:xfrm>
            <a:off x="424451" y="1656636"/>
            <a:ext cx="1907688" cy="1477328"/>
          </a:xfrm>
          <a:prstGeom prst="rect">
            <a:avLst/>
          </a:prstGeom>
          <a:noFill/>
        </p:spPr>
        <p:txBody>
          <a:bodyPr wrap="square">
            <a:spAutoFit/>
          </a:bodyPr>
          <a:lstStyle/>
          <a:p>
            <a:r>
              <a:rPr lang="en-US" b="1" dirty="0"/>
              <a:t>20m Example: </a:t>
            </a:r>
            <a:r>
              <a:rPr lang="en-US" dirty="0"/>
              <a:t>Centered on M81:</a:t>
            </a:r>
          </a:p>
          <a:p>
            <a:r>
              <a:rPr lang="en-US" dirty="0"/>
              <a:t>Same example in “Butterfly” mode: not “On/Off”</a:t>
            </a:r>
          </a:p>
        </p:txBody>
      </p:sp>
      <p:sp>
        <p:nvSpPr>
          <p:cNvPr id="10" name="TextBox 9">
            <a:extLst>
              <a:ext uri="{FF2B5EF4-FFF2-40B4-BE49-F238E27FC236}">
                <a16:creationId xmlns:a16="http://schemas.microsoft.com/office/drawing/2014/main" id="{1B078DE3-94F5-2A7D-E513-8C1CB7A316F8}"/>
              </a:ext>
            </a:extLst>
          </p:cNvPr>
          <p:cNvSpPr txBox="1"/>
          <p:nvPr/>
        </p:nvSpPr>
        <p:spPr>
          <a:xfrm>
            <a:off x="8489658" y="2210634"/>
            <a:ext cx="1811330" cy="369332"/>
          </a:xfrm>
          <a:prstGeom prst="rect">
            <a:avLst/>
          </a:prstGeom>
          <a:noFill/>
        </p:spPr>
        <p:txBody>
          <a:bodyPr wrap="none" rtlCol="0">
            <a:spAutoFit/>
          </a:bodyPr>
          <a:lstStyle/>
          <a:p>
            <a:r>
              <a:rPr lang="en-US" dirty="0"/>
              <a:t>“Butterfly” Mode</a:t>
            </a:r>
          </a:p>
        </p:txBody>
      </p:sp>
    </p:spTree>
    <p:extLst>
      <p:ext uri="{BB962C8B-B14F-4D97-AF65-F5344CB8AC3E}">
        <p14:creationId xmlns:p14="http://schemas.microsoft.com/office/powerpoint/2010/main" val="1965470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39</a:t>
            </a:fld>
            <a:endParaRPr lang="en-US"/>
          </a:p>
        </p:txBody>
      </p:sp>
      <p:sp>
        <p:nvSpPr>
          <p:cNvPr id="2" name="Rectangle 1">
            <a:extLst>
              <a:ext uri="{FF2B5EF4-FFF2-40B4-BE49-F238E27FC236}">
                <a16:creationId xmlns:a16="http://schemas.microsoft.com/office/drawing/2014/main" id="{74367486-157D-4D00-B24F-CB1613C4AB99}"/>
              </a:ext>
            </a:extLst>
          </p:cNvPr>
          <p:cNvSpPr/>
          <p:nvPr/>
        </p:nvSpPr>
        <p:spPr>
          <a:xfrm>
            <a:off x="4479436" y="273172"/>
            <a:ext cx="3353097" cy="923330"/>
          </a:xfrm>
          <a:prstGeom prst="rect">
            <a:avLst/>
          </a:prstGeom>
        </p:spPr>
        <p:txBody>
          <a:bodyPr wrap="none">
            <a:spAutoFit/>
          </a:bodyPr>
          <a:lstStyle/>
          <a:p>
            <a:r>
              <a:rPr lang="en-US" sz="5400" dirty="0">
                <a:latin typeface="+mj-lt"/>
              </a:rPr>
              <a:t>Quasars H1</a:t>
            </a:r>
          </a:p>
        </p:txBody>
      </p:sp>
      <p:pic>
        <p:nvPicPr>
          <p:cNvPr id="6" name="Picture 5" descr="A screenshot of a computer screen&#10;&#10;Description automatically generated">
            <a:extLst>
              <a:ext uri="{FF2B5EF4-FFF2-40B4-BE49-F238E27FC236}">
                <a16:creationId xmlns:a16="http://schemas.microsoft.com/office/drawing/2014/main" id="{06F2C4C0-3011-789C-A2E3-5DC7AC26D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2770" y="1314707"/>
            <a:ext cx="8099526" cy="4805035"/>
          </a:xfrm>
          <a:prstGeom prst="rect">
            <a:avLst/>
          </a:prstGeom>
        </p:spPr>
      </p:pic>
      <p:sp>
        <p:nvSpPr>
          <p:cNvPr id="4" name="TextBox 3">
            <a:extLst>
              <a:ext uri="{FF2B5EF4-FFF2-40B4-BE49-F238E27FC236}">
                <a16:creationId xmlns:a16="http://schemas.microsoft.com/office/drawing/2014/main" id="{4A73EA2D-DE76-19E2-EC77-834964068836}"/>
              </a:ext>
            </a:extLst>
          </p:cNvPr>
          <p:cNvSpPr txBox="1"/>
          <p:nvPr/>
        </p:nvSpPr>
        <p:spPr>
          <a:xfrm>
            <a:off x="532794" y="1100731"/>
            <a:ext cx="3249976" cy="1384995"/>
          </a:xfrm>
          <a:prstGeom prst="rect">
            <a:avLst/>
          </a:prstGeom>
          <a:noFill/>
        </p:spPr>
        <p:txBody>
          <a:bodyPr wrap="square">
            <a:spAutoFit/>
          </a:bodyPr>
          <a:lstStyle/>
          <a:p>
            <a:r>
              <a:rPr lang="en-US" b="1" dirty="0"/>
              <a:t>20m Quasar Example:</a:t>
            </a:r>
          </a:p>
          <a:p>
            <a:r>
              <a:rPr lang="en-US" sz="1100" dirty="0"/>
              <a:t>The galactic coordinate of the quasar are l = 289.95 and b = +64.36. The V magnitude (average) is 12.9. </a:t>
            </a:r>
          </a:p>
          <a:p>
            <a:r>
              <a:rPr lang="en-US" sz="1100" dirty="0"/>
              <a:t>3C 273 is therefore a high galactic latitude object, a clear advantage to minimize the effects of gas and dust along the line of sight. The redshift of 3C 273 is </a:t>
            </a:r>
            <a:r>
              <a:rPr lang="en-US" sz="1100" i="1" dirty="0"/>
              <a:t>z</a:t>
            </a:r>
            <a:r>
              <a:rPr lang="en-US" sz="1100" dirty="0"/>
              <a:t> = 0.158 (Veron-Cetty &amp; </a:t>
            </a:r>
            <a:r>
              <a:rPr lang="en-US" sz="1100" dirty="0" err="1"/>
              <a:t>Veron</a:t>
            </a:r>
            <a:r>
              <a:rPr lang="en-US" sz="1100" dirty="0"/>
              <a:t> 1995). </a:t>
            </a:r>
          </a:p>
        </p:txBody>
      </p:sp>
      <p:sp>
        <p:nvSpPr>
          <p:cNvPr id="7" name="Rectangle 1">
            <a:extLst>
              <a:ext uri="{FF2B5EF4-FFF2-40B4-BE49-F238E27FC236}">
                <a16:creationId xmlns:a16="http://schemas.microsoft.com/office/drawing/2014/main" id="{E7C47CDB-1DF7-0097-99D7-0487DE7E079D}"/>
              </a:ext>
            </a:extLst>
          </p:cNvPr>
          <p:cNvSpPr>
            <a:spLocks noChangeArrowheads="1"/>
          </p:cNvSpPr>
          <p:nvPr/>
        </p:nvSpPr>
        <p:spPr bwMode="auto">
          <a:xfrm>
            <a:off x="397896" y="4363083"/>
            <a:ext cx="344182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rPr>
              <a:t>The galactic coordinates use the Sun as the origin. Galactic longitude (</a:t>
            </a:r>
            <a:r>
              <a:rPr kumimoji="0" lang="en-US" altLang="en-US" sz="1000" b="0" i="1" u="none" strike="noStrike" cap="none" normalizeH="0" baseline="0" dirty="0">
                <a:ln>
                  <a:noFill/>
                </a:ln>
                <a:solidFill>
                  <a:schemeClr val="tx1"/>
                </a:solidFill>
                <a:effectLst/>
              </a:rPr>
              <a:t>l</a:t>
            </a:r>
            <a:r>
              <a:rPr kumimoji="0" lang="en-US" altLang="en-US" sz="1000" b="0" i="0" u="none" strike="noStrike" cap="none" normalizeH="0" baseline="0" dirty="0">
                <a:ln>
                  <a:noFill/>
                </a:ln>
                <a:solidFill>
                  <a:schemeClr val="tx1"/>
                </a:solidFill>
                <a:effectLst/>
              </a:rPr>
              <a:t>) is measured with primary direction from the Sun to the center of the galaxy in the galactic plane, while the galactic latitude (</a:t>
            </a:r>
            <a:r>
              <a:rPr kumimoji="0" lang="en-US" altLang="en-US" sz="1000" b="0" i="1" u="none" strike="noStrike" cap="none" normalizeH="0" baseline="0" dirty="0">
                <a:ln>
                  <a:noFill/>
                </a:ln>
                <a:solidFill>
                  <a:schemeClr val="tx1"/>
                </a:solidFill>
                <a:effectLst/>
              </a:rPr>
              <a:t>b</a:t>
            </a:r>
            <a:r>
              <a:rPr kumimoji="0" lang="en-US" altLang="en-US" sz="1000" b="0" i="0" u="none" strike="noStrike" cap="none" normalizeH="0" baseline="0" dirty="0">
                <a:ln>
                  <a:noFill/>
                </a:ln>
                <a:solidFill>
                  <a:schemeClr val="tx1"/>
                </a:solidFill>
                <a:effectLst/>
              </a:rPr>
              <a:t>) measures the angle of the object above the galactic plane.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t>Ref: https://en.wikipedia.org/wiki/Galactic_coordinate_system</a:t>
            </a:r>
            <a:endParaRPr kumimoji="0" lang="en-US" altLang="en-US" sz="1000" b="0" i="0" u="none" strike="noStrike" cap="none" normalizeH="0" baseline="0" dirty="0">
              <a:ln>
                <a:noFill/>
              </a:ln>
              <a:solidFill>
                <a:schemeClr val="tx1"/>
              </a:solidFill>
              <a:effectLst/>
            </a:endParaRPr>
          </a:p>
        </p:txBody>
      </p:sp>
      <p:pic>
        <p:nvPicPr>
          <p:cNvPr id="1026" name="Picture 2">
            <a:hlinkClick r:id="rId4"/>
            <a:extLst>
              <a:ext uri="{FF2B5EF4-FFF2-40B4-BE49-F238E27FC236}">
                <a16:creationId xmlns:a16="http://schemas.microsoft.com/office/drawing/2014/main" id="{DEE977AE-92CC-EDC1-EA51-0EC41856AB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071" y="2614612"/>
            <a:ext cx="2095500" cy="162877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E30AA669-9E73-8291-789F-95E7A39C1396}"/>
              </a:ext>
            </a:extLst>
          </p:cNvPr>
          <p:cNvCxnSpPr/>
          <p:nvPr/>
        </p:nvCxnSpPr>
        <p:spPr>
          <a:xfrm flipH="1">
            <a:off x="10377182" y="864066"/>
            <a:ext cx="243280" cy="4506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474717AA-FB20-9A7A-2877-FADC51015BF1}"/>
              </a:ext>
            </a:extLst>
          </p:cNvPr>
          <p:cNvSpPr txBox="1"/>
          <p:nvPr/>
        </p:nvSpPr>
        <p:spPr>
          <a:xfrm>
            <a:off x="1619821" y="6071548"/>
            <a:ext cx="9275488" cy="307777"/>
          </a:xfrm>
          <a:prstGeom prst="rect">
            <a:avLst/>
          </a:prstGeom>
          <a:noFill/>
        </p:spPr>
        <p:txBody>
          <a:bodyPr wrap="none" rtlCol="0">
            <a:spAutoFit/>
          </a:bodyPr>
          <a:lstStyle/>
          <a:p>
            <a:r>
              <a:rPr lang="en-US" sz="1400" b="1" dirty="0">
                <a:solidFill>
                  <a:srgbClr val="FF0000"/>
                </a:solidFill>
              </a:rPr>
              <a:t>Note: </a:t>
            </a:r>
            <a:r>
              <a:rPr lang="en-US" sz="1400" dirty="0">
                <a:solidFill>
                  <a:srgbClr val="FF0000"/>
                </a:solidFill>
              </a:rPr>
              <a:t>Red shifts of Quasars cannot be measured with the 20m dish. Quasars are bright in the continuum and not the H1 line.</a:t>
            </a:r>
          </a:p>
        </p:txBody>
      </p:sp>
    </p:spTree>
    <p:extLst>
      <p:ext uri="{BB962C8B-B14F-4D97-AF65-F5344CB8AC3E}">
        <p14:creationId xmlns:p14="http://schemas.microsoft.com/office/powerpoint/2010/main" val="2651815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3415"/>
            <a:ext cx="9144000" cy="855785"/>
          </a:xfrm>
        </p:spPr>
        <p:txBody>
          <a:bodyPr>
            <a:normAutofit fontScale="90000"/>
          </a:bodyPr>
          <a:lstStyle/>
          <a:p>
            <a:r>
              <a:rPr lang="en-US" dirty="0"/>
              <a:t>20 Meter Dish Demo</a:t>
            </a:r>
          </a:p>
        </p:txBody>
      </p:sp>
      <p:sp>
        <p:nvSpPr>
          <p:cNvPr id="3" name="Subtitle 2"/>
          <p:cNvSpPr>
            <a:spLocks noGrp="1"/>
          </p:cNvSpPr>
          <p:nvPr>
            <p:ph type="subTitle" idx="1"/>
          </p:nvPr>
        </p:nvSpPr>
        <p:spPr>
          <a:xfrm>
            <a:off x="1524000" y="1219200"/>
            <a:ext cx="9144000" cy="4396154"/>
          </a:xfrm>
        </p:spPr>
        <p:txBody>
          <a:bodyPr>
            <a:normAutofit/>
          </a:bodyPr>
          <a:lstStyle/>
          <a:p>
            <a:pPr algn="l"/>
            <a:r>
              <a:rPr lang="en-US" b="1" dirty="0"/>
              <a:t>Add a Radio Observation</a:t>
            </a:r>
          </a:p>
          <a:p>
            <a:pPr algn="l"/>
            <a:r>
              <a:rPr lang="en-US" dirty="0"/>
              <a:t>-Select an Object </a:t>
            </a:r>
          </a:p>
          <a:p>
            <a:pPr algn="l"/>
            <a:r>
              <a:rPr lang="en-US" dirty="0"/>
              <a:t> (Database or RA/Dec)</a:t>
            </a:r>
          </a:p>
          <a:p>
            <a:pPr algn="l"/>
            <a:r>
              <a:rPr lang="en-US" dirty="0"/>
              <a:t>-Minimum Elevation</a:t>
            </a:r>
          </a:p>
          <a:p>
            <a:pPr algn="l"/>
            <a:r>
              <a:rPr lang="en-US" dirty="0"/>
              <a:t> (Used for mapping)</a:t>
            </a:r>
          </a:p>
          <a:p>
            <a:pPr algn="l"/>
            <a:r>
              <a:rPr lang="en-US" dirty="0"/>
              <a:t>-Solar Separation</a:t>
            </a:r>
          </a:p>
          <a:p>
            <a:pPr algn="l"/>
            <a:r>
              <a:rPr lang="en-US" dirty="0"/>
              <a:t> (to prevent solar side lobe </a:t>
            </a:r>
          </a:p>
          <a:p>
            <a:pPr algn="l"/>
            <a:r>
              <a:rPr lang="en-US" dirty="0"/>
              <a:t>  interference)</a:t>
            </a:r>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2286" y="1219200"/>
            <a:ext cx="5200453" cy="4759368"/>
          </a:xfrm>
          <a:prstGeom prst="rect">
            <a:avLst/>
          </a:prstGeom>
        </p:spPr>
      </p:pic>
      <p:sp>
        <p:nvSpPr>
          <p:cNvPr id="5" name="Slide Number Placeholder 4"/>
          <p:cNvSpPr>
            <a:spLocks noGrp="1"/>
          </p:cNvSpPr>
          <p:nvPr>
            <p:ph type="sldNum" sz="quarter" idx="12"/>
          </p:nvPr>
        </p:nvSpPr>
        <p:spPr/>
        <p:txBody>
          <a:bodyPr/>
          <a:lstStyle/>
          <a:p>
            <a:fld id="{CA8D75EB-B86C-434C-A07B-B887823EC4F8}" type="slidenum">
              <a:rPr lang="en-US" smtClean="0"/>
              <a:t>4</a:t>
            </a:fld>
            <a:endParaRPr lang="en-US"/>
          </a:p>
        </p:txBody>
      </p:sp>
    </p:spTree>
    <p:extLst>
      <p:ext uri="{BB962C8B-B14F-4D97-AF65-F5344CB8AC3E}">
        <p14:creationId xmlns:p14="http://schemas.microsoft.com/office/powerpoint/2010/main" val="2980840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40</a:t>
            </a:fld>
            <a:endParaRPr lang="en-US"/>
          </a:p>
        </p:txBody>
      </p:sp>
      <p:sp>
        <p:nvSpPr>
          <p:cNvPr id="2" name="Rectangle 1">
            <a:extLst>
              <a:ext uri="{FF2B5EF4-FFF2-40B4-BE49-F238E27FC236}">
                <a16:creationId xmlns:a16="http://schemas.microsoft.com/office/drawing/2014/main" id="{74367486-157D-4D00-B24F-CB1613C4AB99}"/>
              </a:ext>
            </a:extLst>
          </p:cNvPr>
          <p:cNvSpPr/>
          <p:nvPr/>
        </p:nvSpPr>
        <p:spPr>
          <a:xfrm>
            <a:off x="4244544" y="343942"/>
            <a:ext cx="3098925" cy="923330"/>
          </a:xfrm>
          <a:prstGeom prst="rect">
            <a:avLst/>
          </a:prstGeom>
        </p:spPr>
        <p:txBody>
          <a:bodyPr wrap="none">
            <a:spAutoFit/>
          </a:bodyPr>
          <a:lstStyle/>
          <a:p>
            <a:r>
              <a:rPr lang="en-US" sz="5400" dirty="0">
                <a:latin typeface="+mj-lt"/>
              </a:rPr>
              <a:t>Quasar H1</a:t>
            </a:r>
          </a:p>
        </p:txBody>
      </p:sp>
      <p:pic>
        <p:nvPicPr>
          <p:cNvPr id="6" name="Picture 5" descr="A screenshot of a computer screen&#10;&#10;Description automatically generated">
            <a:extLst>
              <a:ext uri="{FF2B5EF4-FFF2-40B4-BE49-F238E27FC236}">
                <a16:creationId xmlns:a16="http://schemas.microsoft.com/office/drawing/2014/main" id="{83382B5C-E27B-BE4A-FD0D-91F9A63852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3426" y="1879001"/>
            <a:ext cx="3107167" cy="4818682"/>
          </a:xfrm>
          <a:prstGeom prst="rect">
            <a:avLst/>
          </a:prstGeom>
        </p:spPr>
      </p:pic>
      <p:pic>
        <p:nvPicPr>
          <p:cNvPr id="10" name="Picture 9" descr="A screenshot of a computer screen&#10;&#10;Description automatically generated">
            <a:extLst>
              <a:ext uri="{FF2B5EF4-FFF2-40B4-BE49-F238E27FC236}">
                <a16:creationId xmlns:a16="http://schemas.microsoft.com/office/drawing/2014/main" id="{F9D00A42-5BE5-D7DE-1600-CFCE1095CB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3112" y="1416542"/>
            <a:ext cx="3268217" cy="5066884"/>
          </a:xfrm>
          <a:prstGeom prst="rect">
            <a:avLst/>
          </a:prstGeom>
        </p:spPr>
      </p:pic>
      <p:sp>
        <p:nvSpPr>
          <p:cNvPr id="12" name="TextBox 11">
            <a:extLst>
              <a:ext uri="{FF2B5EF4-FFF2-40B4-BE49-F238E27FC236}">
                <a16:creationId xmlns:a16="http://schemas.microsoft.com/office/drawing/2014/main" id="{91723DFC-E0E3-CA31-FB2E-7DE97B7438BF}"/>
              </a:ext>
            </a:extLst>
          </p:cNvPr>
          <p:cNvSpPr txBox="1"/>
          <p:nvPr/>
        </p:nvSpPr>
        <p:spPr>
          <a:xfrm>
            <a:off x="238229" y="667108"/>
            <a:ext cx="3331720" cy="600164"/>
          </a:xfrm>
          <a:prstGeom prst="rect">
            <a:avLst/>
          </a:prstGeom>
          <a:noFill/>
        </p:spPr>
        <p:txBody>
          <a:bodyPr wrap="square" rtlCol="0">
            <a:spAutoFit/>
          </a:bodyPr>
          <a:lstStyle/>
          <a:p>
            <a:r>
              <a:rPr lang="en-US" sz="1100" dirty="0"/>
              <a:t>https://www.gb.nrao.edu/20m/peak/3C273_ON_OFF_-_ST/Skynet_60223_3c273_</a:t>
            </a:r>
            <a:r>
              <a:rPr lang="en-US" sz="1100" dirty="0">
                <a:solidFill>
                  <a:srgbClr val="FF0000"/>
                </a:solidFill>
              </a:rPr>
              <a:t>on_off</a:t>
            </a:r>
            <a:r>
              <a:rPr lang="en-US" sz="1100" dirty="0"/>
              <a:t>_-_ST_101450_</a:t>
            </a:r>
            <a:r>
              <a:rPr lang="en-US" sz="1100" dirty="0">
                <a:solidFill>
                  <a:srgbClr val="FF0000"/>
                </a:solidFill>
              </a:rPr>
              <a:t>50424</a:t>
            </a:r>
            <a:r>
              <a:rPr lang="en-US" sz="1100" dirty="0"/>
              <a:t>.A.spectoff.cal.txt</a:t>
            </a:r>
          </a:p>
        </p:txBody>
      </p:sp>
      <p:sp>
        <p:nvSpPr>
          <p:cNvPr id="13" name="TextBox 12">
            <a:extLst>
              <a:ext uri="{FF2B5EF4-FFF2-40B4-BE49-F238E27FC236}">
                <a16:creationId xmlns:a16="http://schemas.microsoft.com/office/drawing/2014/main" id="{B4FF8E80-DCEC-6E9C-F0CF-EA00387F6AE8}"/>
              </a:ext>
            </a:extLst>
          </p:cNvPr>
          <p:cNvSpPr txBox="1"/>
          <p:nvPr/>
        </p:nvSpPr>
        <p:spPr>
          <a:xfrm>
            <a:off x="6112534" y="4899221"/>
            <a:ext cx="1484407" cy="1277273"/>
          </a:xfrm>
          <a:prstGeom prst="rect">
            <a:avLst/>
          </a:prstGeom>
          <a:noFill/>
        </p:spPr>
        <p:txBody>
          <a:bodyPr wrap="square" rtlCol="0">
            <a:spAutoFit/>
          </a:bodyPr>
          <a:lstStyle/>
          <a:p>
            <a:r>
              <a:rPr lang="en-US" sz="1100" dirty="0"/>
              <a:t>https://www.gb.nrao.edu/20m/peak/3C273-ST2/Skynet_60156_3c273-ST2_100694_</a:t>
            </a:r>
            <a:r>
              <a:rPr lang="en-US" sz="1100" dirty="0">
                <a:solidFill>
                  <a:srgbClr val="FF0000"/>
                </a:solidFill>
              </a:rPr>
              <a:t>49607</a:t>
            </a:r>
            <a:r>
              <a:rPr lang="en-US" sz="1100" dirty="0"/>
              <a:t>.A.spect.cal.txt</a:t>
            </a:r>
          </a:p>
        </p:txBody>
      </p:sp>
      <p:sp>
        <p:nvSpPr>
          <p:cNvPr id="7" name="TextBox 6">
            <a:extLst>
              <a:ext uri="{FF2B5EF4-FFF2-40B4-BE49-F238E27FC236}">
                <a16:creationId xmlns:a16="http://schemas.microsoft.com/office/drawing/2014/main" id="{5C5653C2-33A7-3E2C-2173-3ACD4146EF90}"/>
              </a:ext>
            </a:extLst>
          </p:cNvPr>
          <p:cNvSpPr txBox="1"/>
          <p:nvPr/>
        </p:nvSpPr>
        <p:spPr>
          <a:xfrm>
            <a:off x="263154" y="2910489"/>
            <a:ext cx="1408108" cy="2246769"/>
          </a:xfrm>
          <a:prstGeom prst="rect">
            <a:avLst/>
          </a:prstGeom>
          <a:noFill/>
        </p:spPr>
        <p:txBody>
          <a:bodyPr wrap="square">
            <a:spAutoFit/>
          </a:bodyPr>
          <a:lstStyle/>
          <a:p>
            <a:r>
              <a:rPr lang="en-US" sz="1000" dirty="0"/>
              <a:t>The galactic coordinate of the quasar are l = </a:t>
            </a:r>
            <a:r>
              <a:rPr lang="en-US" sz="1000" dirty="0">
                <a:solidFill>
                  <a:srgbClr val="FF0000"/>
                </a:solidFill>
              </a:rPr>
              <a:t>289.95</a:t>
            </a:r>
            <a:r>
              <a:rPr lang="en-US" sz="1000" dirty="0"/>
              <a:t> and b = +64.36. The V magnitude (average) is 12.9. 3C 273 is therefore a high galactic latitude object, a clear advantage to minimize the effects of gas and dust along the line of sight. The redshift of 3C 273 is </a:t>
            </a:r>
            <a:r>
              <a:rPr lang="en-US" sz="1000" i="1" dirty="0"/>
              <a:t>z</a:t>
            </a:r>
            <a:r>
              <a:rPr lang="en-US" sz="1000" dirty="0"/>
              <a:t> = 0.158 (Veron-Cetty &amp; </a:t>
            </a:r>
            <a:r>
              <a:rPr lang="en-US" sz="1000" dirty="0" err="1"/>
              <a:t>Veron</a:t>
            </a:r>
            <a:r>
              <a:rPr lang="en-US" sz="1000" dirty="0"/>
              <a:t> 1995). </a:t>
            </a:r>
          </a:p>
        </p:txBody>
      </p:sp>
      <p:pic>
        <p:nvPicPr>
          <p:cNvPr id="9" name="Picture 8" descr="A diagram of a pie chart&#10;&#10;Description automatically generated">
            <a:extLst>
              <a:ext uri="{FF2B5EF4-FFF2-40B4-BE49-F238E27FC236}">
                <a16:creationId xmlns:a16="http://schemas.microsoft.com/office/drawing/2014/main" id="{3F56AF17-FF70-E5C4-357E-CDFE12D2AB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6212" y="1610686"/>
            <a:ext cx="2234199" cy="1995884"/>
          </a:xfrm>
          <a:prstGeom prst="rect">
            <a:avLst/>
          </a:prstGeom>
        </p:spPr>
      </p:pic>
      <p:pic>
        <p:nvPicPr>
          <p:cNvPr id="14" name="Picture 13" descr="A graph of a graph&#10;&#10;Description automatically generated">
            <a:extLst>
              <a:ext uri="{FF2B5EF4-FFF2-40B4-BE49-F238E27FC236}">
                <a16:creationId xmlns:a16="http://schemas.microsoft.com/office/drawing/2014/main" id="{B6B37D7C-56D5-9F8D-8EEA-1BCA45FA13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0407" y="152055"/>
            <a:ext cx="3897859" cy="1606187"/>
          </a:xfrm>
          <a:prstGeom prst="rect">
            <a:avLst/>
          </a:prstGeom>
        </p:spPr>
      </p:pic>
      <p:cxnSp>
        <p:nvCxnSpPr>
          <p:cNvPr id="8" name="Straight Arrow Connector 7">
            <a:extLst>
              <a:ext uri="{FF2B5EF4-FFF2-40B4-BE49-F238E27FC236}">
                <a16:creationId xmlns:a16="http://schemas.microsoft.com/office/drawing/2014/main" id="{E1404163-4FC1-21DA-4455-274FDE73533B}"/>
              </a:ext>
            </a:extLst>
          </p:cNvPr>
          <p:cNvCxnSpPr/>
          <p:nvPr/>
        </p:nvCxnSpPr>
        <p:spPr>
          <a:xfrm>
            <a:off x="1351407" y="2432807"/>
            <a:ext cx="49170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9C360BDE-3ACC-7BFF-6013-3D6F950D15F8}"/>
              </a:ext>
            </a:extLst>
          </p:cNvPr>
          <p:cNvCxnSpPr/>
          <p:nvPr/>
        </p:nvCxnSpPr>
        <p:spPr>
          <a:xfrm>
            <a:off x="7241721" y="4590176"/>
            <a:ext cx="49170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460330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41</a:t>
            </a:fld>
            <a:endParaRPr lang="en-US"/>
          </a:p>
        </p:txBody>
      </p:sp>
      <p:sp>
        <p:nvSpPr>
          <p:cNvPr id="2" name="Rectangle 1">
            <a:extLst>
              <a:ext uri="{FF2B5EF4-FFF2-40B4-BE49-F238E27FC236}">
                <a16:creationId xmlns:a16="http://schemas.microsoft.com/office/drawing/2014/main" id="{74367486-157D-4D00-B24F-CB1613C4AB99}"/>
              </a:ext>
            </a:extLst>
          </p:cNvPr>
          <p:cNvSpPr/>
          <p:nvPr/>
        </p:nvSpPr>
        <p:spPr>
          <a:xfrm>
            <a:off x="852099" y="324915"/>
            <a:ext cx="10979288" cy="923330"/>
          </a:xfrm>
          <a:prstGeom prst="rect">
            <a:avLst/>
          </a:prstGeom>
        </p:spPr>
        <p:txBody>
          <a:bodyPr wrap="none">
            <a:spAutoFit/>
          </a:bodyPr>
          <a:lstStyle/>
          <a:p>
            <a:r>
              <a:rPr lang="en-US" sz="5400" dirty="0">
                <a:latin typeface="+mj-lt"/>
              </a:rPr>
              <a:t>Cas A H1 (H1 Absorption Line-of-Sight)</a:t>
            </a:r>
          </a:p>
        </p:txBody>
      </p:sp>
      <p:sp>
        <p:nvSpPr>
          <p:cNvPr id="10" name="TextBox 9">
            <a:extLst>
              <a:ext uri="{FF2B5EF4-FFF2-40B4-BE49-F238E27FC236}">
                <a16:creationId xmlns:a16="http://schemas.microsoft.com/office/drawing/2014/main" id="{68D85DEE-B345-4EA6-ADE6-53AA1CC9CBEC}"/>
              </a:ext>
            </a:extLst>
          </p:cNvPr>
          <p:cNvSpPr txBox="1"/>
          <p:nvPr/>
        </p:nvSpPr>
        <p:spPr>
          <a:xfrm>
            <a:off x="3084454" y="904758"/>
            <a:ext cx="5472973" cy="369332"/>
          </a:xfrm>
          <a:prstGeom prst="rect">
            <a:avLst/>
          </a:prstGeom>
          <a:noFill/>
        </p:spPr>
        <p:txBody>
          <a:bodyPr wrap="square">
            <a:spAutoFit/>
          </a:bodyPr>
          <a:lstStyle/>
          <a:p>
            <a:pPr marR="0" lvl="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p:txBody>
      </p:sp>
      <p:pic>
        <p:nvPicPr>
          <p:cNvPr id="6" name="Picture 5" descr="A screenshot of a computer&#10;&#10;Description automatically generated">
            <a:extLst>
              <a:ext uri="{FF2B5EF4-FFF2-40B4-BE49-F238E27FC236}">
                <a16:creationId xmlns:a16="http://schemas.microsoft.com/office/drawing/2014/main" id="{DF7D2127-83A0-9366-E480-57BE3963D1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9883" y="1731523"/>
            <a:ext cx="5622441" cy="3570319"/>
          </a:xfrm>
          <a:prstGeom prst="rect">
            <a:avLst/>
          </a:prstGeom>
        </p:spPr>
      </p:pic>
      <p:sp>
        <p:nvSpPr>
          <p:cNvPr id="8" name="TextBox 7">
            <a:extLst>
              <a:ext uri="{FF2B5EF4-FFF2-40B4-BE49-F238E27FC236}">
                <a16:creationId xmlns:a16="http://schemas.microsoft.com/office/drawing/2014/main" id="{B58CD011-0C05-1E33-5D96-33088940E03B}"/>
              </a:ext>
            </a:extLst>
          </p:cNvPr>
          <p:cNvSpPr txBox="1"/>
          <p:nvPr/>
        </p:nvSpPr>
        <p:spPr>
          <a:xfrm>
            <a:off x="1713974" y="6286864"/>
            <a:ext cx="6457537" cy="246221"/>
          </a:xfrm>
          <a:prstGeom prst="rect">
            <a:avLst/>
          </a:prstGeom>
          <a:noFill/>
        </p:spPr>
        <p:txBody>
          <a:bodyPr wrap="square">
            <a:spAutoFit/>
          </a:bodyPr>
          <a:lstStyle/>
          <a:p>
            <a:r>
              <a:rPr lang="en-US" sz="1000" dirty="0"/>
              <a:t>https://physics.stackexchange.com/questions/95075/absorption-and-emission-lines-in-cassiopeia-a-hydrogen-spectrum</a:t>
            </a:r>
          </a:p>
        </p:txBody>
      </p:sp>
      <p:sp>
        <p:nvSpPr>
          <p:cNvPr id="11" name="TextBox 10">
            <a:extLst>
              <a:ext uri="{FF2B5EF4-FFF2-40B4-BE49-F238E27FC236}">
                <a16:creationId xmlns:a16="http://schemas.microsoft.com/office/drawing/2014/main" id="{21C70ED4-7BF9-37D3-EF07-477AB3D752E7}"/>
              </a:ext>
            </a:extLst>
          </p:cNvPr>
          <p:cNvSpPr txBox="1"/>
          <p:nvPr/>
        </p:nvSpPr>
        <p:spPr>
          <a:xfrm>
            <a:off x="131885" y="1160906"/>
            <a:ext cx="6239177" cy="2308324"/>
          </a:xfrm>
          <a:prstGeom prst="rect">
            <a:avLst/>
          </a:prstGeom>
          <a:noFill/>
        </p:spPr>
        <p:txBody>
          <a:bodyPr wrap="square">
            <a:spAutoFit/>
          </a:bodyPr>
          <a:lstStyle/>
          <a:p>
            <a:r>
              <a:rPr lang="en-US" sz="1200" b="1" dirty="0"/>
              <a:t>20m Cas A Example: </a:t>
            </a:r>
            <a:r>
              <a:rPr lang="en-US" sz="1200" dirty="0"/>
              <a:t>Cas A  is about 11K light years away.  For in on-source and off-source spectra, one finds sharp absorption and emission lines in the spectrum for the 21 cm line. </a:t>
            </a:r>
          </a:p>
          <a:p>
            <a:r>
              <a:rPr lang="en-US" sz="1200" dirty="0"/>
              <a:t>There are 3 possibilities:</a:t>
            </a:r>
          </a:p>
          <a:p>
            <a:pPr>
              <a:buFont typeface="+mj-lt"/>
              <a:buAutoNum type="arabicPeriod"/>
            </a:pPr>
            <a:r>
              <a:rPr lang="en-US" sz="1200" dirty="0"/>
              <a:t>The absorption lines come from the exploding shell and are more redshifted for the part of the cloud moving away from us relative to the part moving to us. This is not likely.  Cas A is a Type IIb supernova remnant, which has virtually no hydrogen in the shells.  The star that exploded, had a helium core and almost no hydrogen envelope.  Hence, the spectral features of the hydrogen must be due to the interstellar gas.</a:t>
            </a:r>
          </a:p>
          <a:p>
            <a:pPr>
              <a:buFont typeface="+mj-lt"/>
              <a:buAutoNum type="arabicPeriod"/>
            </a:pPr>
            <a:r>
              <a:rPr lang="en-US" sz="1200" dirty="0"/>
              <a:t>The absorption lines come from hydrogen clouds between Cas A and us and the remaining emission lines are those from the exploding shell which don't correspond to any hydrogen cloud in between.  This issue with this is that the difference of on- and off-source measurements should cancel out the hydrogen clouds in between. </a:t>
            </a:r>
          </a:p>
        </p:txBody>
      </p:sp>
      <p:pic>
        <p:nvPicPr>
          <p:cNvPr id="13" name="Picture 12" descr="A graph of a spectrum&#10;&#10;Description automatically generated">
            <a:extLst>
              <a:ext uri="{FF2B5EF4-FFF2-40B4-BE49-F238E27FC236}">
                <a16:creationId xmlns:a16="http://schemas.microsoft.com/office/drawing/2014/main" id="{98543F71-DEBC-1192-4BB6-A2AB68BF25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516" y="3416521"/>
            <a:ext cx="4149424" cy="2770333"/>
          </a:xfrm>
          <a:prstGeom prst="rect">
            <a:avLst/>
          </a:prstGeom>
        </p:spPr>
      </p:pic>
      <p:graphicFrame>
        <p:nvGraphicFramePr>
          <p:cNvPr id="4" name="Table 3">
            <a:extLst>
              <a:ext uri="{FF2B5EF4-FFF2-40B4-BE49-F238E27FC236}">
                <a16:creationId xmlns:a16="http://schemas.microsoft.com/office/drawing/2014/main" id="{36B9FCE7-9D74-049C-1A2B-01D20FE1CF26}"/>
              </a:ext>
            </a:extLst>
          </p:cNvPr>
          <p:cNvGraphicFramePr>
            <a:graphicFrameLocks noGrp="1"/>
          </p:cNvGraphicFramePr>
          <p:nvPr>
            <p:extLst>
              <p:ext uri="{D42A27DB-BD31-4B8C-83A1-F6EECF244321}">
                <p14:modId xmlns:p14="http://schemas.microsoft.com/office/powerpoint/2010/main" val="3662017854"/>
              </p:ext>
            </p:extLst>
          </p:nvPr>
        </p:nvGraphicFramePr>
        <p:xfrm>
          <a:off x="7591338" y="5515155"/>
          <a:ext cx="2693566" cy="213360"/>
        </p:xfrm>
        <a:graphic>
          <a:graphicData uri="http://schemas.openxmlformats.org/drawingml/2006/table">
            <a:tbl>
              <a:tblPr/>
              <a:tblGrid>
                <a:gridCol w="1346783">
                  <a:extLst>
                    <a:ext uri="{9D8B030D-6E8A-4147-A177-3AD203B41FA5}">
                      <a16:colId xmlns:a16="http://schemas.microsoft.com/office/drawing/2014/main" val="2710208566"/>
                    </a:ext>
                  </a:extLst>
                </a:gridCol>
                <a:gridCol w="1346783">
                  <a:extLst>
                    <a:ext uri="{9D8B030D-6E8A-4147-A177-3AD203B41FA5}">
                      <a16:colId xmlns:a16="http://schemas.microsoft.com/office/drawing/2014/main" val="23631382"/>
                    </a:ext>
                  </a:extLst>
                </a:gridCol>
              </a:tblGrid>
              <a:tr h="0">
                <a:tc>
                  <a:txBody>
                    <a:bodyPr/>
                    <a:lstStyle/>
                    <a:p>
                      <a:r>
                        <a:rPr lang="en-US" sz="800" dirty="0"/>
                        <a:t>Galactic coordinates</a:t>
                      </a:r>
                    </a:p>
                  </a:txBody>
                  <a:tcPr anchor="ctr">
                    <a:lnL>
                      <a:noFill/>
                    </a:lnL>
                    <a:lnR>
                      <a:noFill/>
                    </a:lnR>
                    <a:lnT>
                      <a:noFill/>
                    </a:lnT>
                    <a:lnB>
                      <a:noFill/>
                    </a:lnB>
                  </a:tcPr>
                </a:tc>
                <a:tc>
                  <a:txBody>
                    <a:bodyPr/>
                    <a:lstStyle/>
                    <a:p>
                      <a:r>
                        <a:rPr lang="en-US" sz="800" dirty="0"/>
                        <a:t>111.734745°, −02.129570°</a:t>
                      </a:r>
                    </a:p>
                  </a:txBody>
                  <a:tcPr anchor="ctr">
                    <a:lnL>
                      <a:noFill/>
                    </a:lnL>
                    <a:lnR>
                      <a:noFill/>
                    </a:lnR>
                    <a:lnT>
                      <a:noFill/>
                    </a:lnT>
                    <a:lnB>
                      <a:noFill/>
                    </a:lnB>
                  </a:tcPr>
                </a:tc>
                <a:extLst>
                  <a:ext uri="{0D108BD9-81ED-4DB2-BD59-A6C34878D82A}">
                    <a16:rowId xmlns:a16="http://schemas.microsoft.com/office/drawing/2014/main" val="573211834"/>
                  </a:ext>
                </a:extLst>
              </a:tr>
            </a:tbl>
          </a:graphicData>
        </a:graphic>
      </p:graphicFrame>
      <p:cxnSp>
        <p:nvCxnSpPr>
          <p:cNvPr id="9" name="Straight Arrow Connector 8">
            <a:extLst>
              <a:ext uri="{FF2B5EF4-FFF2-40B4-BE49-F238E27FC236}">
                <a16:creationId xmlns:a16="http://schemas.microsoft.com/office/drawing/2014/main" id="{45911AB1-C415-4EC0-EBEE-06DC1E85C017}"/>
              </a:ext>
            </a:extLst>
          </p:cNvPr>
          <p:cNvCxnSpPr/>
          <p:nvPr/>
        </p:nvCxnSpPr>
        <p:spPr>
          <a:xfrm flipH="1">
            <a:off x="9999677" y="1333850"/>
            <a:ext cx="134224" cy="3976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146387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42</a:t>
            </a:fld>
            <a:endParaRPr lang="en-US"/>
          </a:p>
        </p:txBody>
      </p:sp>
      <p:sp>
        <p:nvSpPr>
          <p:cNvPr id="4" name="Rectangle 3">
            <a:extLst>
              <a:ext uri="{FF2B5EF4-FFF2-40B4-BE49-F238E27FC236}">
                <a16:creationId xmlns:a16="http://schemas.microsoft.com/office/drawing/2014/main" id="{B5056B3D-E657-771E-33DF-0EEC4D7BC60E}"/>
              </a:ext>
            </a:extLst>
          </p:cNvPr>
          <p:cNvSpPr/>
          <p:nvPr/>
        </p:nvSpPr>
        <p:spPr>
          <a:xfrm>
            <a:off x="852099" y="324915"/>
            <a:ext cx="10979288" cy="923330"/>
          </a:xfrm>
          <a:prstGeom prst="rect">
            <a:avLst/>
          </a:prstGeom>
        </p:spPr>
        <p:txBody>
          <a:bodyPr wrap="none">
            <a:spAutoFit/>
          </a:bodyPr>
          <a:lstStyle/>
          <a:p>
            <a:r>
              <a:rPr lang="en-US" sz="5400" dirty="0">
                <a:latin typeface="+mj-lt"/>
              </a:rPr>
              <a:t>Cas A H1 (H1 Absorption Line-of-Sight)</a:t>
            </a:r>
          </a:p>
        </p:txBody>
      </p:sp>
      <p:pic>
        <p:nvPicPr>
          <p:cNvPr id="7" name="Picture 6" descr="A screenshot of a computer screen&#10;&#10;Description automatically generated">
            <a:extLst>
              <a:ext uri="{FF2B5EF4-FFF2-40B4-BE49-F238E27FC236}">
                <a16:creationId xmlns:a16="http://schemas.microsoft.com/office/drawing/2014/main" id="{E1AB5F7F-D7D0-E2C4-1D1E-E3888FB56B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8205" y="2582672"/>
            <a:ext cx="6046720" cy="3926309"/>
          </a:xfrm>
          <a:prstGeom prst="rect">
            <a:avLst/>
          </a:prstGeom>
        </p:spPr>
      </p:pic>
      <p:sp>
        <p:nvSpPr>
          <p:cNvPr id="9" name="TextBox 8">
            <a:extLst>
              <a:ext uri="{FF2B5EF4-FFF2-40B4-BE49-F238E27FC236}">
                <a16:creationId xmlns:a16="http://schemas.microsoft.com/office/drawing/2014/main" id="{9F19CB22-57C3-B652-6799-589F104ED8F8}"/>
              </a:ext>
            </a:extLst>
          </p:cNvPr>
          <p:cNvSpPr txBox="1"/>
          <p:nvPr/>
        </p:nvSpPr>
        <p:spPr>
          <a:xfrm>
            <a:off x="360613" y="1248245"/>
            <a:ext cx="11283306" cy="1169551"/>
          </a:xfrm>
          <a:prstGeom prst="rect">
            <a:avLst/>
          </a:prstGeom>
          <a:noFill/>
        </p:spPr>
        <p:txBody>
          <a:bodyPr wrap="square">
            <a:spAutoFit/>
          </a:bodyPr>
          <a:lstStyle/>
          <a:p>
            <a:r>
              <a:rPr lang="en-US" sz="1400" b="1" dirty="0"/>
              <a:t>20m Cas A Example (3rd possibility): </a:t>
            </a:r>
            <a:r>
              <a:rPr lang="en-US" sz="1400" dirty="0"/>
              <a:t>The 21cm spectral line may appear both as emission and as absorption. One sees emission lines from the interstellar gas if there is no source behind the interstellar gas.  One may also see absorption lines if there is a source of all frequencies behind the interstellar gas. In the latter case, the interstellar gas' absorption exceeds its emission. This is the dominant process in the case of the Cas-A spectrum.    The spectrum graph mostly shows absorption. Emission dominates when the interstellar gas is "warmer" at the given frequency than the environment behind it; absorption dominates when the source behind the interstellar gas is "warmer" at the frequency. </a:t>
            </a:r>
          </a:p>
        </p:txBody>
      </p:sp>
      <p:sp>
        <p:nvSpPr>
          <p:cNvPr id="6" name="TextBox 5">
            <a:extLst>
              <a:ext uri="{FF2B5EF4-FFF2-40B4-BE49-F238E27FC236}">
                <a16:creationId xmlns:a16="http://schemas.microsoft.com/office/drawing/2014/main" id="{8A124D23-1640-FA16-67F6-E736F62E6846}"/>
              </a:ext>
            </a:extLst>
          </p:cNvPr>
          <p:cNvSpPr txBox="1"/>
          <p:nvPr/>
        </p:nvSpPr>
        <p:spPr>
          <a:xfrm>
            <a:off x="7899632" y="4804270"/>
            <a:ext cx="3008852" cy="723275"/>
          </a:xfrm>
          <a:prstGeom prst="rect">
            <a:avLst/>
          </a:prstGeom>
          <a:noFill/>
        </p:spPr>
        <p:txBody>
          <a:bodyPr wrap="square">
            <a:spAutoFit/>
          </a:bodyPr>
          <a:lstStyle/>
          <a:p>
            <a:r>
              <a:rPr lang="en-US" sz="1100" dirty="0"/>
              <a:t>This one uses the 20-m radio telescope to observe the HI absorption cloud while observing Cas-A, which is acting as a broadband emitter.</a:t>
            </a:r>
          </a:p>
          <a:p>
            <a:endParaRPr lang="en-US" sz="800" dirty="0"/>
          </a:p>
        </p:txBody>
      </p:sp>
      <p:sp>
        <p:nvSpPr>
          <p:cNvPr id="8" name="TextBox 7">
            <a:extLst>
              <a:ext uri="{FF2B5EF4-FFF2-40B4-BE49-F238E27FC236}">
                <a16:creationId xmlns:a16="http://schemas.microsoft.com/office/drawing/2014/main" id="{1D72CA54-C6A9-BBF0-117D-8E808B2AD6A4}"/>
              </a:ext>
            </a:extLst>
          </p:cNvPr>
          <p:cNvSpPr txBox="1"/>
          <p:nvPr/>
        </p:nvSpPr>
        <p:spPr>
          <a:xfrm>
            <a:off x="7899632" y="4452520"/>
            <a:ext cx="3244442" cy="261610"/>
          </a:xfrm>
          <a:prstGeom prst="rect">
            <a:avLst/>
          </a:prstGeom>
          <a:noFill/>
        </p:spPr>
        <p:txBody>
          <a:bodyPr wrap="square">
            <a:spAutoFit/>
          </a:bodyPr>
          <a:lstStyle/>
          <a:p>
            <a:r>
              <a:rPr lang="en-US" sz="1100" dirty="0"/>
              <a:t>https://www.youtube.com/watch?v=qkBu2RgLZoo</a:t>
            </a:r>
          </a:p>
        </p:txBody>
      </p:sp>
      <p:sp>
        <p:nvSpPr>
          <p:cNvPr id="11" name="TextBox 10">
            <a:extLst>
              <a:ext uri="{FF2B5EF4-FFF2-40B4-BE49-F238E27FC236}">
                <a16:creationId xmlns:a16="http://schemas.microsoft.com/office/drawing/2014/main" id="{3AC8739A-C54D-4DA7-53CA-1B4F3C706613}"/>
              </a:ext>
            </a:extLst>
          </p:cNvPr>
          <p:cNvSpPr txBox="1"/>
          <p:nvPr/>
        </p:nvSpPr>
        <p:spPr>
          <a:xfrm>
            <a:off x="7899632" y="3933684"/>
            <a:ext cx="3601674" cy="430887"/>
          </a:xfrm>
          <a:prstGeom prst="rect">
            <a:avLst/>
          </a:prstGeom>
          <a:noFill/>
        </p:spPr>
        <p:txBody>
          <a:bodyPr wrap="square">
            <a:spAutoFit/>
          </a:bodyPr>
          <a:lstStyle/>
          <a:p>
            <a:r>
              <a:rPr lang="en-US" sz="1100" dirty="0"/>
              <a:t>Also See (By Richard Russel): Detecting a Galactic Hydrogen Absorption Cloud using Cassiopeia A as a Broadband Emitter</a:t>
            </a:r>
          </a:p>
        </p:txBody>
      </p:sp>
      <p:cxnSp>
        <p:nvCxnSpPr>
          <p:cNvPr id="13" name="Straight Arrow Connector 12">
            <a:extLst>
              <a:ext uri="{FF2B5EF4-FFF2-40B4-BE49-F238E27FC236}">
                <a16:creationId xmlns:a16="http://schemas.microsoft.com/office/drawing/2014/main" id="{17735A5F-09F2-36D9-A368-4638B46483AF}"/>
              </a:ext>
            </a:extLst>
          </p:cNvPr>
          <p:cNvCxnSpPr/>
          <p:nvPr/>
        </p:nvCxnSpPr>
        <p:spPr>
          <a:xfrm flipH="1">
            <a:off x="4292716" y="3429000"/>
            <a:ext cx="2424419" cy="3579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0FE8776E-3E9F-013D-63FE-4FA45BCE71CA}"/>
              </a:ext>
            </a:extLst>
          </p:cNvPr>
          <p:cNvSpPr txBox="1"/>
          <p:nvPr/>
        </p:nvSpPr>
        <p:spPr>
          <a:xfrm>
            <a:off x="299793" y="2694795"/>
            <a:ext cx="1218614" cy="646331"/>
          </a:xfrm>
          <a:prstGeom prst="rect">
            <a:avLst/>
          </a:prstGeom>
          <a:noFill/>
        </p:spPr>
        <p:txBody>
          <a:bodyPr wrap="square" rtlCol="0">
            <a:spAutoFit/>
          </a:bodyPr>
          <a:lstStyle/>
          <a:p>
            <a:r>
              <a:rPr lang="en-US" b="1" dirty="0"/>
              <a:t>More 20m Examples</a:t>
            </a:r>
          </a:p>
        </p:txBody>
      </p:sp>
      <p:sp>
        <p:nvSpPr>
          <p:cNvPr id="10" name="Rectangle 9">
            <a:extLst>
              <a:ext uri="{FF2B5EF4-FFF2-40B4-BE49-F238E27FC236}">
                <a16:creationId xmlns:a16="http://schemas.microsoft.com/office/drawing/2014/main" id="{4EC67095-8688-C510-2E0E-ACC48A612674}"/>
              </a:ext>
            </a:extLst>
          </p:cNvPr>
          <p:cNvSpPr/>
          <p:nvPr/>
        </p:nvSpPr>
        <p:spPr>
          <a:xfrm>
            <a:off x="7793372" y="3786908"/>
            <a:ext cx="3791824" cy="193537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06822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43</a:t>
            </a:fld>
            <a:endParaRPr lang="en-US"/>
          </a:p>
        </p:txBody>
      </p:sp>
      <p:sp>
        <p:nvSpPr>
          <p:cNvPr id="2" name="Rectangle 1">
            <a:extLst>
              <a:ext uri="{FF2B5EF4-FFF2-40B4-BE49-F238E27FC236}">
                <a16:creationId xmlns:a16="http://schemas.microsoft.com/office/drawing/2014/main" id="{74367486-157D-4D00-B24F-CB1613C4AB99}"/>
              </a:ext>
            </a:extLst>
          </p:cNvPr>
          <p:cNvSpPr/>
          <p:nvPr/>
        </p:nvSpPr>
        <p:spPr>
          <a:xfrm>
            <a:off x="3712812" y="111114"/>
            <a:ext cx="4474302" cy="923330"/>
          </a:xfrm>
          <a:prstGeom prst="rect">
            <a:avLst/>
          </a:prstGeom>
        </p:spPr>
        <p:txBody>
          <a:bodyPr wrap="none">
            <a:spAutoFit/>
          </a:bodyPr>
          <a:lstStyle/>
          <a:p>
            <a:r>
              <a:rPr lang="en-US" sz="5400" dirty="0">
                <a:latin typeface="+mj-lt"/>
              </a:rPr>
              <a:t>H1 and the ISM</a:t>
            </a:r>
          </a:p>
        </p:txBody>
      </p:sp>
      <p:sp>
        <p:nvSpPr>
          <p:cNvPr id="6" name="TextBox 5">
            <a:extLst>
              <a:ext uri="{FF2B5EF4-FFF2-40B4-BE49-F238E27FC236}">
                <a16:creationId xmlns:a16="http://schemas.microsoft.com/office/drawing/2014/main" id="{986AE417-0E8C-4819-8822-46A7ADCE55C1}"/>
              </a:ext>
            </a:extLst>
          </p:cNvPr>
          <p:cNvSpPr txBox="1"/>
          <p:nvPr/>
        </p:nvSpPr>
        <p:spPr>
          <a:xfrm>
            <a:off x="1588085" y="5908290"/>
            <a:ext cx="4855129" cy="630622"/>
          </a:xfrm>
          <a:prstGeom prst="rect">
            <a:avLst/>
          </a:prstGeom>
          <a:noFill/>
        </p:spPr>
        <p:txBody>
          <a:bodyPr wrap="square">
            <a:spAutoFit/>
          </a:bodyPr>
          <a:lstStyle/>
          <a:p>
            <a:pPr marL="0" marR="0">
              <a:lnSpc>
                <a:spcPct val="107000"/>
              </a:lnSpc>
              <a:spcBef>
                <a:spcPts val="0"/>
              </a:spcBef>
              <a:spcAft>
                <a:spcPts val="0"/>
              </a:spcAft>
            </a:pPr>
            <a:r>
              <a:rPr lang="en-US" sz="1400" b="1" dirty="0">
                <a:effectLst/>
                <a:ea typeface="Yu Mincho" panose="02020400000000000000" pitchFamily="18" charset="-128"/>
                <a:cs typeface="Times New Roman" panose="02020603050405020304" pitchFamily="18" charset="0"/>
              </a:rPr>
              <a:t>ATNF Pulsar Catalogue</a:t>
            </a:r>
            <a:endParaRPr lang="en-US" sz="1400" b="1" dirty="0">
              <a:effectLst/>
              <a:ea typeface="Times New Roman" panose="02020603050405020304" pitchFamily="18" charset="0"/>
            </a:endParaRPr>
          </a:p>
          <a:p>
            <a:r>
              <a:rPr lang="en-US" sz="1000" dirty="0"/>
              <a:t>https://www.atnf.csiro.au/research/pulsar/psrcat/</a:t>
            </a:r>
          </a:p>
          <a:p>
            <a:r>
              <a:rPr lang="en-US" sz="1000" dirty="0"/>
              <a:t>Paper: Manchester, R. N., Hobbs, G.B., Teoh, A. &amp; Hobbs, M., AJ, 129, 1993-2006 (2005)</a:t>
            </a:r>
          </a:p>
        </p:txBody>
      </p:sp>
      <p:pic>
        <p:nvPicPr>
          <p:cNvPr id="7" name="Picture 6" descr="Table&#10;&#10;Description automatically generated">
            <a:extLst>
              <a:ext uri="{FF2B5EF4-FFF2-40B4-BE49-F238E27FC236}">
                <a16:creationId xmlns:a16="http://schemas.microsoft.com/office/drawing/2014/main" id="{CFBE117C-17E2-4E57-B167-2F0E81943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3247" y="2677302"/>
            <a:ext cx="4345093" cy="2938052"/>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B2E34CD1-0A7F-4BAC-AAA4-9E2BDDB8B0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64" y="1521662"/>
            <a:ext cx="3362143" cy="628747"/>
          </a:xfrm>
          <a:prstGeom prst="rect">
            <a:avLst/>
          </a:prstGeom>
        </p:spPr>
      </p:pic>
      <p:sp>
        <p:nvSpPr>
          <p:cNvPr id="10" name="TextBox 9">
            <a:extLst>
              <a:ext uri="{FF2B5EF4-FFF2-40B4-BE49-F238E27FC236}">
                <a16:creationId xmlns:a16="http://schemas.microsoft.com/office/drawing/2014/main" id="{3CD8E120-3C2E-44EE-B0FD-F83D0E7DF3E1}"/>
              </a:ext>
            </a:extLst>
          </p:cNvPr>
          <p:cNvSpPr txBox="1"/>
          <p:nvPr/>
        </p:nvSpPr>
        <p:spPr>
          <a:xfrm>
            <a:off x="282887" y="2176886"/>
            <a:ext cx="1149674" cy="261610"/>
          </a:xfrm>
          <a:prstGeom prst="rect">
            <a:avLst/>
          </a:prstGeom>
          <a:noFill/>
        </p:spPr>
        <p:txBody>
          <a:bodyPr wrap="none" rtlCol="0">
            <a:spAutoFit/>
          </a:bodyPr>
          <a:lstStyle/>
          <a:p>
            <a:r>
              <a:rPr lang="en-US" sz="1100" dirty="0"/>
              <a:t>Then Press Table</a:t>
            </a:r>
          </a:p>
        </p:txBody>
      </p:sp>
      <p:sp>
        <p:nvSpPr>
          <p:cNvPr id="11" name="TextBox 10">
            <a:extLst>
              <a:ext uri="{FF2B5EF4-FFF2-40B4-BE49-F238E27FC236}">
                <a16:creationId xmlns:a16="http://schemas.microsoft.com/office/drawing/2014/main" id="{EF7BC60F-F195-4D2C-BA3B-1F934A762D1E}"/>
              </a:ext>
            </a:extLst>
          </p:cNvPr>
          <p:cNvSpPr txBox="1"/>
          <p:nvPr/>
        </p:nvSpPr>
        <p:spPr>
          <a:xfrm>
            <a:off x="282887" y="2758090"/>
            <a:ext cx="1527520" cy="1446550"/>
          </a:xfrm>
          <a:prstGeom prst="rect">
            <a:avLst/>
          </a:prstGeom>
          <a:noFill/>
        </p:spPr>
        <p:txBody>
          <a:bodyPr wrap="square">
            <a:spAutoFit/>
          </a:bodyPr>
          <a:lstStyle/>
          <a:p>
            <a:pPr marR="0" lvl="0">
              <a:spcBef>
                <a:spcPts val="0"/>
              </a:spcBef>
              <a:spcAft>
                <a:spcPts val="0"/>
              </a:spcAft>
            </a:pPr>
            <a:r>
              <a:rPr lang="en-US" sz="1100" dirty="0">
                <a:effectLst/>
                <a:ea typeface="Times New Roman" panose="02020603050405020304" pitchFamily="18" charset="0"/>
              </a:rPr>
              <a:t>The Crab Pulsar (PSR B0531+21, also known by the J2000 name PSR J0534+2200) was discovered in 1968.  It is the remnant of its progenitor supernova SN 1054. </a:t>
            </a:r>
          </a:p>
        </p:txBody>
      </p:sp>
      <p:sp>
        <p:nvSpPr>
          <p:cNvPr id="12" name="TextBox 11">
            <a:extLst>
              <a:ext uri="{FF2B5EF4-FFF2-40B4-BE49-F238E27FC236}">
                <a16:creationId xmlns:a16="http://schemas.microsoft.com/office/drawing/2014/main" id="{3E36A6DD-80D8-B2B2-E597-318AE0A70D21}"/>
              </a:ext>
            </a:extLst>
          </p:cNvPr>
          <p:cNvSpPr txBox="1"/>
          <p:nvPr/>
        </p:nvSpPr>
        <p:spPr>
          <a:xfrm>
            <a:off x="2231470" y="1007019"/>
            <a:ext cx="8254767" cy="523220"/>
          </a:xfrm>
          <a:prstGeom prst="rect">
            <a:avLst/>
          </a:prstGeom>
          <a:noFill/>
        </p:spPr>
        <p:txBody>
          <a:bodyPr wrap="square">
            <a:spAutoFit/>
          </a:bodyPr>
          <a:lstStyle/>
          <a:p>
            <a:r>
              <a:rPr lang="en-US" sz="1400" dirty="0"/>
              <a:t>Neutral atomic hydrogen (H1) traces the interstellar medium (ISM) over a broad range of physical conditions.  Can the Dispersion Measure of Pulsars tell us anything about H1?  </a:t>
            </a:r>
          </a:p>
        </p:txBody>
      </p:sp>
      <p:sp>
        <p:nvSpPr>
          <p:cNvPr id="13" name="Rectangle 1">
            <a:extLst>
              <a:ext uri="{FF2B5EF4-FFF2-40B4-BE49-F238E27FC236}">
                <a16:creationId xmlns:a16="http://schemas.microsoft.com/office/drawing/2014/main" id="{2F23C4B3-402A-2DC4-8F3E-878CE0F46F89}"/>
              </a:ext>
            </a:extLst>
          </p:cNvPr>
          <p:cNvSpPr>
            <a:spLocks noChangeArrowheads="1"/>
          </p:cNvSpPr>
          <p:nvPr/>
        </p:nvSpPr>
        <p:spPr bwMode="auto">
          <a:xfrm>
            <a:off x="7592982" y="1642577"/>
            <a:ext cx="376081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latin typeface="Times New Roman" panose="02020603050405020304" pitchFamily="18" charset="0"/>
                <a:cs typeface="Times New Roman" panose="02020603050405020304" pitchFamily="18" charset="0"/>
              </a:rPr>
              <a:t>Examples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Gordon, K J, and Gordon, C P. </a:t>
            </a:r>
            <a:r>
              <a:rPr kumimoji="0" lang="en-US" altLang="en-US"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Measurement of neutral-hydrogen absorption in the spectra of eight pulsars</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Country unknown/Code not available: N. p., 1974. Web. </a:t>
            </a:r>
          </a:p>
        </p:txBody>
      </p:sp>
      <p:pic>
        <p:nvPicPr>
          <p:cNvPr id="15" name="Picture 14" descr="A close-up of a document&#10;&#10;Description automatically generated">
            <a:extLst>
              <a:ext uri="{FF2B5EF4-FFF2-40B4-BE49-F238E27FC236}">
                <a16:creationId xmlns:a16="http://schemas.microsoft.com/office/drawing/2014/main" id="{C201A086-1A00-2B31-BEFA-20627E86D3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4258" y="2599037"/>
            <a:ext cx="4399827" cy="3303059"/>
          </a:xfrm>
          <a:prstGeom prst="rect">
            <a:avLst/>
          </a:prstGeom>
        </p:spPr>
      </p:pic>
      <p:sp>
        <p:nvSpPr>
          <p:cNvPr id="16" name="TextBox 15">
            <a:extLst>
              <a:ext uri="{FF2B5EF4-FFF2-40B4-BE49-F238E27FC236}">
                <a16:creationId xmlns:a16="http://schemas.microsoft.com/office/drawing/2014/main" id="{A1A8F95F-BE28-A567-E6C3-2F73651A6014}"/>
              </a:ext>
            </a:extLst>
          </p:cNvPr>
          <p:cNvSpPr txBox="1"/>
          <p:nvPr/>
        </p:nvSpPr>
        <p:spPr>
          <a:xfrm>
            <a:off x="7655075" y="5837322"/>
            <a:ext cx="1396646"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AAS Abstracts</a:t>
            </a:r>
          </a:p>
        </p:txBody>
      </p:sp>
    </p:spTree>
    <p:extLst>
      <p:ext uri="{BB962C8B-B14F-4D97-AF65-F5344CB8AC3E}">
        <p14:creationId xmlns:p14="http://schemas.microsoft.com/office/powerpoint/2010/main" val="34448144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7"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44</a:t>
            </a:fld>
            <a:endParaRPr lang="en-US"/>
          </a:p>
        </p:txBody>
      </p:sp>
      <p:sp>
        <p:nvSpPr>
          <p:cNvPr id="8" name="TextBox 7">
            <a:extLst>
              <a:ext uri="{FF2B5EF4-FFF2-40B4-BE49-F238E27FC236}">
                <a16:creationId xmlns:a16="http://schemas.microsoft.com/office/drawing/2014/main" id="{B5D566FA-7831-483C-B795-43D6EED337C3}"/>
              </a:ext>
            </a:extLst>
          </p:cNvPr>
          <p:cNvSpPr txBox="1"/>
          <p:nvPr/>
        </p:nvSpPr>
        <p:spPr>
          <a:xfrm>
            <a:off x="1704828" y="1268608"/>
            <a:ext cx="9949343" cy="2554545"/>
          </a:xfrm>
          <a:prstGeom prst="rect">
            <a:avLst/>
          </a:prstGeom>
          <a:noFill/>
        </p:spPr>
        <p:txBody>
          <a:bodyPr wrap="square">
            <a:spAutoFit/>
          </a:bodyPr>
          <a:lstStyle/>
          <a:p>
            <a:r>
              <a:rPr lang="en-US" sz="1600" b="1" dirty="0"/>
              <a:t>ATNF Pulsar Catalogue v1.68: Documentation</a:t>
            </a:r>
          </a:p>
          <a:p>
            <a:r>
              <a:rPr lang="en-US" sz="1600" dirty="0"/>
              <a:t>G. Hobbs, R. N. Manchester and L. Toomey </a:t>
            </a:r>
            <a:br>
              <a:rPr lang="en-US" sz="1600" dirty="0"/>
            </a:br>
            <a:r>
              <a:rPr lang="en-US" sz="1600" dirty="0"/>
              <a:t>CSIRO Astronomy and Space Science, Australia Telescope National Facility, PO Box 76, Epping, NSW 1710, Australia </a:t>
            </a:r>
            <a:br>
              <a:rPr lang="en-US" sz="1600" dirty="0"/>
            </a:br>
            <a:endParaRPr lang="en-US" sz="1600" dirty="0"/>
          </a:p>
          <a:p>
            <a:r>
              <a:rPr lang="en-US" sz="1600" b="1" dirty="0"/>
              <a:t>The ATNF Pulsar Catalogue</a:t>
            </a:r>
          </a:p>
          <a:p>
            <a:r>
              <a:rPr lang="en-US" sz="1600" dirty="0"/>
              <a:t>Includes all published rotation-powered pulsars, including those detected only at high energies, and Anomalous X-ray Pulsars (AXPs) and Soft Gamma-ray Repeaters (SGRs) for which coherent pulsations have been detected. However, it excludes accretion-powered pulsars such as Her X-1 and the X-ray millisecond pulsars. To access, use the web interface ( </a:t>
            </a:r>
            <a:r>
              <a:rPr lang="en-US" sz="1600" dirty="0">
                <a:hlinkClick r:id="rId3"/>
              </a:rPr>
              <a:t>http://www.atnf.csiro.au/research/pulsar/psrcat</a:t>
            </a:r>
            <a:r>
              <a:rPr lang="en-US" sz="1600" dirty="0"/>
              <a:t> ). Appendix A: The Pulsar Parameters, lists the commonly used pulsar parameters.   </a:t>
            </a:r>
          </a:p>
        </p:txBody>
      </p:sp>
      <p:sp>
        <p:nvSpPr>
          <p:cNvPr id="9" name="Rectangle 1">
            <a:extLst>
              <a:ext uri="{FF2B5EF4-FFF2-40B4-BE49-F238E27FC236}">
                <a16:creationId xmlns:a16="http://schemas.microsoft.com/office/drawing/2014/main" id="{F63FC104-DD41-42DB-9504-A8425279CE4D}"/>
              </a:ext>
            </a:extLst>
          </p:cNvPr>
          <p:cNvSpPr>
            <a:spLocks noChangeArrowheads="1"/>
          </p:cNvSpPr>
          <p:nvPr/>
        </p:nvSpPr>
        <p:spPr bwMode="auto">
          <a:xfrm>
            <a:off x="1704828" y="3878749"/>
            <a:ext cx="9075975"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Arial" panose="020B0604020202020204" pitchFamily="34" charset="0"/>
              </a:rPr>
              <a:t>A Few More Examples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To produce a list of the names and Galactic coordinates of all the known pulsars with periods greater than two seconds and distances greater than 3 kpc: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800" b="0" i="0" u="none" strike="noStrike" cap="none" normalizeH="0" baseline="0" dirty="0">
                <a:ln>
                  <a:noFill/>
                </a:ln>
                <a:solidFill>
                  <a:schemeClr val="tx1"/>
                </a:solidFill>
                <a:effectLst/>
                <a:latin typeface="Arial" panose="020B0604020202020204" pitchFamily="34" charset="0"/>
              </a:rPr>
              <a:t>Click on the box to the left of 'Name', 'GL' and 'GB' under the 'Predefined Variables' heading at the top of the web interface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800" b="0" i="0" u="none" strike="noStrike" cap="none" normalizeH="0" baseline="0" dirty="0">
                <a:ln>
                  <a:noFill/>
                </a:ln>
                <a:solidFill>
                  <a:schemeClr val="tx1"/>
                </a:solidFill>
                <a:effectLst/>
                <a:latin typeface="Arial" panose="020B0604020202020204" pitchFamily="34" charset="0"/>
              </a:rPr>
              <a:t>In the 'Condition' box, type: p0 &gt; 2 &amp;&amp; </a:t>
            </a:r>
            <a:r>
              <a:rPr kumimoji="0" lang="en-US" altLang="en-US" sz="800" b="0" i="0" u="none" strike="noStrike" cap="none" normalizeH="0" baseline="0" dirty="0" err="1">
                <a:ln>
                  <a:noFill/>
                </a:ln>
                <a:solidFill>
                  <a:schemeClr val="tx1"/>
                </a:solidFill>
                <a:effectLst/>
                <a:latin typeface="Arial" panose="020B0604020202020204" pitchFamily="34" charset="0"/>
              </a:rPr>
              <a:t>dist</a:t>
            </a:r>
            <a:r>
              <a:rPr kumimoji="0" lang="en-US" altLang="en-US" sz="800" b="0" i="0" u="none" strike="noStrike" cap="none" normalizeH="0" baseline="0" dirty="0">
                <a:ln>
                  <a:noFill/>
                </a:ln>
                <a:solidFill>
                  <a:schemeClr val="tx1"/>
                </a:solidFill>
                <a:effectLst/>
                <a:latin typeface="Arial" panose="020B0604020202020204" pitchFamily="34" charset="0"/>
              </a:rPr>
              <a:t> &gt; 3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800" b="0" i="0" u="none" strike="noStrike" cap="none" normalizeH="0" baseline="0" dirty="0">
                <a:ln>
                  <a:noFill/>
                </a:ln>
                <a:solidFill>
                  <a:schemeClr val="tx1"/>
                </a:solidFill>
                <a:effectLst/>
                <a:latin typeface="Arial" panose="020B0604020202020204" pitchFamily="34" charset="0"/>
              </a:rPr>
              <a:t>Move to the bottom of the page and click on     TABLE (BOX)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To plot a period-period derivative diagram for all the known pulsars: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800" b="0" i="0" u="none" strike="noStrike" cap="none" normalizeH="0" baseline="0" dirty="0">
                <a:ln>
                  <a:noFill/>
                </a:ln>
                <a:solidFill>
                  <a:schemeClr val="tx1"/>
                </a:solidFill>
                <a:effectLst/>
                <a:latin typeface="Arial" panose="020B0604020202020204" pitchFamily="34" charset="0"/>
              </a:rPr>
              <a:t>Move to the bottom of the web interface and enter 'p0' in the 'X-Axis' box underneath the heading 'Plotted Output'.  Change 'linear' to 'log' to plot the graph with logarithmic axes.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800" b="0" i="0" u="none" strike="noStrike" cap="none" normalizeH="0" baseline="0" dirty="0">
                <a:ln>
                  <a:noFill/>
                </a:ln>
                <a:solidFill>
                  <a:schemeClr val="tx1"/>
                </a:solidFill>
                <a:effectLst/>
                <a:latin typeface="Arial" panose="020B0604020202020204" pitchFamily="34" charset="0"/>
              </a:rPr>
              <a:t>Enter 'p1' in the 'Y-Axis' box and change 'linear' to 'log'.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800" b="0" i="0" u="none" strike="noStrike" cap="none" normalizeH="0" baseline="0" dirty="0">
                <a:ln>
                  <a:noFill/>
                </a:ln>
                <a:solidFill>
                  <a:schemeClr val="tx1"/>
                </a:solidFill>
                <a:effectLst/>
                <a:latin typeface="Arial" panose="020B0604020202020204" pitchFamily="34" charset="0"/>
              </a:rPr>
              <a:t>Click on PLOT (BOX)</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effectLst/>
                <a:latin typeface="Arial" panose="020B0604020202020204" pitchFamily="34" charset="0"/>
              </a:rPr>
              <a:t>To list all known pulsars with declinations greater than -30 degrees and with measured flux densities at 400 MHz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800" b="0" i="0" u="none" strike="noStrike" cap="none" normalizeH="0" baseline="0" dirty="0">
                <a:ln>
                  <a:noFill/>
                </a:ln>
                <a:effectLst/>
                <a:latin typeface="Arial" panose="020B0604020202020204" pitchFamily="34" charset="0"/>
              </a:rPr>
              <a:t>Under the 'Predefined Variables' heading, select 'Name', 'RAJ', 'DECJ' and 'S400'.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800" b="0" i="0" u="none" strike="noStrike" cap="none" normalizeH="0" baseline="0" dirty="0">
                <a:ln>
                  <a:noFill/>
                </a:ln>
                <a:effectLst/>
                <a:latin typeface="Arial" panose="020B0604020202020204" pitchFamily="34" charset="0"/>
              </a:rPr>
              <a:t>In the 'Condition' box type: </a:t>
            </a:r>
            <a:r>
              <a:rPr kumimoji="0" lang="en-US" altLang="en-US" sz="800" b="0" i="0" u="none" strike="noStrike" cap="none" normalizeH="0" baseline="0" dirty="0" err="1">
                <a:ln>
                  <a:noFill/>
                </a:ln>
                <a:effectLst/>
                <a:latin typeface="Arial" panose="020B0604020202020204" pitchFamily="34" charset="0"/>
              </a:rPr>
              <a:t>decjd</a:t>
            </a:r>
            <a:r>
              <a:rPr kumimoji="0" lang="en-US" altLang="en-US" sz="800" b="0" i="0" u="none" strike="noStrike" cap="none" normalizeH="0" baseline="0" dirty="0">
                <a:ln>
                  <a:noFill/>
                </a:ln>
                <a:effectLst/>
                <a:latin typeface="Arial" panose="020B0604020202020204" pitchFamily="34" charset="0"/>
              </a:rPr>
              <a:t> &gt; -30 &amp;&amp; exist(s400) </a:t>
            </a:r>
            <a:br>
              <a:rPr kumimoji="0" lang="en-US" altLang="en-US" sz="800" b="0" i="0" u="none" strike="noStrike" cap="none" normalizeH="0" baseline="0" dirty="0">
                <a:ln>
                  <a:noFill/>
                </a:ln>
                <a:effectLst/>
                <a:latin typeface="Arial" panose="020B0604020202020204" pitchFamily="34" charset="0"/>
              </a:rPr>
            </a:br>
            <a:r>
              <a:rPr kumimoji="0" lang="en-US" altLang="en-US" sz="800" b="0" i="0" u="none" strike="noStrike" cap="none" normalizeH="0" baseline="0" dirty="0">
                <a:ln>
                  <a:noFill/>
                </a:ln>
                <a:effectLst/>
                <a:latin typeface="Arial" panose="020B0604020202020204" pitchFamily="34" charset="0"/>
              </a:rPr>
              <a:t>Click on the TABLE (BOX)       icon at the bottom of the page.</a:t>
            </a:r>
            <a:endParaRPr kumimoji="0" lang="en-US" altLang="en-US" sz="1800" b="0" i="0" u="none" strike="noStrike" cap="none" normalizeH="0" baseline="0" dirty="0">
              <a:ln>
                <a:noFill/>
              </a:ln>
              <a:effectLst/>
              <a:latin typeface="Arial" panose="020B0604020202020204" pitchFamily="34" charset="0"/>
            </a:endParaRPr>
          </a:p>
        </p:txBody>
      </p:sp>
      <p:pic>
        <p:nvPicPr>
          <p:cNvPr id="10" name="Picture 2">
            <a:extLst>
              <a:ext uri="{FF2B5EF4-FFF2-40B4-BE49-F238E27FC236}">
                <a16:creationId xmlns:a16="http://schemas.microsoft.com/office/drawing/2014/main" id="{5D456A42-CBE6-41E5-9D65-A528359277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6224" y="4351442"/>
            <a:ext cx="454826" cy="2154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a:extLst>
              <a:ext uri="{FF2B5EF4-FFF2-40B4-BE49-F238E27FC236}">
                <a16:creationId xmlns:a16="http://schemas.microsoft.com/office/drawing/2014/main" id="{DD48DF0C-2237-4358-8C3F-C66013A7D1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04" y="5075749"/>
            <a:ext cx="483214" cy="22889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FB26749-C332-4CA2-893D-EE11114EBB76}"/>
              </a:ext>
            </a:extLst>
          </p:cNvPr>
          <p:cNvSpPr txBox="1"/>
          <p:nvPr/>
        </p:nvSpPr>
        <p:spPr>
          <a:xfrm>
            <a:off x="1752599" y="6356350"/>
            <a:ext cx="2953625" cy="215444"/>
          </a:xfrm>
          <a:prstGeom prst="rect">
            <a:avLst/>
          </a:prstGeom>
          <a:noFill/>
        </p:spPr>
        <p:txBody>
          <a:bodyPr wrap="square">
            <a:spAutoFit/>
          </a:bodyPr>
          <a:lstStyle/>
          <a:p>
            <a:r>
              <a:rPr lang="en-US" sz="800" dirty="0"/>
              <a:t>https://www.atnf.csiro.au/people/pulsar/psrcat/psrcat_help.html</a:t>
            </a:r>
          </a:p>
        </p:txBody>
      </p:sp>
      <p:sp>
        <p:nvSpPr>
          <p:cNvPr id="3" name="Rectangle 2">
            <a:extLst>
              <a:ext uri="{FF2B5EF4-FFF2-40B4-BE49-F238E27FC236}">
                <a16:creationId xmlns:a16="http://schemas.microsoft.com/office/drawing/2014/main" id="{831D67FF-2673-CEAF-E377-3CF8A7A0C410}"/>
              </a:ext>
            </a:extLst>
          </p:cNvPr>
          <p:cNvSpPr/>
          <p:nvPr/>
        </p:nvSpPr>
        <p:spPr>
          <a:xfrm>
            <a:off x="3796703" y="203922"/>
            <a:ext cx="4474302" cy="923330"/>
          </a:xfrm>
          <a:prstGeom prst="rect">
            <a:avLst/>
          </a:prstGeom>
        </p:spPr>
        <p:txBody>
          <a:bodyPr wrap="none">
            <a:spAutoFit/>
          </a:bodyPr>
          <a:lstStyle/>
          <a:p>
            <a:r>
              <a:rPr lang="en-US" sz="5400" dirty="0">
                <a:latin typeface="+mj-lt"/>
              </a:rPr>
              <a:t>H1 and the ISM</a:t>
            </a:r>
          </a:p>
        </p:txBody>
      </p:sp>
    </p:spTree>
    <p:extLst>
      <p:ext uri="{BB962C8B-B14F-4D97-AF65-F5344CB8AC3E}">
        <p14:creationId xmlns:p14="http://schemas.microsoft.com/office/powerpoint/2010/main" val="21965908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45</a:t>
            </a:fld>
            <a:endParaRPr lang="en-US" dirty="0"/>
          </a:p>
        </p:txBody>
      </p:sp>
      <p:pic>
        <p:nvPicPr>
          <p:cNvPr id="6" name="Picture 5" descr="Graphical user interface&#10;&#10;Description automatically generated">
            <a:extLst>
              <a:ext uri="{FF2B5EF4-FFF2-40B4-BE49-F238E27FC236}">
                <a16:creationId xmlns:a16="http://schemas.microsoft.com/office/drawing/2014/main" id="{D894A4AA-66DC-4A72-9166-0CADE0EAC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790" y="1570613"/>
            <a:ext cx="5569189" cy="2462095"/>
          </a:xfrm>
          <a:prstGeom prst="rect">
            <a:avLst/>
          </a:prstGeom>
        </p:spPr>
      </p:pic>
      <p:sp>
        <p:nvSpPr>
          <p:cNvPr id="11" name="TextBox 10">
            <a:extLst>
              <a:ext uri="{FF2B5EF4-FFF2-40B4-BE49-F238E27FC236}">
                <a16:creationId xmlns:a16="http://schemas.microsoft.com/office/drawing/2014/main" id="{EB8A906B-9839-472B-86DC-4B6EEFE3A5ED}"/>
              </a:ext>
            </a:extLst>
          </p:cNvPr>
          <p:cNvSpPr txBox="1"/>
          <p:nvPr/>
        </p:nvSpPr>
        <p:spPr>
          <a:xfrm>
            <a:off x="1672799" y="5685855"/>
            <a:ext cx="9346345" cy="338554"/>
          </a:xfrm>
          <a:prstGeom prst="rect">
            <a:avLst/>
          </a:prstGeom>
          <a:noFill/>
        </p:spPr>
        <p:txBody>
          <a:bodyPr wrap="square">
            <a:spAutoFit/>
          </a:bodyPr>
          <a:lstStyle/>
          <a:p>
            <a:r>
              <a:rPr lang="en-US" sz="800" dirty="0"/>
              <a:t>Because frequency is time-dependent, movement toward or away from a radio wave will affect the frequency at which it is detected, i.e., the Doppler effect.  One way to control for this movement is to measure barycentric frequency instead of raw frequency. Calculations of barycentric frequency control for the rotation of the Earth and its orbit around the sun. </a:t>
            </a:r>
          </a:p>
        </p:txBody>
      </p:sp>
      <p:sp>
        <p:nvSpPr>
          <p:cNvPr id="13" name="TextBox 12">
            <a:extLst>
              <a:ext uri="{FF2B5EF4-FFF2-40B4-BE49-F238E27FC236}">
                <a16:creationId xmlns:a16="http://schemas.microsoft.com/office/drawing/2014/main" id="{04E3B2F5-F154-461C-8C1A-F1592C53EB2A}"/>
              </a:ext>
            </a:extLst>
          </p:cNvPr>
          <p:cNvSpPr txBox="1"/>
          <p:nvPr/>
        </p:nvSpPr>
        <p:spPr>
          <a:xfrm>
            <a:off x="1663308" y="6166496"/>
            <a:ext cx="6094602" cy="338554"/>
          </a:xfrm>
          <a:prstGeom prst="rect">
            <a:avLst/>
          </a:prstGeom>
          <a:noFill/>
        </p:spPr>
        <p:txBody>
          <a:bodyPr wrap="square">
            <a:spAutoFit/>
          </a:bodyPr>
          <a:lstStyle/>
          <a:p>
            <a:r>
              <a:rPr lang="en-US" sz="1600" dirty="0"/>
              <a:t>https://www.atnf.csiro.au/research/pulsar/psrcat/</a:t>
            </a:r>
          </a:p>
        </p:txBody>
      </p:sp>
      <p:pic>
        <p:nvPicPr>
          <p:cNvPr id="14" name="Picture 13" descr="Graphical user interface, text, application&#10;&#10;Description automatically generated">
            <a:extLst>
              <a:ext uri="{FF2B5EF4-FFF2-40B4-BE49-F238E27FC236}">
                <a16:creationId xmlns:a16="http://schemas.microsoft.com/office/drawing/2014/main" id="{1FF39139-BCB9-4741-BBB0-F0D9783CE4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t="9947" r="66586" b="31138"/>
          <a:stretch/>
        </p:blipFill>
        <p:spPr>
          <a:xfrm>
            <a:off x="7269668" y="815128"/>
            <a:ext cx="3930926" cy="2776453"/>
          </a:xfrm>
          <a:prstGeom prst="rect">
            <a:avLst/>
          </a:prstGeom>
        </p:spPr>
      </p:pic>
      <p:sp>
        <p:nvSpPr>
          <p:cNvPr id="4" name="TextBox 3">
            <a:extLst>
              <a:ext uri="{FF2B5EF4-FFF2-40B4-BE49-F238E27FC236}">
                <a16:creationId xmlns:a16="http://schemas.microsoft.com/office/drawing/2014/main" id="{B519234A-077D-4E98-B0B6-FA35E9CAF1AA}"/>
              </a:ext>
            </a:extLst>
          </p:cNvPr>
          <p:cNvSpPr txBox="1"/>
          <p:nvPr/>
        </p:nvSpPr>
        <p:spPr>
          <a:xfrm>
            <a:off x="823626" y="1156470"/>
            <a:ext cx="2126864" cy="369332"/>
          </a:xfrm>
          <a:prstGeom prst="rect">
            <a:avLst/>
          </a:prstGeom>
          <a:noFill/>
        </p:spPr>
        <p:txBody>
          <a:bodyPr wrap="none" rtlCol="0">
            <a:spAutoFit/>
          </a:bodyPr>
          <a:lstStyle/>
          <a:p>
            <a:r>
              <a:rPr lang="en-US" b="1" dirty="0"/>
              <a:t>Crab Pulsar Example</a:t>
            </a:r>
          </a:p>
        </p:txBody>
      </p:sp>
      <p:sp>
        <p:nvSpPr>
          <p:cNvPr id="15" name="TextBox 14">
            <a:extLst>
              <a:ext uri="{FF2B5EF4-FFF2-40B4-BE49-F238E27FC236}">
                <a16:creationId xmlns:a16="http://schemas.microsoft.com/office/drawing/2014/main" id="{4D13E451-F5A9-4CA1-958B-3CB02B1FBB56}"/>
              </a:ext>
            </a:extLst>
          </p:cNvPr>
          <p:cNvSpPr txBox="1"/>
          <p:nvPr/>
        </p:nvSpPr>
        <p:spPr>
          <a:xfrm>
            <a:off x="7152314" y="3820930"/>
            <a:ext cx="4382548" cy="707886"/>
          </a:xfrm>
          <a:prstGeom prst="rect">
            <a:avLst/>
          </a:prstGeom>
          <a:noFill/>
        </p:spPr>
        <p:txBody>
          <a:bodyPr wrap="square">
            <a:spAutoFit/>
          </a:bodyPr>
          <a:lstStyle/>
          <a:p>
            <a:r>
              <a:rPr lang="en-US" sz="1000" dirty="0"/>
              <a:t>See Appendix A for Parameter definitions.  </a:t>
            </a:r>
            <a:r>
              <a:rPr lang="en-US" sz="1000" dirty="0">
                <a:hlinkClick r:id="rId5"/>
              </a:rPr>
              <a:t>https://www.atnf.csiro.au/research/pulsar/psrcat/psrcat_help.html</a:t>
            </a:r>
            <a:endParaRPr lang="en-US" sz="1000" dirty="0"/>
          </a:p>
          <a:p>
            <a:r>
              <a:rPr lang="en-US" sz="1000" dirty="0"/>
              <a:t>For example, </a:t>
            </a:r>
            <a:r>
              <a:rPr kumimoji="0" lang="en-US" altLang="en-US" sz="1000" b="0" i="0" u="none" strike="noStrike" cap="none" normalizeH="0" baseline="0" dirty="0">
                <a:ln>
                  <a:noFill/>
                </a:ln>
                <a:solidFill>
                  <a:srgbClr val="000000"/>
                </a:solidFill>
                <a:effectLst/>
                <a:latin typeface="Arial Unicode MS"/>
              </a:rPr>
              <a:t>F0 is Barycentric rotation frequency (Hz); PO is Pulse Period.</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endParaRPr lang="en-US" sz="1000" dirty="0"/>
          </a:p>
        </p:txBody>
      </p:sp>
      <p:sp>
        <p:nvSpPr>
          <p:cNvPr id="9" name="Rectangle 2">
            <a:extLst>
              <a:ext uri="{FF2B5EF4-FFF2-40B4-BE49-F238E27FC236}">
                <a16:creationId xmlns:a16="http://schemas.microsoft.com/office/drawing/2014/main" id="{8E582308-9B4E-4F72-A0F0-7B79AF3FE35C}"/>
              </a:ext>
            </a:extLst>
          </p:cNvPr>
          <p:cNvSpPr>
            <a:spLocks noChangeArrowheads="1"/>
          </p:cNvSpPr>
          <p:nvPr/>
        </p:nvSpPr>
        <p:spPr bwMode="auto">
          <a:xfrm rot="10800000" flipV="1">
            <a:off x="7269668" y="3460034"/>
            <a:ext cx="363881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Unicode MS"/>
                <a:ea typeface="Courier"/>
              </a:rPr>
              <a:t>P0                     0.0333924123                             1.200e-09</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Box 15">
            <a:extLst>
              <a:ext uri="{FF2B5EF4-FFF2-40B4-BE49-F238E27FC236}">
                <a16:creationId xmlns:a16="http://schemas.microsoft.com/office/drawing/2014/main" id="{A8A14C8E-AFF3-45F4-B86A-D655B4EB72B0}"/>
              </a:ext>
            </a:extLst>
          </p:cNvPr>
          <p:cNvSpPr txBox="1"/>
          <p:nvPr/>
        </p:nvSpPr>
        <p:spPr>
          <a:xfrm>
            <a:off x="1672799" y="4962866"/>
            <a:ext cx="4584178" cy="553998"/>
          </a:xfrm>
          <a:prstGeom prst="rect">
            <a:avLst/>
          </a:prstGeom>
          <a:noFill/>
        </p:spPr>
        <p:txBody>
          <a:bodyPr wrap="square" rtlCol="0">
            <a:spAutoFit/>
          </a:bodyPr>
          <a:lstStyle/>
          <a:p>
            <a:r>
              <a:rPr lang="en-US" sz="1000" dirty="0"/>
              <a:t>NOTE: For 20m search on the crab pulsar (a pulsar) and not the crab nebula (a SNR)</a:t>
            </a:r>
          </a:p>
          <a:p>
            <a:r>
              <a:rPr lang="en-US" sz="1000" dirty="0"/>
              <a:t>Crab pulsar is PSR J0534+2200, a.k.a. PSR B0531+22 and also CM Tau</a:t>
            </a:r>
          </a:p>
          <a:p>
            <a:r>
              <a:rPr lang="en-US" sz="1000" dirty="0"/>
              <a:t>From Catalog DM = 56.77, PO pulse period (s) [Select “long” then Get Ephemeris. </a:t>
            </a:r>
          </a:p>
        </p:txBody>
      </p:sp>
      <p:sp>
        <p:nvSpPr>
          <p:cNvPr id="8" name="Rectangle 7">
            <a:extLst>
              <a:ext uri="{FF2B5EF4-FFF2-40B4-BE49-F238E27FC236}">
                <a16:creationId xmlns:a16="http://schemas.microsoft.com/office/drawing/2014/main" id="{4B2F2853-B813-1B50-C73F-3CE5A2491038}"/>
              </a:ext>
            </a:extLst>
          </p:cNvPr>
          <p:cNvSpPr/>
          <p:nvPr/>
        </p:nvSpPr>
        <p:spPr>
          <a:xfrm>
            <a:off x="3754758" y="128281"/>
            <a:ext cx="4522392" cy="923330"/>
          </a:xfrm>
          <a:prstGeom prst="rect">
            <a:avLst/>
          </a:prstGeom>
        </p:spPr>
        <p:txBody>
          <a:bodyPr wrap="none">
            <a:spAutoFit/>
          </a:bodyPr>
          <a:lstStyle/>
          <a:p>
            <a:r>
              <a:rPr lang="en-US" sz="5400" dirty="0">
                <a:latin typeface="+mj-lt"/>
              </a:rPr>
              <a:t>H1 and the ISM</a:t>
            </a:r>
          </a:p>
        </p:txBody>
      </p:sp>
    </p:spTree>
    <p:extLst>
      <p:ext uri="{BB962C8B-B14F-4D97-AF65-F5344CB8AC3E}">
        <p14:creationId xmlns:p14="http://schemas.microsoft.com/office/powerpoint/2010/main" val="4201824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46</a:t>
            </a:fld>
            <a:endParaRPr lang="en-US" dirty="0"/>
          </a:p>
        </p:txBody>
      </p:sp>
      <p:sp>
        <p:nvSpPr>
          <p:cNvPr id="8" name="Rectangle 7">
            <a:extLst>
              <a:ext uri="{FF2B5EF4-FFF2-40B4-BE49-F238E27FC236}">
                <a16:creationId xmlns:a16="http://schemas.microsoft.com/office/drawing/2014/main" id="{4B2F2853-B813-1B50-C73F-3CE5A2491038}"/>
              </a:ext>
            </a:extLst>
          </p:cNvPr>
          <p:cNvSpPr/>
          <p:nvPr/>
        </p:nvSpPr>
        <p:spPr>
          <a:xfrm>
            <a:off x="2488020" y="136525"/>
            <a:ext cx="7670370" cy="923330"/>
          </a:xfrm>
          <a:prstGeom prst="rect">
            <a:avLst/>
          </a:prstGeom>
        </p:spPr>
        <p:txBody>
          <a:bodyPr wrap="none">
            <a:spAutoFit/>
          </a:bodyPr>
          <a:lstStyle/>
          <a:p>
            <a:r>
              <a:rPr lang="en-US" sz="5400" dirty="0">
                <a:latin typeface="+mj-lt"/>
              </a:rPr>
              <a:t>Summary and Open Forum</a:t>
            </a:r>
          </a:p>
        </p:txBody>
      </p:sp>
      <p:sp>
        <p:nvSpPr>
          <p:cNvPr id="2" name="TextBox 1">
            <a:extLst>
              <a:ext uri="{FF2B5EF4-FFF2-40B4-BE49-F238E27FC236}">
                <a16:creationId xmlns:a16="http://schemas.microsoft.com/office/drawing/2014/main" id="{0B6E2E26-D657-F02F-870E-9C23AAF3A374}"/>
              </a:ext>
            </a:extLst>
          </p:cNvPr>
          <p:cNvSpPr txBox="1"/>
          <p:nvPr/>
        </p:nvSpPr>
        <p:spPr>
          <a:xfrm>
            <a:off x="1333849" y="1017816"/>
            <a:ext cx="9815120" cy="5078313"/>
          </a:xfrm>
          <a:prstGeom prst="rect">
            <a:avLst/>
          </a:prstGeom>
          <a:noFill/>
        </p:spPr>
        <p:txBody>
          <a:bodyPr wrap="square" rtlCol="0">
            <a:spAutoFit/>
          </a:bodyPr>
          <a:lstStyle/>
          <a:p>
            <a:r>
              <a:rPr lang="en-US" b="1" dirty="0"/>
              <a:t>Questions are easier than answers in radio astronomy:  </a:t>
            </a:r>
            <a:r>
              <a:rPr lang="en-US" dirty="0"/>
              <a:t>When observing H1, or any radio objects, consider the effects of the parameters on the results of the observation:</a:t>
            </a:r>
          </a:p>
          <a:p>
            <a:endParaRPr lang="en-US" dirty="0"/>
          </a:p>
          <a:p>
            <a:pPr marL="285750" indent="-285750">
              <a:buFont typeface="Arial" panose="020B0604020202020204" pitchFamily="34" charset="0"/>
              <a:buChar char="•"/>
            </a:pPr>
            <a:r>
              <a:rPr lang="en-US" dirty="0"/>
              <a:t>The characteristics of your target (how it differs from the expected galactic H1 of the wider region).</a:t>
            </a:r>
          </a:p>
          <a:p>
            <a:pPr marL="285750" indent="-285750">
              <a:buFont typeface="Arial" panose="020B0604020202020204" pitchFamily="34" charset="0"/>
              <a:buChar char="•"/>
            </a:pPr>
            <a:r>
              <a:rPr lang="en-US" dirty="0"/>
              <a:t>The number of spiral arms through field of view of the radio telescope. </a:t>
            </a:r>
          </a:p>
          <a:p>
            <a:pPr marL="285750" indent="-285750">
              <a:buFont typeface="Arial" panose="020B0604020202020204" pitchFamily="34" charset="0"/>
              <a:buChar char="•"/>
            </a:pPr>
            <a:r>
              <a:rPr lang="en-US" dirty="0"/>
              <a:t>The direction of the object from the position of the Milky Way galaxy and the Sun.</a:t>
            </a:r>
          </a:p>
          <a:p>
            <a:pPr marL="285750" indent="-285750">
              <a:buFont typeface="Arial" panose="020B0604020202020204" pitchFamily="34" charset="0"/>
              <a:buChar char="•"/>
            </a:pPr>
            <a:r>
              <a:rPr lang="en-US" dirty="0"/>
              <a:t>The radio telescope beam size.</a:t>
            </a:r>
          </a:p>
          <a:p>
            <a:pPr marL="285750" indent="-285750">
              <a:buFont typeface="Arial" panose="020B0604020202020204" pitchFamily="34" charset="0"/>
              <a:buChar char="•"/>
            </a:pPr>
            <a:r>
              <a:rPr lang="en-US" dirty="0"/>
              <a:t>The similar observations by experienced scientists (</a:t>
            </a:r>
            <a:r>
              <a:rPr lang="en-US" dirty="0" err="1"/>
              <a:t>Reichart</a:t>
            </a:r>
            <a:r>
              <a:rPr lang="en-US" dirty="0"/>
              <a:t> and </a:t>
            </a:r>
            <a:r>
              <a:rPr lang="en-US" dirty="0" err="1"/>
              <a:t>fghigo</a:t>
            </a:r>
            <a:r>
              <a:rPr lang="en-US" dirty="0"/>
              <a:t>)</a:t>
            </a:r>
          </a:p>
          <a:p>
            <a:pPr marL="285750" indent="-285750">
              <a:buFont typeface="Arial" panose="020B0604020202020204" pitchFamily="34" charset="0"/>
              <a:buChar char="•"/>
            </a:pPr>
            <a:r>
              <a:rPr lang="en-US" dirty="0"/>
              <a:t>The relative strength of continuum vs spectral in raster scans, and potential satellite interference.</a:t>
            </a:r>
          </a:p>
          <a:p>
            <a:pPr marL="285750" indent="-285750">
              <a:buFont typeface="Arial" panose="020B0604020202020204" pitchFamily="34" charset="0"/>
              <a:buChar char="•"/>
            </a:pPr>
            <a:r>
              <a:rPr lang="en-US" dirty="0"/>
              <a:t>The field of view of a raster map, and the sweep pattern chosen.</a:t>
            </a:r>
          </a:p>
          <a:p>
            <a:pPr marL="285750" indent="-285750">
              <a:buFont typeface="Arial" panose="020B0604020202020204" pitchFamily="34" charset="0"/>
              <a:buChar char="•"/>
            </a:pPr>
            <a:r>
              <a:rPr lang="en-US" dirty="0"/>
              <a:t>The receiver settings chosen (band width, center frequency, high/low resolution).  Ensure proper data selected per polarization and frequency. i.e.,  xx1, yy1, xx2, or yy2, raw vs calibrated. </a:t>
            </a:r>
          </a:p>
          <a:p>
            <a:pPr marL="285750" indent="-285750">
              <a:buFont typeface="Arial" panose="020B0604020202020204" pitchFamily="34" charset="0"/>
              <a:buChar char="•"/>
            </a:pPr>
            <a:r>
              <a:rPr lang="en-US" dirty="0"/>
              <a:t>The distances to the target.</a:t>
            </a:r>
          </a:p>
          <a:p>
            <a:pPr marL="285750" indent="-285750">
              <a:buFont typeface="Arial" panose="020B0604020202020204" pitchFamily="34" charset="0"/>
              <a:buChar char="•"/>
            </a:pPr>
            <a:r>
              <a:rPr lang="en-US" dirty="0"/>
              <a:t>The H1 clouds absorbing or emitting in this vicinity.</a:t>
            </a:r>
          </a:p>
          <a:p>
            <a:pPr marL="285750" indent="-285750">
              <a:buFont typeface="Arial" panose="020B0604020202020204" pitchFamily="34" charset="0"/>
              <a:buChar char="•"/>
            </a:pPr>
            <a:r>
              <a:rPr lang="en-US" dirty="0"/>
              <a:t>The ISM besides H1.</a:t>
            </a:r>
          </a:p>
          <a:p>
            <a:pPr marL="285750" indent="-285750">
              <a:buFont typeface="Arial" panose="020B0604020202020204" pitchFamily="34" charset="0"/>
              <a:buChar char="•"/>
            </a:pPr>
            <a:endParaRPr lang="en-US" dirty="0"/>
          </a:p>
          <a:p>
            <a:r>
              <a:rPr lang="en-US" b="1" dirty="0"/>
              <a:t>Key Objectives of this PowerPoint: </a:t>
            </a:r>
            <a:r>
              <a:rPr lang="en-US" dirty="0"/>
              <a:t>An understanding and confirmation of what the 20m can and can’t do with H1 observations.</a:t>
            </a:r>
          </a:p>
        </p:txBody>
      </p:sp>
    </p:spTree>
    <p:extLst>
      <p:ext uri="{BB962C8B-B14F-4D97-AF65-F5344CB8AC3E}">
        <p14:creationId xmlns:p14="http://schemas.microsoft.com/office/powerpoint/2010/main" val="7681928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47</a:t>
            </a:fld>
            <a:endParaRPr lang="en-US" dirty="0"/>
          </a:p>
        </p:txBody>
      </p:sp>
      <p:sp>
        <p:nvSpPr>
          <p:cNvPr id="8" name="Rectangle 7">
            <a:extLst>
              <a:ext uri="{FF2B5EF4-FFF2-40B4-BE49-F238E27FC236}">
                <a16:creationId xmlns:a16="http://schemas.microsoft.com/office/drawing/2014/main" id="{4B2F2853-B813-1B50-C73F-3CE5A2491038}"/>
              </a:ext>
            </a:extLst>
          </p:cNvPr>
          <p:cNvSpPr/>
          <p:nvPr/>
        </p:nvSpPr>
        <p:spPr>
          <a:xfrm>
            <a:off x="2397835" y="498855"/>
            <a:ext cx="7670370" cy="923330"/>
          </a:xfrm>
          <a:prstGeom prst="rect">
            <a:avLst/>
          </a:prstGeom>
        </p:spPr>
        <p:txBody>
          <a:bodyPr wrap="none">
            <a:spAutoFit/>
          </a:bodyPr>
          <a:lstStyle/>
          <a:p>
            <a:r>
              <a:rPr lang="en-US" sz="5400" dirty="0">
                <a:latin typeface="+mj-lt"/>
              </a:rPr>
              <a:t>Summary and Open Forum</a:t>
            </a:r>
          </a:p>
        </p:txBody>
      </p:sp>
      <p:sp>
        <p:nvSpPr>
          <p:cNvPr id="2" name="TextBox 1">
            <a:extLst>
              <a:ext uri="{FF2B5EF4-FFF2-40B4-BE49-F238E27FC236}">
                <a16:creationId xmlns:a16="http://schemas.microsoft.com/office/drawing/2014/main" id="{0B6E2E26-D657-F02F-870E-9C23AAF3A374}"/>
              </a:ext>
            </a:extLst>
          </p:cNvPr>
          <p:cNvSpPr txBox="1"/>
          <p:nvPr/>
        </p:nvSpPr>
        <p:spPr>
          <a:xfrm>
            <a:off x="1644241" y="1422185"/>
            <a:ext cx="9815120" cy="4462760"/>
          </a:xfrm>
          <a:prstGeom prst="rect">
            <a:avLst/>
          </a:prstGeom>
          <a:noFill/>
        </p:spPr>
        <p:txBody>
          <a:bodyPr wrap="square" rtlCol="0">
            <a:spAutoFit/>
          </a:bodyPr>
          <a:lstStyle/>
          <a:p>
            <a:r>
              <a:rPr lang="en-US" sz="3200" dirty="0"/>
              <a:t>Questions?  </a:t>
            </a:r>
            <a:r>
              <a:rPr lang="en-US" sz="2800" dirty="0"/>
              <a:t>Other items of interest:</a:t>
            </a:r>
          </a:p>
          <a:p>
            <a:endParaRPr lang="en-US" sz="2800" dirty="0"/>
          </a:p>
          <a:p>
            <a:pPr marL="457200" indent="-457200">
              <a:buFont typeface="Arial" panose="020B0604020202020204" pitchFamily="34" charset="0"/>
              <a:buChar char="•"/>
            </a:pPr>
            <a:r>
              <a:rPr lang="en-US" sz="2800" dirty="0"/>
              <a:t>April 8, 2024 Solar Eclipse – What did the 20m dish observe?</a:t>
            </a:r>
          </a:p>
          <a:p>
            <a:endParaRPr lang="en-US" sz="2800" dirty="0"/>
          </a:p>
          <a:p>
            <a:pPr marL="457200" indent="-457200">
              <a:buFont typeface="Arial" panose="020B0604020202020204" pitchFamily="34" charset="0"/>
              <a:buChar char="•"/>
            </a:pPr>
            <a:r>
              <a:rPr lang="en-US" sz="2800" dirty="0"/>
              <a:t>Contour Maps.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SARA Journal March-April 2024 issue: Observational Report on OH masers observed with the 25m </a:t>
            </a:r>
            <a:r>
              <a:rPr lang="en-US" sz="2800" dirty="0" err="1"/>
              <a:t>Dwingeloo</a:t>
            </a:r>
            <a:r>
              <a:rPr lang="en-US" sz="2800" dirty="0"/>
              <a:t> radio telescope, by Eduard Mol, et. al..  Several circumstellar OH masers were discussed with red and blue shifted peaks at 1612 </a:t>
            </a:r>
            <a:r>
              <a:rPr lang="en-US" sz="2800" dirty="0" err="1"/>
              <a:t>MHz.</a:t>
            </a:r>
            <a:r>
              <a:rPr lang="en-US" sz="2800" dirty="0"/>
              <a:t>   </a:t>
            </a:r>
          </a:p>
        </p:txBody>
      </p:sp>
    </p:spTree>
    <p:extLst>
      <p:ext uri="{BB962C8B-B14F-4D97-AF65-F5344CB8AC3E}">
        <p14:creationId xmlns:p14="http://schemas.microsoft.com/office/powerpoint/2010/main" val="17669159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059"/>
            <a:ext cx="10515600" cy="1325563"/>
          </a:xfrm>
        </p:spPr>
        <p:txBody>
          <a:bodyPr>
            <a:normAutofit/>
          </a:bodyPr>
          <a:lstStyle/>
          <a:p>
            <a:pPr algn="ctr"/>
            <a:r>
              <a:rPr lang="en-US" sz="5400" dirty="0"/>
              <a:t>Contact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2"/>
          <p:cNvSpPr>
            <a:spLocks noGrp="1"/>
          </p:cNvSpPr>
          <p:nvPr>
            <p:ph type="sldNum" sz="quarter" idx="12"/>
          </p:nvPr>
        </p:nvSpPr>
        <p:spPr/>
        <p:txBody>
          <a:bodyPr/>
          <a:lstStyle/>
          <a:p>
            <a:fld id="{CA8D75EB-B86C-434C-A07B-B887823EC4F8}" type="slidenum">
              <a:rPr lang="en-US" smtClean="0"/>
              <a:t>48</a:t>
            </a:fld>
            <a:endParaRPr lang="en-US"/>
          </a:p>
        </p:txBody>
      </p:sp>
      <p:sp>
        <p:nvSpPr>
          <p:cNvPr id="4" name="TextBox 3"/>
          <p:cNvSpPr txBox="1"/>
          <p:nvPr/>
        </p:nvSpPr>
        <p:spPr>
          <a:xfrm>
            <a:off x="1995879" y="2083624"/>
            <a:ext cx="8469613" cy="2062103"/>
          </a:xfrm>
          <a:prstGeom prst="rect">
            <a:avLst/>
          </a:prstGeom>
          <a:noFill/>
        </p:spPr>
        <p:txBody>
          <a:bodyPr wrap="square" rtlCol="0">
            <a:spAutoFit/>
          </a:bodyPr>
          <a:lstStyle/>
          <a:p>
            <a:r>
              <a:rPr lang="en-US" sz="3200" dirty="0"/>
              <a:t>Email SARA Section Analytical Section Coordinator</a:t>
            </a:r>
          </a:p>
          <a:p>
            <a:r>
              <a:rPr lang="en-US" sz="3200" dirty="0">
                <a:hlinkClick r:id="rId3"/>
              </a:rPr>
              <a:t>Tzikas@alum.rpi.edu</a:t>
            </a:r>
            <a:endParaRPr lang="en-US" sz="3200" dirty="0"/>
          </a:p>
          <a:p>
            <a:r>
              <a:rPr lang="en-US" sz="3200" dirty="0">
                <a:hlinkClick r:id="rId4"/>
              </a:rPr>
              <a:t>stephentzikas@gmail.com</a:t>
            </a:r>
            <a:endParaRPr lang="en-US" sz="3200" dirty="0"/>
          </a:p>
          <a:p>
            <a:endParaRPr lang="en-US" sz="3200" dirty="0"/>
          </a:p>
        </p:txBody>
      </p:sp>
    </p:spTree>
    <p:extLst>
      <p:ext uri="{BB962C8B-B14F-4D97-AF65-F5344CB8AC3E}">
        <p14:creationId xmlns:p14="http://schemas.microsoft.com/office/powerpoint/2010/main" val="1385500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3415"/>
            <a:ext cx="9144000" cy="855785"/>
          </a:xfrm>
        </p:spPr>
        <p:txBody>
          <a:bodyPr>
            <a:normAutofit fontScale="90000"/>
          </a:bodyPr>
          <a:lstStyle/>
          <a:p>
            <a:r>
              <a:rPr lang="en-US" dirty="0"/>
              <a:t>20 Meter Dish Demo</a:t>
            </a:r>
          </a:p>
        </p:txBody>
      </p:sp>
      <p:sp>
        <p:nvSpPr>
          <p:cNvPr id="3" name="Subtitle 2"/>
          <p:cNvSpPr>
            <a:spLocks noGrp="1"/>
          </p:cNvSpPr>
          <p:nvPr>
            <p:ph type="subTitle" idx="1"/>
          </p:nvPr>
        </p:nvSpPr>
        <p:spPr>
          <a:xfrm>
            <a:off x="1274885" y="1219200"/>
            <a:ext cx="5656710" cy="4396154"/>
          </a:xfrm>
        </p:spPr>
        <p:txBody>
          <a:bodyPr>
            <a:normAutofit lnSpcReduction="10000"/>
          </a:bodyPr>
          <a:lstStyle/>
          <a:p>
            <a:pPr algn="l"/>
            <a:r>
              <a:rPr lang="en-US" b="1" dirty="0"/>
              <a:t>Configure Receiver  </a:t>
            </a:r>
          </a:p>
          <a:p>
            <a:pPr marL="342900" indent="-342900" algn="l">
              <a:buFont typeface="Arial" panose="020B0604020202020204" pitchFamily="34" charset="0"/>
              <a:buChar char="•"/>
            </a:pPr>
            <a:r>
              <a:rPr lang="en-US" dirty="0"/>
              <a:t>Low Resolution: continuum mapping/pulsars</a:t>
            </a:r>
          </a:p>
          <a:p>
            <a:pPr marL="342900" indent="-342900" algn="l">
              <a:buFont typeface="Arial" panose="020B0604020202020204" pitchFamily="34" charset="0"/>
              <a:buChar char="•"/>
            </a:pPr>
            <a:r>
              <a:rPr lang="en-US" dirty="0"/>
              <a:t>High Resolution: Spectral Lines</a:t>
            </a:r>
          </a:p>
          <a:p>
            <a:pPr marL="342900" indent="-342900" algn="l">
              <a:buFont typeface="Arial" panose="020B0604020202020204" pitchFamily="34" charset="0"/>
              <a:buChar char="•"/>
            </a:pPr>
            <a:r>
              <a:rPr lang="en-US" dirty="0"/>
              <a:t>No Filter Full Band (with interference)</a:t>
            </a:r>
          </a:p>
          <a:p>
            <a:pPr marL="342900" indent="-342900" algn="l">
              <a:buFont typeface="Arial" panose="020B0604020202020204" pitchFamily="34" charset="0"/>
              <a:buChar char="•"/>
            </a:pPr>
            <a:r>
              <a:rPr lang="en-US" dirty="0"/>
              <a:t>H1 Filter (continuum maps, 1355-1455 MHz)</a:t>
            </a:r>
          </a:p>
          <a:p>
            <a:pPr marL="342900" indent="-342900" algn="l">
              <a:buFont typeface="Arial" panose="020B0604020202020204" pitchFamily="34" charset="0"/>
              <a:buChar char="•"/>
            </a:pPr>
            <a:r>
              <a:rPr lang="en-US" dirty="0"/>
              <a:t>OH Filter (Iridium sat. interference, 1.6-1.73 GHz)</a:t>
            </a:r>
          </a:p>
          <a:p>
            <a:pPr algn="l"/>
            <a:r>
              <a:rPr lang="en-US" sz="1900" b="1" dirty="0"/>
              <a:t>Data Collected in Bins: </a:t>
            </a:r>
            <a:r>
              <a:rPr lang="en-US" sz="1900" dirty="0"/>
              <a:t>Time bins (data collected in a small chunk of time) or frequency bins (data collected in a small chunk of observing frequency).</a:t>
            </a:r>
          </a:p>
          <a:p>
            <a:pPr algn="l"/>
            <a:endParaRPr lang="en-US" dirty="0"/>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363" y="1219200"/>
            <a:ext cx="4882336" cy="4674577"/>
          </a:xfrm>
          <a:prstGeom prst="rect">
            <a:avLst/>
          </a:prstGeom>
        </p:spPr>
      </p:pic>
      <p:sp>
        <p:nvSpPr>
          <p:cNvPr id="6" name="Slide Number Placeholder 5"/>
          <p:cNvSpPr>
            <a:spLocks noGrp="1"/>
          </p:cNvSpPr>
          <p:nvPr>
            <p:ph type="sldNum" sz="quarter" idx="12"/>
          </p:nvPr>
        </p:nvSpPr>
        <p:spPr/>
        <p:txBody>
          <a:bodyPr/>
          <a:lstStyle/>
          <a:p>
            <a:fld id="{CA8D75EB-B86C-434C-A07B-B887823EC4F8}" type="slidenum">
              <a:rPr lang="en-US" smtClean="0"/>
              <a:t>5</a:t>
            </a:fld>
            <a:endParaRPr lang="en-US"/>
          </a:p>
        </p:txBody>
      </p:sp>
      <p:sp>
        <p:nvSpPr>
          <p:cNvPr id="7" name="TextBox 6">
            <a:extLst>
              <a:ext uri="{FF2B5EF4-FFF2-40B4-BE49-F238E27FC236}">
                <a16:creationId xmlns:a16="http://schemas.microsoft.com/office/drawing/2014/main" id="{F978F224-EC72-62EF-E302-A7DAB44A0D7A}"/>
              </a:ext>
            </a:extLst>
          </p:cNvPr>
          <p:cNvSpPr txBox="1"/>
          <p:nvPr/>
        </p:nvSpPr>
        <p:spPr>
          <a:xfrm>
            <a:off x="10091956" y="2074985"/>
            <a:ext cx="1968809" cy="261610"/>
          </a:xfrm>
          <a:prstGeom prst="rect">
            <a:avLst/>
          </a:prstGeom>
          <a:noFill/>
        </p:spPr>
        <p:txBody>
          <a:bodyPr wrap="none" rtlCol="0">
            <a:spAutoFit/>
          </a:bodyPr>
          <a:lstStyle/>
          <a:p>
            <a:r>
              <a:rPr lang="en-US" sz="1100" dirty="0"/>
              <a:t>X-Band: Aug. 28- Nov. 27, 2017</a:t>
            </a:r>
          </a:p>
        </p:txBody>
      </p:sp>
    </p:spTree>
    <p:extLst>
      <p:ext uri="{BB962C8B-B14F-4D97-AF65-F5344CB8AC3E}">
        <p14:creationId xmlns:p14="http://schemas.microsoft.com/office/powerpoint/2010/main" val="1909363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558750-DC25-4653-9A53-FA7E32AF0277}"/>
              </a:ext>
            </a:extLst>
          </p:cNvPr>
          <p:cNvSpPr txBox="1"/>
          <p:nvPr/>
        </p:nvSpPr>
        <p:spPr>
          <a:xfrm>
            <a:off x="343949" y="1374591"/>
            <a:ext cx="8565159" cy="4154984"/>
          </a:xfrm>
          <a:prstGeom prst="rect">
            <a:avLst/>
          </a:prstGeom>
          <a:noFill/>
        </p:spPr>
        <p:txBody>
          <a:bodyPr wrap="square">
            <a:spAutoFit/>
          </a:bodyPr>
          <a:lstStyle/>
          <a:p>
            <a:r>
              <a:rPr lang="en-US" sz="1200" b="1" dirty="0">
                <a:latin typeface="+mj-lt"/>
              </a:rPr>
              <a:t>Beam and Beamwidth (Visualization Basics)</a:t>
            </a:r>
          </a:p>
          <a:p>
            <a:pPr marL="0" marR="0" lvl="0" indent="0" algn="l" defTabSz="914400" rtl="0" eaLnBrk="0" fontAlgn="base" latinLnBrk="0" hangingPunct="0">
              <a:lnSpc>
                <a:spcPct val="100000"/>
              </a:lnSpc>
              <a:spcBef>
                <a:spcPct val="0"/>
              </a:spcBef>
              <a:spcAft>
                <a:spcPct val="0"/>
              </a:spcAft>
              <a:buClrTx/>
              <a:buSzTx/>
              <a:buFontTx/>
              <a:buNone/>
              <a:tabLst/>
            </a:pPr>
            <a:endParaRPr lang="en-US" sz="1000" dirty="0">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100" dirty="0">
                <a:latin typeface="+mj-lt"/>
              </a:rPr>
              <a:t>The beam is the area on the sky in which radiation will be detected by the radio telescope.  In terms of the telescope as a receiver of radiation, it will respond to the radiation coming in along that same beam as if it were a transmitter. In general, a smaller telescope has a wider beam.  The reflecting dish of the radio telescope</a:t>
            </a:r>
            <a:r>
              <a:rPr kumimoji="0" lang="en-US" altLang="en-US" sz="1100" b="0" i="0" u="none" strike="noStrike" cap="none" normalizeH="0" baseline="0" dirty="0">
                <a:ln>
                  <a:noFill/>
                </a:ln>
                <a:effectLst/>
                <a:latin typeface="+mj-lt"/>
                <a:cs typeface="Times New Roman" panose="02020603050405020304" pitchFamily="18" charset="0"/>
              </a:rPr>
              <a:t> gives the antenna considerable directionality by focusing radio waves from a particular direction onto the horn.  It is still sensitive to radiation from directions other than the pointing direction.  The largest lobe is called the </a:t>
            </a:r>
            <a:r>
              <a:rPr kumimoji="0" lang="en-US" altLang="en-US" sz="1100" i="1" u="none" strike="noStrike" cap="none" normalizeH="0" baseline="0" dirty="0">
                <a:ln>
                  <a:noFill/>
                </a:ln>
                <a:effectLst/>
                <a:latin typeface="+mj-lt"/>
                <a:cs typeface="Times New Roman" panose="02020603050405020304" pitchFamily="18" charset="0"/>
              </a:rPr>
              <a:t>main beam</a:t>
            </a:r>
            <a:r>
              <a:rPr kumimoji="0" lang="en-US" altLang="en-US" sz="1100" i="0" u="none" strike="noStrike" cap="none" normalizeH="0" baseline="0" dirty="0">
                <a:ln>
                  <a:noFill/>
                </a:ln>
                <a:effectLst/>
                <a:latin typeface="+mj-lt"/>
                <a:cs typeface="Times New Roman" panose="02020603050405020304" pitchFamily="18" charset="0"/>
              </a:rPr>
              <a:t> </a:t>
            </a:r>
            <a:r>
              <a:rPr kumimoji="0" lang="en-US" altLang="en-US" sz="1100" b="0" i="0" u="none" strike="noStrike" cap="none" normalizeH="0" baseline="0" dirty="0">
                <a:ln>
                  <a:noFill/>
                </a:ln>
                <a:effectLst/>
                <a:latin typeface="+mj-lt"/>
                <a:cs typeface="Times New Roman" panose="02020603050405020304" pitchFamily="18" charset="0"/>
              </a:rPr>
              <a:t>and the smaller lobes are called </a:t>
            </a:r>
            <a:r>
              <a:rPr kumimoji="0" lang="en-US" altLang="en-US" sz="1100" i="1" u="none" strike="noStrike" cap="none" normalizeH="0" baseline="0" dirty="0">
                <a:ln>
                  <a:noFill/>
                </a:ln>
                <a:effectLst/>
                <a:latin typeface="+mj-lt"/>
                <a:cs typeface="Times New Roman" panose="02020603050405020304" pitchFamily="18" charset="0"/>
              </a:rPr>
              <a:t>side lobes</a:t>
            </a:r>
            <a:r>
              <a:rPr kumimoji="0" lang="en-US" altLang="en-US" sz="1100" i="0" u="none" strike="noStrike" cap="none" normalizeH="0" baseline="0" dirty="0">
                <a:ln>
                  <a:noFill/>
                </a:ln>
                <a:effectLst/>
                <a:latin typeface="+mj-lt"/>
                <a:cs typeface="Times New Roman" panose="02020603050405020304" pitchFamily="18" charset="0"/>
              </a:rPr>
              <a:t>. </a:t>
            </a:r>
          </a:p>
          <a:p>
            <a:endParaRPr kumimoji="0" lang="en-US" altLang="en-US" sz="1100" i="0" u="none" strike="noStrike" cap="none" normalizeH="0" baseline="0" dirty="0">
              <a:ln>
                <a:noFill/>
              </a:ln>
              <a:effectLst/>
              <a:latin typeface="+mj-lt"/>
              <a:cs typeface="Times New Roman" panose="02020603050405020304" pitchFamily="18" charset="0"/>
            </a:endParaRPr>
          </a:p>
          <a:p>
            <a:r>
              <a:rPr kumimoji="0" lang="en-US" altLang="en-US" sz="1100" i="0" u="none" strike="noStrike" cap="none" normalizeH="0" baseline="0" dirty="0">
                <a:ln>
                  <a:noFill/>
                </a:ln>
                <a:effectLst/>
                <a:latin typeface="+mj-lt"/>
                <a:cs typeface="Times New Roman" panose="02020603050405020304" pitchFamily="18" charset="0"/>
              </a:rPr>
              <a:t>The beamwidth of the full width </a:t>
            </a:r>
            <a:r>
              <a:rPr kumimoji="0" lang="en-US" altLang="en-US" sz="1100" strike="noStrike" cap="none" normalizeH="0" baseline="0" dirty="0">
                <a:ln>
                  <a:noFill/>
                </a:ln>
                <a:effectLst/>
                <a:latin typeface="+mj-lt"/>
                <a:cs typeface="Times New Roman" panose="02020603050405020304" pitchFamily="18" charset="0"/>
              </a:rPr>
              <a:t>half maximum </a:t>
            </a:r>
            <a:r>
              <a:rPr kumimoji="0" lang="en-US" altLang="en-US" sz="1100" i="0" u="none" strike="noStrike" cap="none" normalizeH="0" baseline="0" dirty="0">
                <a:ln>
                  <a:noFill/>
                </a:ln>
                <a:effectLst/>
                <a:latin typeface="+mj-lt"/>
                <a:cs typeface="Times New Roman" panose="02020603050405020304" pitchFamily="18" charset="0"/>
              </a:rPr>
              <a:t>(FWHM) of the main beam: </a:t>
            </a:r>
            <a:r>
              <a:rPr kumimoji="0" lang="en-US" altLang="en-US" sz="1100" b="0" i="0" u="none" strike="noStrike" cap="none" normalizeH="0" baseline="0" dirty="0">
                <a:ln>
                  <a:noFill/>
                </a:ln>
                <a:effectLst/>
                <a:latin typeface="+mj-lt"/>
                <a:cs typeface="Times New Roman" panose="02020603050405020304" pitchFamily="18" charset="0"/>
              </a:rPr>
              <a:t>This defines the resolution of the telescope.  When a point source is in the most sensitive part of the main beam, the measured signal will be highest. As the point source is moved away from the center of the main beam, the measured signal will decrease. Therefore, by moving the point source through the main beam, the shape of the main beam is mapped out. </a:t>
            </a:r>
            <a:r>
              <a:rPr lang="en-US" sz="1100" dirty="0">
                <a:latin typeface="+mj-lt"/>
              </a:rPr>
              <a:t>Only structures on angular scales larger than the telescope's beam can be revealed. The angular resolution of a given antenna system is limited by the beamwidth.  The 20-meter telescope is like a camera with one pixel, or beam. To make an image, one must scan the telescope back and forth across the object and build up an image, pixel by pixel.  </a:t>
            </a:r>
          </a:p>
          <a:p>
            <a:r>
              <a:rPr kumimoji="0" lang="en-US" altLang="en-US" sz="1100" b="0" i="0" u="none" strike="noStrike" cap="none" normalizeH="0" baseline="0" dirty="0">
                <a:ln>
                  <a:noFill/>
                </a:ln>
                <a:effectLst/>
                <a:latin typeface="+mj-lt"/>
              </a:rPr>
              <a:t>Beamwidth (BW) = 70λ / D</a:t>
            </a:r>
            <a:r>
              <a:rPr lang="en-US" sz="1100" dirty="0">
                <a:latin typeface="+mj-lt"/>
              </a:rPr>
              <a:t>.  It’s related to resolution.  λ is the observing wavelength, and D is the telescope diameter. </a:t>
            </a:r>
            <a:r>
              <a:rPr kumimoji="0" lang="en-US" altLang="en-US" sz="1100" b="0" i="0" u="none" strike="noStrike" cap="none" normalizeH="0" baseline="0" dirty="0">
                <a:ln>
                  <a:noFill/>
                </a:ln>
                <a:solidFill>
                  <a:schemeClr val="tx1"/>
                </a:solidFill>
                <a:effectLst/>
                <a:latin typeface="+mj-lt"/>
              </a:rPr>
              <a:t>λ = 0.3 / frequency</a:t>
            </a:r>
            <a:endParaRPr kumimoji="0" lang="en-US" altLang="en-US" sz="1100" b="1" i="0" u="none" strike="noStrike" cap="none" normalizeH="0" baseline="0" dirty="0">
              <a:ln>
                <a:noFill/>
              </a:ln>
              <a:solidFill>
                <a:schemeClr val="tx1"/>
              </a:solidFill>
              <a:effectLst/>
              <a:latin typeface="+mj-lt"/>
            </a:endParaRPr>
          </a:p>
          <a:p>
            <a:r>
              <a:rPr lang="en-US" sz="1100" dirty="0">
                <a:latin typeface="+mj-lt"/>
              </a:rPr>
              <a:t>For the 20m radio telescope: </a:t>
            </a:r>
          </a:p>
          <a:p>
            <a:pPr>
              <a:buFont typeface="Arial" panose="020B0604020202020204" pitchFamily="34" charset="0"/>
              <a:buChar char="•"/>
            </a:pPr>
            <a:r>
              <a:rPr lang="en-US" sz="1100" dirty="0">
                <a:latin typeface="+mj-lt"/>
              </a:rPr>
              <a:t>The 8-10 GHz receiver has a </a:t>
            </a:r>
            <a:r>
              <a:rPr lang="en-US" sz="1100" u="sng" dirty="0">
                <a:latin typeface="+mj-lt"/>
              </a:rPr>
              <a:t>beam size of about 7 arcmin</a:t>
            </a:r>
            <a:r>
              <a:rPr lang="en-US" sz="1100" dirty="0">
                <a:latin typeface="+mj-lt"/>
              </a:rPr>
              <a:t>. </a:t>
            </a:r>
          </a:p>
          <a:p>
            <a:pPr>
              <a:buFont typeface="Arial" panose="020B0604020202020204" pitchFamily="34" charset="0"/>
              <a:buChar char="•"/>
            </a:pPr>
            <a:r>
              <a:rPr lang="en-US" sz="1100" dirty="0">
                <a:latin typeface="+mj-lt"/>
              </a:rPr>
              <a:t>The 1.4 GHz receiver has a </a:t>
            </a:r>
            <a:r>
              <a:rPr lang="en-US" sz="1100" u="sng" dirty="0">
                <a:latin typeface="+mj-lt"/>
              </a:rPr>
              <a:t>beam size of about 44 arcmin</a:t>
            </a:r>
            <a:r>
              <a:rPr lang="en-US" sz="1100" dirty="0">
                <a:latin typeface="+mj-lt"/>
              </a:rPr>
              <a:t>. </a:t>
            </a:r>
          </a:p>
          <a:p>
            <a:pPr eaLnBrk="0" fontAlgn="base" hangingPunct="0">
              <a:spcBef>
                <a:spcPct val="0"/>
              </a:spcBef>
              <a:spcAft>
                <a:spcPct val="0"/>
              </a:spcAft>
            </a:pPr>
            <a:r>
              <a:rPr kumimoji="0" lang="en-US" altLang="en-US" sz="1100" b="0" i="0" u="none" strike="noStrike" cap="none" normalizeH="0" baseline="0" dirty="0">
                <a:ln>
                  <a:noFill/>
                </a:ln>
                <a:solidFill>
                  <a:schemeClr val="tx1"/>
                </a:solidFill>
                <a:effectLst/>
                <a:latin typeface="+mj-lt"/>
              </a:rPr>
              <a:t>(Some calculate a 0.6 degrees full width half maximum power response)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mj-lt"/>
              </a:rPr>
              <a:t>The antenna 3dB beamwidth is the angle between the </a:t>
            </a:r>
            <a:r>
              <a:rPr kumimoji="0" lang="en-US" altLang="en-US" sz="1100" b="0" i="0" u="sng" strike="noStrike" cap="none" normalizeH="0" baseline="0" dirty="0">
                <a:ln>
                  <a:noFill/>
                </a:ln>
                <a:solidFill>
                  <a:schemeClr val="tx1"/>
                </a:solidFill>
                <a:effectLst/>
                <a:latin typeface="+mj-lt"/>
              </a:rPr>
              <a:t>half-power </a:t>
            </a:r>
            <a:r>
              <a:rPr kumimoji="0" lang="en-US" altLang="en-US" sz="1100" b="0" i="0" u="none" strike="noStrike" cap="none" normalizeH="0" baseline="0" dirty="0">
                <a:ln>
                  <a:noFill/>
                </a:ln>
                <a:solidFill>
                  <a:schemeClr val="tx1"/>
                </a:solidFill>
                <a:effectLst/>
                <a:latin typeface="+mj-lt"/>
              </a:rPr>
              <a:t>of an antenna pattern or beam over which the relative power is at or above 50% of the peak power. </a:t>
            </a:r>
            <a:r>
              <a:rPr kumimoji="0" lang="en-US" altLang="en-US" sz="1100" i="0" u="none" strike="noStrike" cap="none" normalizeH="0" baseline="0" dirty="0">
                <a:ln>
                  <a:noFill/>
                </a:ln>
                <a:solidFill>
                  <a:schemeClr val="tx1"/>
                </a:solidFill>
                <a:effectLst/>
                <a:latin typeface="+mj-lt"/>
              </a:rPr>
              <a:t>Example</a:t>
            </a:r>
            <a:r>
              <a:rPr kumimoji="0" lang="en-US" altLang="en-US" sz="1100" b="1" i="0" u="none" strike="noStrike" cap="none" normalizeH="0" baseline="0" dirty="0">
                <a:ln>
                  <a:noFill/>
                </a:ln>
                <a:solidFill>
                  <a:schemeClr val="tx1"/>
                </a:solidFill>
                <a:effectLst/>
                <a:latin typeface="+mj-lt"/>
              </a:rPr>
              <a:t> : </a:t>
            </a:r>
            <a:r>
              <a:rPr kumimoji="0" lang="en-US" altLang="en-US" sz="1100" b="0" i="0" u="none" strike="noStrike" cap="none" normalizeH="0" baseline="0" dirty="0">
                <a:ln>
                  <a:noFill/>
                </a:ln>
                <a:solidFill>
                  <a:schemeClr val="tx1"/>
                </a:solidFill>
                <a:effectLst/>
                <a:latin typeface="+mj-lt"/>
              </a:rPr>
              <a:t>An antenna has a diameter of 2m and frequency 16GHz. Calculate the 3 DB beamwidth for the antenna.  </a:t>
            </a:r>
            <a:r>
              <a:rPr kumimoji="0" lang="en-US" altLang="en-US" sz="1100" i="0" u="none" strike="noStrike" cap="none" normalizeH="0" baseline="0" dirty="0">
                <a:ln>
                  <a:noFill/>
                </a:ln>
                <a:solidFill>
                  <a:schemeClr val="tx1"/>
                </a:solidFill>
                <a:effectLst/>
                <a:latin typeface="+mj-lt"/>
              </a:rPr>
              <a:t>To find </a:t>
            </a:r>
            <a:r>
              <a:rPr kumimoji="0" lang="en-US" altLang="en-US" sz="1100" b="0" i="0" u="none" strike="noStrike" cap="none" normalizeH="0" baseline="0" dirty="0">
                <a:ln>
                  <a:noFill/>
                </a:ln>
                <a:solidFill>
                  <a:schemeClr val="tx1"/>
                </a:solidFill>
                <a:effectLst/>
                <a:latin typeface="+mj-lt"/>
              </a:rPr>
              <a:t>3 dB Beamwidth, first calculate the value of λ, Substitute the values in the λ formula, λ = 0.3 / frequency λ = 0.3 / 16 λ = 0.01875.  Substitute the values in the beamwidth formula: Beamwidth =</a:t>
            </a:r>
            <a:r>
              <a:rPr lang="en-US" sz="1100" dirty="0">
                <a:latin typeface="+mj-lt"/>
              </a:rPr>
              <a:t> ( 70 * 0.01875 ) / 2 =  = 1.3125 / 2 degrees =  = 0.656 degrees</a:t>
            </a:r>
          </a:p>
        </p:txBody>
      </p:sp>
      <p:sp>
        <p:nvSpPr>
          <p:cNvPr id="4" name="Rectangle 3">
            <a:extLst>
              <a:ext uri="{FF2B5EF4-FFF2-40B4-BE49-F238E27FC236}">
                <a16:creationId xmlns:a16="http://schemas.microsoft.com/office/drawing/2014/main" id="{CAFBAEC2-4E60-414F-B335-2659D6AD858E}"/>
              </a:ext>
            </a:extLst>
          </p:cNvPr>
          <p:cNvSpPr/>
          <p:nvPr/>
        </p:nvSpPr>
        <p:spPr>
          <a:xfrm>
            <a:off x="2351130" y="47922"/>
            <a:ext cx="5951758" cy="923330"/>
          </a:xfrm>
          <a:prstGeom prst="rect">
            <a:avLst/>
          </a:prstGeom>
        </p:spPr>
        <p:txBody>
          <a:bodyPr wrap="none">
            <a:spAutoFit/>
          </a:bodyPr>
          <a:lstStyle/>
          <a:p>
            <a:r>
              <a:rPr lang="en-US" sz="5400" dirty="0">
                <a:latin typeface="+mj-lt"/>
              </a:rPr>
              <a:t>20 Meter Dish Demo</a:t>
            </a:r>
          </a:p>
        </p:txBody>
      </p:sp>
      <p:pic>
        <p:nvPicPr>
          <p:cNvPr id="5" name="Picture 4">
            <a:extLst>
              <a:ext uri="{FF2B5EF4-FFF2-40B4-BE49-F238E27FC236}">
                <a16:creationId xmlns:a16="http://schemas.microsoft.com/office/drawing/2014/main" id="{B5CABBE8-8BB1-4598-9260-FBA344F5F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10" name="TextBox 9">
            <a:extLst>
              <a:ext uri="{FF2B5EF4-FFF2-40B4-BE49-F238E27FC236}">
                <a16:creationId xmlns:a16="http://schemas.microsoft.com/office/drawing/2014/main" id="{3227B59A-A188-4317-B382-187B2507A89F}"/>
              </a:ext>
            </a:extLst>
          </p:cNvPr>
          <p:cNvSpPr txBox="1"/>
          <p:nvPr/>
        </p:nvSpPr>
        <p:spPr>
          <a:xfrm>
            <a:off x="1918740" y="971252"/>
            <a:ext cx="5220291" cy="369332"/>
          </a:xfrm>
          <a:prstGeom prst="rect">
            <a:avLst/>
          </a:prstGeom>
          <a:noFill/>
        </p:spPr>
        <p:txBody>
          <a:bodyPr wrap="square">
            <a:spAutoFit/>
          </a:bodyPr>
          <a:lstStyle/>
          <a:p>
            <a:r>
              <a:rPr lang="en-US" dirty="0"/>
              <a:t>https://www.gb.nrao.edu/20m/map20m_advice.html</a:t>
            </a:r>
          </a:p>
        </p:txBody>
      </p:sp>
      <p:pic>
        <p:nvPicPr>
          <p:cNvPr id="11" name="Picture 2">
            <a:extLst>
              <a:ext uri="{FF2B5EF4-FFF2-40B4-BE49-F238E27FC236}">
                <a16:creationId xmlns:a16="http://schemas.microsoft.com/office/drawing/2014/main" id="{6FE0C282-EE2F-4A60-8A70-C284AA2087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1172" y="1129078"/>
            <a:ext cx="2438421" cy="243842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B181548-47D2-42A7-AC98-996F4F399526}"/>
              </a:ext>
            </a:extLst>
          </p:cNvPr>
          <p:cNvSpPr txBox="1"/>
          <p:nvPr/>
        </p:nvSpPr>
        <p:spPr>
          <a:xfrm>
            <a:off x="9019415" y="863530"/>
            <a:ext cx="2754679" cy="215444"/>
          </a:xfrm>
          <a:prstGeom prst="rect">
            <a:avLst/>
          </a:prstGeom>
          <a:noFill/>
        </p:spPr>
        <p:txBody>
          <a:bodyPr wrap="square">
            <a:spAutoFit/>
          </a:bodyPr>
          <a:lstStyle/>
          <a:p>
            <a:pPr algn="l"/>
            <a:r>
              <a:rPr lang="it-IT" sz="800" dirty="0">
                <a:solidFill>
                  <a:srgbClr val="202124"/>
                </a:solidFill>
                <a:latin typeface="arial" panose="020B0604020202020204" pitchFamily="34" charset="0"/>
              </a:rPr>
              <a:t>Credit: </a:t>
            </a:r>
            <a:r>
              <a:rPr lang="it-IT" sz="800" b="0" i="0" dirty="0">
                <a:solidFill>
                  <a:srgbClr val="202124"/>
                </a:solidFill>
                <a:effectLst/>
                <a:latin typeface="arial" panose="020B0604020202020204" pitchFamily="34" charset="0"/>
              </a:rPr>
              <a:t>http://www.ras.ucalgary.ca</a:t>
            </a:r>
            <a:r>
              <a:rPr lang="it-IT" sz="800" b="0" i="0" dirty="0">
                <a:solidFill>
                  <a:srgbClr val="5F6368"/>
                </a:solidFill>
                <a:effectLst/>
                <a:latin typeface="arial" panose="020B0604020202020204" pitchFamily="34" charset="0"/>
              </a:rPr>
              <a:t> › radiotel › calibration</a:t>
            </a:r>
            <a:endParaRPr lang="it-IT" sz="800" b="0" i="0" dirty="0">
              <a:solidFill>
                <a:srgbClr val="1A0DAB"/>
              </a:solidFill>
              <a:effectLst/>
              <a:latin typeface="arial" panose="020B0604020202020204" pitchFamily="34" charset="0"/>
              <a:hlinkClick r:id="rId4"/>
            </a:endParaRPr>
          </a:p>
        </p:txBody>
      </p:sp>
      <p:sp>
        <p:nvSpPr>
          <p:cNvPr id="14" name="TextBox 13">
            <a:extLst>
              <a:ext uri="{FF2B5EF4-FFF2-40B4-BE49-F238E27FC236}">
                <a16:creationId xmlns:a16="http://schemas.microsoft.com/office/drawing/2014/main" id="{15A7C3DD-5866-4DE1-8BF2-01D963F86DA2}"/>
              </a:ext>
            </a:extLst>
          </p:cNvPr>
          <p:cNvSpPr txBox="1"/>
          <p:nvPr/>
        </p:nvSpPr>
        <p:spPr>
          <a:xfrm>
            <a:off x="8945460" y="3793867"/>
            <a:ext cx="2902591" cy="2092881"/>
          </a:xfrm>
          <a:prstGeom prst="rect">
            <a:avLst/>
          </a:prstGeom>
          <a:noFill/>
        </p:spPr>
        <p:txBody>
          <a:bodyPr wrap="square">
            <a:spAutoFit/>
          </a:bodyPr>
          <a:lstStyle/>
          <a:p>
            <a:r>
              <a:rPr lang="en-US" sz="1000" u="sng" dirty="0">
                <a:latin typeface="+mj-lt"/>
              </a:rPr>
              <a:t>The sensitivity </a:t>
            </a:r>
            <a:r>
              <a:rPr lang="en-US" sz="1000" dirty="0">
                <a:latin typeface="+mj-lt"/>
              </a:rPr>
              <a:t>of a telescope is not uniform across the beam. In most cases, the telescope is most sensitive to radiation entering the telescope straight-on, and the sensitivity fades off towards larger angles. Radiation that enters in the beam but off-center might produce a response in the receiver 80% of that when it enters in the very center. </a:t>
            </a:r>
          </a:p>
          <a:p>
            <a:endParaRPr lang="en-US" sz="1000" dirty="0">
              <a:latin typeface="+mj-lt"/>
            </a:endParaRPr>
          </a:p>
          <a:p>
            <a:r>
              <a:rPr lang="en-US" sz="1000" u="sng" dirty="0">
                <a:latin typeface="+mj-lt"/>
              </a:rPr>
              <a:t>The Radio telescope system temperature </a:t>
            </a:r>
            <a:r>
              <a:rPr lang="en-US" sz="1000" dirty="0">
                <a:latin typeface="+mj-lt"/>
              </a:rPr>
              <a:t>is the amount of noise that will appear in a measurement and which the signal from the source (measured as antenna temperature) needs to stand out from to be detected.</a:t>
            </a:r>
          </a:p>
        </p:txBody>
      </p:sp>
      <p:sp>
        <p:nvSpPr>
          <p:cNvPr id="9" name="TextBox 8">
            <a:extLst>
              <a:ext uri="{FF2B5EF4-FFF2-40B4-BE49-F238E27FC236}">
                <a16:creationId xmlns:a16="http://schemas.microsoft.com/office/drawing/2014/main" id="{EEFC316F-9539-4E0A-87B4-86E83554B919}"/>
              </a:ext>
            </a:extLst>
          </p:cNvPr>
          <p:cNvSpPr txBox="1"/>
          <p:nvPr/>
        </p:nvSpPr>
        <p:spPr>
          <a:xfrm>
            <a:off x="1692981" y="5626862"/>
            <a:ext cx="3634028" cy="553998"/>
          </a:xfrm>
          <a:prstGeom prst="rect">
            <a:avLst/>
          </a:prstGeom>
          <a:noFill/>
          <a:ln>
            <a:solidFill>
              <a:schemeClr val="tx1"/>
            </a:solidFill>
          </a:ln>
        </p:spPr>
        <p:txBody>
          <a:bodyPr wrap="square">
            <a:spAutoFit/>
          </a:bodyPr>
          <a:lstStyle/>
          <a:p>
            <a:r>
              <a:rPr lang="en-US" sz="1000" dirty="0">
                <a:effectLst/>
                <a:latin typeface="+mj-lt"/>
              </a:rPr>
              <a:t>The angular resolution is given by: θ ~ λ/D</a:t>
            </a:r>
          </a:p>
          <a:p>
            <a:r>
              <a:rPr lang="en-US" sz="1000" dirty="0">
                <a:latin typeface="+mj-lt"/>
              </a:rPr>
              <a:t>See </a:t>
            </a:r>
            <a:r>
              <a:rPr lang="en-US" sz="1000" dirty="0">
                <a:latin typeface="+mj-lt"/>
                <a:hlinkClick r:id="rId5"/>
              </a:rPr>
              <a:t>https://www.omnicalculator.com/physics/angular-resolution</a:t>
            </a:r>
            <a:endParaRPr lang="en-US" sz="1000" dirty="0">
              <a:latin typeface="+mj-lt"/>
            </a:endParaRPr>
          </a:p>
          <a:p>
            <a:r>
              <a:rPr lang="en-US" sz="1000" dirty="0">
                <a:latin typeface="+mj-lt"/>
              </a:rPr>
              <a:t>(Allows use of multiple units)</a:t>
            </a:r>
          </a:p>
        </p:txBody>
      </p:sp>
      <p:sp>
        <p:nvSpPr>
          <p:cNvPr id="12" name="TextBox 11">
            <a:extLst>
              <a:ext uri="{FF2B5EF4-FFF2-40B4-BE49-F238E27FC236}">
                <a16:creationId xmlns:a16="http://schemas.microsoft.com/office/drawing/2014/main" id="{11E85800-FEA0-4C45-84D6-95FFEDDCF719}"/>
              </a:ext>
            </a:extLst>
          </p:cNvPr>
          <p:cNvSpPr txBox="1"/>
          <p:nvPr/>
        </p:nvSpPr>
        <p:spPr>
          <a:xfrm>
            <a:off x="5745105" y="5634175"/>
            <a:ext cx="2561439" cy="461665"/>
          </a:xfrm>
          <a:prstGeom prst="rect">
            <a:avLst/>
          </a:prstGeom>
          <a:noFill/>
          <a:ln>
            <a:solidFill>
              <a:schemeClr val="tx1"/>
            </a:solidFill>
          </a:ln>
        </p:spPr>
        <p:txBody>
          <a:bodyPr wrap="square">
            <a:spAutoFit/>
          </a:bodyPr>
          <a:lstStyle/>
          <a:p>
            <a:r>
              <a:rPr lang="en-US" sz="800" dirty="0"/>
              <a:t>BW = 1.2λ/D (in radians)</a:t>
            </a:r>
          </a:p>
          <a:p>
            <a:r>
              <a:rPr lang="en-US" sz="800" dirty="0"/>
              <a:t>BW = 62/Fghz (in arcminutes); Fghz = GHz (instead of λ)  </a:t>
            </a:r>
          </a:p>
          <a:p>
            <a:r>
              <a:rPr lang="en-US" sz="800" dirty="0"/>
              <a:t>(for a 20-meter telescope) </a:t>
            </a:r>
          </a:p>
        </p:txBody>
      </p:sp>
      <p:sp>
        <p:nvSpPr>
          <p:cNvPr id="15" name="Slide Number Placeholder 5">
            <a:extLst>
              <a:ext uri="{FF2B5EF4-FFF2-40B4-BE49-F238E27FC236}">
                <a16:creationId xmlns:a16="http://schemas.microsoft.com/office/drawing/2014/main" id="{303701F0-4039-4D10-89F7-1E209A992E0D}"/>
              </a:ext>
            </a:extLst>
          </p:cNvPr>
          <p:cNvSpPr>
            <a:spLocks noGrp="1"/>
          </p:cNvSpPr>
          <p:nvPr>
            <p:ph type="sldNum" sz="quarter" idx="12"/>
          </p:nvPr>
        </p:nvSpPr>
        <p:spPr>
          <a:xfrm>
            <a:off x="8610600" y="6356350"/>
            <a:ext cx="2743200" cy="365125"/>
          </a:xfrm>
        </p:spPr>
        <p:txBody>
          <a:bodyPr/>
          <a:lstStyle/>
          <a:p>
            <a:fld id="{CA8D75EB-B86C-434C-A07B-B887823EC4F8}" type="slidenum">
              <a:rPr lang="en-US" smtClean="0"/>
              <a:t>6</a:t>
            </a:fld>
            <a:endParaRPr lang="en-US" dirty="0"/>
          </a:p>
        </p:txBody>
      </p:sp>
    </p:spTree>
    <p:extLst>
      <p:ext uri="{BB962C8B-B14F-4D97-AF65-F5344CB8AC3E}">
        <p14:creationId xmlns:p14="http://schemas.microsoft.com/office/powerpoint/2010/main" val="3357820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7</a:t>
            </a:fld>
            <a:endParaRPr lang="en-US"/>
          </a:p>
        </p:txBody>
      </p:sp>
      <p:sp>
        <p:nvSpPr>
          <p:cNvPr id="2" name="Rectangle 1">
            <a:extLst>
              <a:ext uri="{FF2B5EF4-FFF2-40B4-BE49-F238E27FC236}">
                <a16:creationId xmlns:a16="http://schemas.microsoft.com/office/drawing/2014/main" id="{74367486-157D-4D00-B24F-CB1613C4AB99}"/>
              </a:ext>
            </a:extLst>
          </p:cNvPr>
          <p:cNvSpPr/>
          <p:nvPr/>
        </p:nvSpPr>
        <p:spPr>
          <a:xfrm>
            <a:off x="3804406" y="216106"/>
            <a:ext cx="4567854" cy="923330"/>
          </a:xfrm>
          <a:prstGeom prst="rect">
            <a:avLst/>
          </a:prstGeom>
        </p:spPr>
        <p:txBody>
          <a:bodyPr wrap="none">
            <a:spAutoFit/>
          </a:bodyPr>
          <a:lstStyle/>
          <a:p>
            <a:r>
              <a:rPr lang="en-US" sz="5400" dirty="0">
                <a:latin typeface="+mj-lt"/>
              </a:rPr>
              <a:t>H1 Introduction</a:t>
            </a:r>
          </a:p>
        </p:txBody>
      </p:sp>
      <p:sp>
        <p:nvSpPr>
          <p:cNvPr id="4" name="Rectangle 1">
            <a:extLst>
              <a:ext uri="{FF2B5EF4-FFF2-40B4-BE49-F238E27FC236}">
                <a16:creationId xmlns:a16="http://schemas.microsoft.com/office/drawing/2014/main" id="{234654EC-4995-3A79-6800-BEF85399065F}"/>
              </a:ext>
            </a:extLst>
          </p:cNvPr>
          <p:cNvSpPr>
            <a:spLocks noChangeArrowheads="1"/>
          </p:cNvSpPr>
          <p:nvPr/>
        </p:nvSpPr>
        <p:spPr bwMode="auto">
          <a:xfrm>
            <a:off x="788564" y="1720839"/>
            <a:ext cx="847265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There are a few </a:t>
            </a:r>
            <a:r>
              <a:rPr lang="en-US" altLang="en-US" dirty="0">
                <a:latin typeface="Calibri" panose="020F0502020204030204" pitchFamily="34" charset="0"/>
                <a:cs typeface="Calibri" panose="020F0502020204030204" pitchFamily="34" charset="0"/>
              </a:rPr>
              <a:t>observations that can  be made for H1 besides the usual galactic plane mapping and calculations for the galaxy’s rotation.  Mapping H1 emissions can be used to determine the spiral structure of spiral galaxies.  But first, lets explore what H1 is.</a:t>
            </a:r>
            <a:endPar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 hydrogen atom with proton and electron spins aligned (top) undergoes a flip of the electron spin, resulting in emission of a photon with a 21 cm wavelength (bottom). [https://en.wikipedia.org/wiki/Hydrogen_line]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An H1 region is a cloud in the interstellar medium composed of neutral hydrogen (H1).  H1 regions are most stable at temperatures below 100K or above several thousand K.  Gas be</a:t>
            </a:r>
            <a:r>
              <a:rPr lang="en-US" altLang="en-US" dirty="0">
                <a:latin typeface="Calibri" panose="020F0502020204030204" pitchFamily="34" charset="0"/>
                <a:cs typeface="Calibri" panose="020F0502020204030204" pitchFamily="34" charset="0"/>
              </a:rPr>
              <a:t>tween these temperatures heats or cools very quickly to reach one of these stable temperature regimes.</a:t>
            </a: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p:txBody>
      </p:sp>
      <p:pic>
        <p:nvPicPr>
          <p:cNvPr id="1026" name="Picture 2">
            <a:hlinkClick r:id="rId3"/>
            <a:extLst>
              <a:ext uri="{FF2B5EF4-FFF2-40B4-BE49-F238E27FC236}">
                <a16:creationId xmlns:a16="http://schemas.microsoft.com/office/drawing/2014/main" id="{C09CF110-DD21-E785-90C1-81E11AC784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5639" y="1582340"/>
            <a:ext cx="2095500" cy="19145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2B91782-F3B3-0430-015D-D2F10786AC98}"/>
              </a:ext>
            </a:extLst>
          </p:cNvPr>
          <p:cNvSpPr txBox="1"/>
          <p:nvPr/>
        </p:nvSpPr>
        <p:spPr>
          <a:xfrm>
            <a:off x="4252520" y="5072234"/>
            <a:ext cx="6504943" cy="1569660"/>
          </a:xfrm>
          <a:prstGeom prst="rect">
            <a:avLst/>
          </a:prstGeom>
          <a:noFill/>
        </p:spPr>
        <p:txBody>
          <a:bodyPr wrap="square" rtlCol="0">
            <a:spAutoFit/>
          </a:bodyPr>
          <a:lstStyle/>
          <a:p>
            <a:r>
              <a:rPr lang="en-US" sz="3200" dirty="0"/>
              <a:t>So, what H1 observations are possible and not possible with the 20m GBO radio telescope?</a:t>
            </a:r>
          </a:p>
        </p:txBody>
      </p:sp>
      <p:sp>
        <p:nvSpPr>
          <p:cNvPr id="7" name="Arrow: Right 6">
            <a:extLst>
              <a:ext uri="{FF2B5EF4-FFF2-40B4-BE49-F238E27FC236}">
                <a16:creationId xmlns:a16="http://schemas.microsoft.com/office/drawing/2014/main" id="{9BABF9DF-987E-08EE-DD75-AA87487A4EA5}"/>
              </a:ext>
            </a:extLst>
          </p:cNvPr>
          <p:cNvSpPr/>
          <p:nvPr/>
        </p:nvSpPr>
        <p:spPr>
          <a:xfrm>
            <a:off x="2441196" y="5413721"/>
            <a:ext cx="1532080" cy="7731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01967AA-19B2-C151-5241-7EC5E5398C11}"/>
              </a:ext>
            </a:extLst>
          </p:cNvPr>
          <p:cNvSpPr txBox="1"/>
          <p:nvPr/>
        </p:nvSpPr>
        <p:spPr>
          <a:xfrm>
            <a:off x="9385639" y="3668976"/>
            <a:ext cx="2113275" cy="215444"/>
          </a:xfrm>
          <a:prstGeom prst="rect">
            <a:avLst/>
          </a:prstGeom>
          <a:noFill/>
        </p:spPr>
        <p:txBody>
          <a:bodyPr wrap="square">
            <a:spAutoFit/>
          </a:bodyPr>
          <a:lstStyle/>
          <a:p>
            <a:r>
              <a:rPr lang="en-US" sz="800" dirty="0"/>
              <a:t>https://en.wikipedia.org/wiki/Hydrogen_line</a:t>
            </a:r>
          </a:p>
        </p:txBody>
      </p:sp>
    </p:spTree>
    <p:extLst>
      <p:ext uri="{BB962C8B-B14F-4D97-AF65-F5344CB8AC3E}">
        <p14:creationId xmlns:p14="http://schemas.microsoft.com/office/powerpoint/2010/main" val="2179633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6"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8</a:t>
            </a:fld>
            <a:endParaRPr lang="en-US"/>
          </a:p>
        </p:txBody>
      </p:sp>
      <p:pic>
        <p:nvPicPr>
          <p:cNvPr id="7" name="Picture 6" descr="A screenshot of a computer screen&#10;&#10;Description automatically generated">
            <a:extLst>
              <a:ext uri="{FF2B5EF4-FFF2-40B4-BE49-F238E27FC236}">
                <a16:creationId xmlns:a16="http://schemas.microsoft.com/office/drawing/2014/main" id="{A5A17B7A-846A-4B3F-4AD6-1D1D97C7E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1547" y="2085723"/>
            <a:ext cx="3865023" cy="3261477"/>
          </a:xfrm>
          <a:prstGeom prst="rect">
            <a:avLst/>
          </a:prstGeom>
        </p:spPr>
      </p:pic>
      <p:sp>
        <p:nvSpPr>
          <p:cNvPr id="2" name="Rectangle 1">
            <a:extLst>
              <a:ext uri="{FF2B5EF4-FFF2-40B4-BE49-F238E27FC236}">
                <a16:creationId xmlns:a16="http://schemas.microsoft.com/office/drawing/2014/main" id="{66E460A9-B19E-47D9-88D4-449669A379F9}"/>
              </a:ext>
            </a:extLst>
          </p:cNvPr>
          <p:cNvSpPr/>
          <p:nvPr/>
        </p:nvSpPr>
        <p:spPr>
          <a:xfrm>
            <a:off x="3804406" y="216106"/>
            <a:ext cx="4567854" cy="923330"/>
          </a:xfrm>
          <a:prstGeom prst="rect">
            <a:avLst/>
          </a:prstGeom>
        </p:spPr>
        <p:txBody>
          <a:bodyPr wrap="none">
            <a:spAutoFit/>
          </a:bodyPr>
          <a:lstStyle/>
          <a:p>
            <a:r>
              <a:rPr lang="en-US" sz="5400" dirty="0">
                <a:latin typeface="+mj-lt"/>
              </a:rPr>
              <a:t>H1 Introduction</a:t>
            </a:r>
          </a:p>
        </p:txBody>
      </p:sp>
      <p:sp>
        <p:nvSpPr>
          <p:cNvPr id="8" name="TextBox 7">
            <a:extLst>
              <a:ext uri="{FF2B5EF4-FFF2-40B4-BE49-F238E27FC236}">
                <a16:creationId xmlns:a16="http://schemas.microsoft.com/office/drawing/2014/main" id="{3491AB12-DCED-D772-54DA-E23E01BC101F}"/>
              </a:ext>
            </a:extLst>
          </p:cNvPr>
          <p:cNvSpPr txBox="1"/>
          <p:nvPr/>
        </p:nvSpPr>
        <p:spPr>
          <a:xfrm>
            <a:off x="1664275" y="1293870"/>
            <a:ext cx="9689525" cy="646331"/>
          </a:xfrm>
          <a:prstGeom prst="rect">
            <a:avLst/>
          </a:prstGeom>
          <a:noFill/>
        </p:spPr>
        <p:txBody>
          <a:bodyPr wrap="square">
            <a:spAutoFit/>
          </a:bodyPr>
          <a:lstStyle/>
          <a:p>
            <a:r>
              <a:rPr lang="en-US" altLang="en-US" dirty="0">
                <a:latin typeface="Calibri" panose="020F0502020204030204" pitchFamily="34" charset="0"/>
                <a:cs typeface="Calibri" panose="020F0502020204030204" pitchFamily="34" charset="0"/>
              </a:rPr>
              <a:t>H1 emissions are everywhere in the celestial sky. Mapping H1 can be used to determine the spiral structure of spiral galaxies, and well as determine the rotation velocity.</a:t>
            </a:r>
            <a:endParaRPr lang="en-US" dirty="0">
              <a:latin typeface="Calibri" panose="020F0502020204030204" pitchFamily="34" charset="0"/>
              <a:cs typeface="Calibri" panose="020F0502020204030204" pitchFamily="34" charset="0"/>
            </a:endParaRPr>
          </a:p>
        </p:txBody>
      </p:sp>
      <p:pic>
        <p:nvPicPr>
          <p:cNvPr id="9" name="Picture 8" descr="A screenshot of a computer game&#10;&#10;Description automatically generated">
            <a:extLst>
              <a:ext uri="{FF2B5EF4-FFF2-40B4-BE49-F238E27FC236}">
                <a16:creationId xmlns:a16="http://schemas.microsoft.com/office/drawing/2014/main" id="{D4DC702E-06A1-9D49-4C29-B937B30839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9339" y="2055791"/>
            <a:ext cx="4118994" cy="3396792"/>
          </a:xfrm>
          <a:prstGeom prst="rect">
            <a:avLst/>
          </a:prstGeom>
        </p:spPr>
      </p:pic>
      <p:sp>
        <p:nvSpPr>
          <p:cNvPr id="5" name="TextBox 4">
            <a:extLst>
              <a:ext uri="{FF2B5EF4-FFF2-40B4-BE49-F238E27FC236}">
                <a16:creationId xmlns:a16="http://schemas.microsoft.com/office/drawing/2014/main" id="{C9F729E7-1D9E-CB13-F088-CF83E06E527A}"/>
              </a:ext>
            </a:extLst>
          </p:cNvPr>
          <p:cNvSpPr txBox="1"/>
          <p:nvPr/>
        </p:nvSpPr>
        <p:spPr>
          <a:xfrm>
            <a:off x="6868038" y="5861166"/>
            <a:ext cx="3504501" cy="215444"/>
          </a:xfrm>
          <a:prstGeom prst="rect">
            <a:avLst/>
          </a:prstGeom>
          <a:noFill/>
        </p:spPr>
        <p:txBody>
          <a:bodyPr wrap="square">
            <a:spAutoFit/>
          </a:bodyPr>
          <a:lstStyle/>
          <a:p>
            <a:r>
              <a:rPr lang="en-US" sz="800" dirty="0"/>
              <a:t>https://www.icc.dur.ac.uk/~tt/Lectures/Galaxies/LocalGroup/Back/galaxy.html</a:t>
            </a:r>
          </a:p>
        </p:txBody>
      </p:sp>
      <p:sp>
        <p:nvSpPr>
          <p:cNvPr id="11" name="TextBox 10">
            <a:extLst>
              <a:ext uri="{FF2B5EF4-FFF2-40B4-BE49-F238E27FC236}">
                <a16:creationId xmlns:a16="http://schemas.microsoft.com/office/drawing/2014/main" id="{58DD080B-750E-956C-27D0-77895DA26169}"/>
              </a:ext>
            </a:extLst>
          </p:cNvPr>
          <p:cNvSpPr txBox="1"/>
          <p:nvPr/>
        </p:nvSpPr>
        <p:spPr>
          <a:xfrm>
            <a:off x="6868038" y="6087980"/>
            <a:ext cx="3789726" cy="215444"/>
          </a:xfrm>
          <a:prstGeom prst="rect">
            <a:avLst/>
          </a:prstGeom>
          <a:noFill/>
        </p:spPr>
        <p:txBody>
          <a:bodyPr wrap="square">
            <a:spAutoFit/>
          </a:bodyPr>
          <a:lstStyle/>
          <a:p>
            <a:r>
              <a:rPr lang="en-US" sz="800" dirty="0"/>
              <a:t>https://www.icc.dur.ac.uk/~tt/Lectures/Galaxies/LocalGroup/Back/5000lys.html</a:t>
            </a:r>
          </a:p>
        </p:txBody>
      </p:sp>
      <p:sp>
        <p:nvSpPr>
          <p:cNvPr id="13" name="TextBox 12">
            <a:extLst>
              <a:ext uri="{FF2B5EF4-FFF2-40B4-BE49-F238E27FC236}">
                <a16:creationId xmlns:a16="http://schemas.microsoft.com/office/drawing/2014/main" id="{913B5AE3-7E07-F3C4-195F-01AE83D2B505}"/>
              </a:ext>
            </a:extLst>
          </p:cNvPr>
          <p:cNvSpPr txBox="1"/>
          <p:nvPr/>
        </p:nvSpPr>
        <p:spPr>
          <a:xfrm>
            <a:off x="6868038" y="5645722"/>
            <a:ext cx="3571612" cy="215444"/>
          </a:xfrm>
          <a:prstGeom prst="rect">
            <a:avLst/>
          </a:prstGeom>
          <a:noFill/>
        </p:spPr>
        <p:txBody>
          <a:bodyPr wrap="square">
            <a:spAutoFit/>
          </a:bodyPr>
          <a:lstStyle/>
          <a:p>
            <a:r>
              <a:rPr lang="en-US" sz="800" dirty="0"/>
              <a:t>https://www.icc.dur.ac.uk/~tt/Lectures/Galaxies/LocalGroup/Back/sattelit.html</a:t>
            </a:r>
          </a:p>
        </p:txBody>
      </p:sp>
    </p:spTree>
    <p:extLst>
      <p:ext uri="{BB962C8B-B14F-4D97-AF65-F5344CB8AC3E}">
        <p14:creationId xmlns:p14="http://schemas.microsoft.com/office/powerpoint/2010/main" val="3833562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9</a:t>
            </a:fld>
            <a:endParaRPr lang="en-US"/>
          </a:p>
        </p:txBody>
      </p:sp>
      <p:sp>
        <p:nvSpPr>
          <p:cNvPr id="2" name="Rectangle 1">
            <a:extLst>
              <a:ext uri="{FF2B5EF4-FFF2-40B4-BE49-F238E27FC236}">
                <a16:creationId xmlns:a16="http://schemas.microsoft.com/office/drawing/2014/main" id="{74367486-157D-4D00-B24F-CB1613C4AB99}"/>
              </a:ext>
            </a:extLst>
          </p:cNvPr>
          <p:cNvSpPr/>
          <p:nvPr/>
        </p:nvSpPr>
        <p:spPr>
          <a:xfrm>
            <a:off x="3611295" y="213974"/>
            <a:ext cx="4567854" cy="923330"/>
          </a:xfrm>
          <a:prstGeom prst="rect">
            <a:avLst/>
          </a:prstGeom>
        </p:spPr>
        <p:txBody>
          <a:bodyPr wrap="none">
            <a:spAutoFit/>
          </a:bodyPr>
          <a:lstStyle/>
          <a:p>
            <a:r>
              <a:rPr lang="en-US" sz="5400" dirty="0">
                <a:latin typeface="+mj-lt"/>
              </a:rPr>
              <a:t>H1 Introduction</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D9040502-10B7-5849-089D-75EC9D097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1295" y="3200539"/>
            <a:ext cx="3753317" cy="2654131"/>
          </a:xfrm>
          <a:prstGeom prst="rect">
            <a:avLst/>
          </a:prstGeom>
        </p:spPr>
      </p:pic>
      <p:sp>
        <p:nvSpPr>
          <p:cNvPr id="8" name="TextBox 7">
            <a:extLst>
              <a:ext uri="{FF2B5EF4-FFF2-40B4-BE49-F238E27FC236}">
                <a16:creationId xmlns:a16="http://schemas.microsoft.com/office/drawing/2014/main" id="{B2A9A391-E880-7909-2DAB-BAFFE190BE26}"/>
              </a:ext>
            </a:extLst>
          </p:cNvPr>
          <p:cNvSpPr txBox="1"/>
          <p:nvPr/>
        </p:nvSpPr>
        <p:spPr>
          <a:xfrm>
            <a:off x="1468074" y="2223196"/>
            <a:ext cx="8665828" cy="646331"/>
          </a:xfrm>
          <a:prstGeom prst="rect">
            <a:avLst/>
          </a:prstGeom>
          <a:noFill/>
        </p:spPr>
        <p:txBody>
          <a:bodyPr wrap="square">
            <a:spAutoFit/>
          </a:bodyPr>
          <a:lstStyle/>
          <a:p>
            <a:r>
              <a:rPr lang="en-US" dirty="0"/>
              <a:t>Below: Rotation curve of a typical spiral galaxy: predicted (</a:t>
            </a:r>
            <a:r>
              <a:rPr lang="en-US" b="1" dirty="0"/>
              <a:t>A</a:t>
            </a:r>
            <a:r>
              <a:rPr lang="en-US" dirty="0"/>
              <a:t>) and observed (</a:t>
            </a:r>
            <a:r>
              <a:rPr lang="en-US" b="1" dirty="0"/>
              <a:t>B</a:t>
            </a:r>
            <a:r>
              <a:rPr lang="en-US" dirty="0"/>
              <a:t>). The discrepancy between the curves is attributed to dark matter.  Credit: Wikipedia</a:t>
            </a:r>
          </a:p>
        </p:txBody>
      </p:sp>
      <p:sp>
        <p:nvSpPr>
          <p:cNvPr id="10" name="TextBox 9">
            <a:extLst>
              <a:ext uri="{FF2B5EF4-FFF2-40B4-BE49-F238E27FC236}">
                <a16:creationId xmlns:a16="http://schemas.microsoft.com/office/drawing/2014/main" id="{2767F102-A4B3-9F53-1DDF-3C77CFC56BA4}"/>
              </a:ext>
            </a:extLst>
          </p:cNvPr>
          <p:cNvSpPr txBox="1"/>
          <p:nvPr/>
        </p:nvSpPr>
        <p:spPr>
          <a:xfrm>
            <a:off x="1468074" y="1354959"/>
            <a:ext cx="9404058" cy="646331"/>
          </a:xfrm>
          <a:prstGeom prst="rect">
            <a:avLst/>
          </a:prstGeom>
          <a:noFill/>
        </p:spPr>
        <p:txBody>
          <a:bodyPr wrap="square">
            <a:spAutoFit/>
          </a:bodyPr>
          <a:lstStyle/>
          <a:p>
            <a:r>
              <a:rPr lang="en-US" b="1" dirty="0"/>
              <a:t>Rotation Curves: </a:t>
            </a:r>
            <a:r>
              <a:rPr lang="en-US" dirty="0"/>
              <a:t>The rotation curve of the Milky Way Galaxy provides strong evidence for dark matter in the Milky Way. The matter we can see is half of the mass that Kepler's law finds.</a:t>
            </a:r>
          </a:p>
        </p:txBody>
      </p:sp>
      <p:sp>
        <p:nvSpPr>
          <p:cNvPr id="7" name="TextBox 6">
            <a:extLst>
              <a:ext uri="{FF2B5EF4-FFF2-40B4-BE49-F238E27FC236}">
                <a16:creationId xmlns:a16="http://schemas.microsoft.com/office/drawing/2014/main" id="{64D0C1F9-F06D-6CEA-1388-44F67976C196}"/>
              </a:ext>
            </a:extLst>
          </p:cNvPr>
          <p:cNvSpPr txBox="1"/>
          <p:nvPr/>
        </p:nvSpPr>
        <p:spPr>
          <a:xfrm>
            <a:off x="8676315" y="5615354"/>
            <a:ext cx="3277998" cy="338554"/>
          </a:xfrm>
          <a:prstGeom prst="rect">
            <a:avLst/>
          </a:prstGeom>
          <a:noFill/>
        </p:spPr>
        <p:txBody>
          <a:bodyPr wrap="square">
            <a:spAutoFit/>
          </a:bodyPr>
          <a:lstStyle/>
          <a:p>
            <a:r>
              <a:rPr lang="en-US" sz="800" b="1" dirty="0"/>
              <a:t>Main Problems of the Theoretical Physics and Artefacts of Local Physics</a:t>
            </a:r>
          </a:p>
          <a:p>
            <a:r>
              <a:rPr lang="en-US" sz="800" dirty="0"/>
              <a:t>January 2021, Journal of Modern Physics 12(07):1048-1108</a:t>
            </a:r>
          </a:p>
        </p:txBody>
      </p:sp>
    </p:spTree>
    <p:extLst>
      <p:ext uri="{BB962C8B-B14F-4D97-AF65-F5344CB8AC3E}">
        <p14:creationId xmlns:p14="http://schemas.microsoft.com/office/powerpoint/2010/main" val="3701684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3016</TotalTime>
  <Words>6490</Words>
  <Application>Microsoft Office PowerPoint</Application>
  <PresentationFormat>Widescreen</PresentationFormat>
  <Paragraphs>457</Paragraphs>
  <Slides>48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 Unicode MS</vt:lpstr>
      <vt:lpstr>Arial</vt:lpstr>
      <vt:lpstr>Arial</vt:lpstr>
      <vt:lpstr>Calibri</vt:lpstr>
      <vt:lpstr>Calibri Light</vt:lpstr>
      <vt:lpstr>Symbol</vt:lpstr>
      <vt:lpstr>Times New Roman</vt:lpstr>
      <vt:lpstr>Office Theme</vt:lpstr>
      <vt:lpstr>SARA Global Conference 2024 H1 Observations (“Off the Beaten Path”)</vt:lpstr>
      <vt:lpstr>Agenda</vt:lpstr>
      <vt:lpstr>20 Meter Dish Demo</vt:lpstr>
      <vt:lpstr>20 Meter Dish Demo</vt:lpstr>
      <vt:lpstr>20 Meter Dish Demo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vt:lpstr>
    </vt:vector>
  </TitlesOfParts>
  <Company>U.S. Customs and Border Protection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TZIKAS, STEPHEN A</dc:creator>
  <cp:lastModifiedBy>Stephen Tzikas</cp:lastModifiedBy>
  <cp:revision>596</cp:revision>
  <cp:lastPrinted>2024-05-06T14:12:24Z</cp:lastPrinted>
  <dcterms:created xsi:type="dcterms:W3CDTF">2019-12-12T12:09:15Z</dcterms:created>
  <dcterms:modified xsi:type="dcterms:W3CDTF">2024-05-06T15:01:26Z</dcterms:modified>
</cp:coreProperties>
</file>