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Lst>
  <p:notesMasterIdLst>
    <p:notesMasterId r:id="rId52"/>
  </p:notesMasterIdLst>
  <p:sldIdLst>
    <p:sldId id="306" r:id="rId2"/>
    <p:sldId id="307" r:id="rId3"/>
    <p:sldId id="308" r:id="rId4"/>
    <p:sldId id="310" r:id="rId5"/>
    <p:sldId id="311" r:id="rId6"/>
    <p:sldId id="297" r:id="rId7"/>
    <p:sldId id="261" r:id="rId8"/>
    <p:sldId id="266" r:id="rId9"/>
    <p:sldId id="358" r:id="rId10"/>
    <p:sldId id="420" r:id="rId11"/>
    <p:sldId id="443" r:id="rId12"/>
    <p:sldId id="431" r:id="rId13"/>
    <p:sldId id="432" r:id="rId14"/>
    <p:sldId id="435" r:id="rId15"/>
    <p:sldId id="433" r:id="rId16"/>
    <p:sldId id="415" r:id="rId17"/>
    <p:sldId id="416" r:id="rId18"/>
    <p:sldId id="417" r:id="rId19"/>
    <p:sldId id="414" r:id="rId20"/>
    <p:sldId id="436" r:id="rId21"/>
    <p:sldId id="418" r:id="rId22"/>
    <p:sldId id="330" r:id="rId23"/>
    <p:sldId id="434" r:id="rId24"/>
    <p:sldId id="411" r:id="rId25"/>
    <p:sldId id="441" r:id="rId26"/>
    <p:sldId id="440" r:id="rId27"/>
    <p:sldId id="421" r:id="rId28"/>
    <p:sldId id="422" r:id="rId29"/>
    <p:sldId id="423" r:id="rId30"/>
    <p:sldId id="442" r:id="rId31"/>
    <p:sldId id="413" r:id="rId32"/>
    <p:sldId id="424" r:id="rId33"/>
    <p:sldId id="425" r:id="rId34"/>
    <p:sldId id="426" r:id="rId35"/>
    <p:sldId id="427" r:id="rId36"/>
    <p:sldId id="428" r:id="rId37"/>
    <p:sldId id="438" r:id="rId38"/>
    <p:sldId id="429" r:id="rId39"/>
    <p:sldId id="439" r:id="rId40"/>
    <p:sldId id="430" r:id="rId41"/>
    <p:sldId id="447" r:id="rId42"/>
    <p:sldId id="437" r:id="rId43"/>
    <p:sldId id="444" r:id="rId44"/>
    <p:sldId id="445" r:id="rId45"/>
    <p:sldId id="446" r:id="rId46"/>
    <p:sldId id="368" r:id="rId47"/>
    <p:sldId id="298" r:id="rId48"/>
    <p:sldId id="357" r:id="rId49"/>
    <p:sldId id="404" r:id="rId50"/>
    <p:sldId id="313" r:id="rId51"/>
  </p:sldIdLst>
  <p:sldSz cx="12192000" cy="6858000"/>
  <p:notesSz cx="7077075" cy="90281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8FB73B-30C2-4D3F-BB9C-EAE6C3FF209F}" v="19" dt="2022-11-25T15:08:39.6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112" d="100"/>
          <a:sy n="112" d="100"/>
        </p:scale>
        <p:origin x="26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ZIKAS, STEPHEN A" userId="df8a43ca-de1f-4860-8fdf-dbd825ef6067" providerId="ADAL" clId="{B98FB73B-30C2-4D3F-BB9C-EAE6C3FF209F}"/>
    <pc:docChg chg="undo custSel delSld modSld sldOrd">
      <pc:chgData name="TZIKAS, STEPHEN A" userId="df8a43ca-de1f-4860-8fdf-dbd825ef6067" providerId="ADAL" clId="{B98FB73B-30C2-4D3F-BB9C-EAE6C3FF209F}" dt="2022-11-25T15:09:05.929" v="1530" actId="2696"/>
      <pc:docMkLst>
        <pc:docMk/>
      </pc:docMkLst>
      <pc:sldChg chg="ord">
        <pc:chgData name="TZIKAS, STEPHEN A" userId="df8a43ca-de1f-4860-8fdf-dbd825ef6067" providerId="ADAL" clId="{B98FB73B-30C2-4D3F-BB9C-EAE6C3FF209F}" dt="2022-11-25T14:50:46.388" v="758"/>
        <pc:sldMkLst>
          <pc:docMk/>
          <pc:sldMk cId="3833562677" sldId="275"/>
        </pc:sldMkLst>
      </pc:sldChg>
      <pc:sldChg chg="addSp modSp mod">
        <pc:chgData name="TZIKAS, STEPHEN A" userId="df8a43ca-de1f-4860-8fdf-dbd825ef6067" providerId="ADAL" clId="{B98FB73B-30C2-4D3F-BB9C-EAE6C3FF209F}" dt="2022-11-25T14:27:44.207" v="412" actId="1076"/>
        <pc:sldMkLst>
          <pc:docMk/>
          <pc:sldMk cId="2372765907" sldId="297"/>
        </pc:sldMkLst>
        <pc:spChg chg="mod">
          <ac:chgData name="TZIKAS, STEPHEN A" userId="df8a43ca-de1f-4860-8fdf-dbd825ef6067" providerId="ADAL" clId="{B98FB73B-30C2-4D3F-BB9C-EAE6C3FF209F}" dt="2022-11-25T14:27:38.218" v="410" actId="255"/>
          <ac:spMkLst>
            <pc:docMk/>
            <pc:sldMk cId="2372765907" sldId="297"/>
            <ac:spMk id="2" creationId="{00000000-0000-0000-0000-000000000000}"/>
          </ac:spMkLst>
        </pc:spChg>
        <pc:picChg chg="add mod">
          <ac:chgData name="TZIKAS, STEPHEN A" userId="df8a43ca-de1f-4860-8fdf-dbd825ef6067" providerId="ADAL" clId="{B98FB73B-30C2-4D3F-BB9C-EAE6C3FF209F}" dt="2022-11-25T14:27:41.945" v="411" actId="1076"/>
          <ac:picMkLst>
            <pc:docMk/>
            <pc:sldMk cId="2372765907" sldId="297"/>
            <ac:picMk id="7" creationId="{70987A07-21FE-1A5A-FBC3-46F62EABE835}"/>
          </ac:picMkLst>
        </pc:picChg>
        <pc:picChg chg="add mod">
          <ac:chgData name="TZIKAS, STEPHEN A" userId="df8a43ca-de1f-4860-8fdf-dbd825ef6067" providerId="ADAL" clId="{B98FB73B-30C2-4D3F-BB9C-EAE6C3FF209F}" dt="2022-11-25T14:27:44.207" v="412" actId="1076"/>
          <ac:picMkLst>
            <pc:docMk/>
            <pc:sldMk cId="2372765907" sldId="297"/>
            <ac:picMk id="8" creationId="{B881CF7A-FF35-2E7B-432B-11FD11F5CB3A}"/>
          </ac:picMkLst>
        </pc:picChg>
      </pc:sldChg>
      <pc:sldChg chg="modSp mod ord">
        <pc:chgData name="TZIKAS, STEPHEN A" userId="df8a43ca-de1f-4860-8fdf-dbd825ef6067" providerId="ADAL" clId="{B98FB73B-30C2-4D3F-BB9C-EAE6C3FF209F}" dt="2022-11-25T14:48:55.037" v="722" actId="20577"/>
        <pc:sldMkLst>
          <pc:docMk/>
          <pc:sldMk cId="2196590828" sldId="298"/>
        </pc:sldMkLst>
        <pc:spChg chg="mod">
          <ac:chgData name="TZIKAS, STEPHEN A" userId="df8a43ca-de1f-4860-8fdf-dbd825ef6067" providerId="ADAL" clId="{B98FB73B-30C2-4D3F-BB9C-EAE6C3FF209F}" dt="2022-11-25T14:48:55.037" v="722" actId="20577"/>
          <ac:spMkLst>
            <pc:docMk/>
            <pc:sldMk cId="2196590828" sldId="298"/>
            <ac:spMk id="6" creationId="{00000000-0000-0000-0000-000000000000}"/>
          </ac:spMkLst>
        </pc:spChg>
      </pc:sldChg>
      <pc:sldChg chg="modSp mod">
        <pc:chgData name="TZIKAS, STEPHEN A" userId="df8a43ca-de1f-4860-8fdf-dbd825ef6067" providerId="ADAL" clId="{B98FB73B-30C2-4D3F-BB9C-EAE6C3FF209F}" dt="2022-11-25T14:20:02.534" v="355" actId="20577"/>
        <pc:sldMkLst>
          <pc:docMk/>
          <pc:sldMk cId="1097714992" sldId="306"/>
        </pc:sldMkLst>
        <pc:spChg chg="mod">
          <ac:chgData name="TZIKAS, STEPHEN A" userId="df8a43ca-de1f-4860-8fdf-dbd825ef6067" providerId="ADAL" clId="{B98FB73B-30C2-4D3F-BB9C-EAE6C3FF209F}" dt="2022-11-25T14:20:02.534" v="355" actId="20577"/>
          <ac:spMkLst>
            <pc:docMk/>
            <pc:sldMk cId="1097714992" sldId="306"/>
            <ac:spMk id="2" creationId="{00000000-0000-0000-0000-000000000000}"/>
          </ac:spMkLst>
        </pc:spChg>
      </pc:sldChg>
      <pc:sldChg chg="modSp mod">
        <pc:chgData name="TZIKAS, STEPHEN A" userId="df8a43ca-de1f-4860-8fdf-dbd825ef6067" providerId="ADAL" clId="{B98FB73B-30C2-4D3F-BB9C-EAE6C3FF209F}" dt="2022-11-25T14:50:07.595" v="756" actId="20577"/>
        <pc:sldMkLst>
          <pc:docMk/>
          <pc:sldMk cId="3150715625" sldId="307"/>
        </pc:sldMkLst>
        <pc:spChg chg="mod">
          <ac:chgData name="TZIKAS, STEPHEN A" userId="df8a43ca-de1f-4860-8fdf-dbd825ef6067" providerId="ADAL" clId="{B98FB73B-30C2-4D3F-BB9C-EAE6C3FF209F}" dt="2022-11-25T14:50:07.595" v="756" actId="20577"/>
          <ac:spMkLst>
            <pc:docMk/>
            <pc:sldMk cId="3150715625" sldId="307"/>
            <ac:spMk id="3" creationId="{00000000-0000-0000-0000-000000000000}"/>
          </ac:spMkLst>
        </pc:spChg>
      </pc:sldChg>
      <pc:sldChg chg="modSp mod">
        <pc:chgData name="TZIKAS, STEPHEN A" userId="df8a43ca-de1f-4860-8fdf-dbd825ef6067" providerId="ADAL" clId="{B98FB73B-30C2-4D3F-BB9C-EAE6C3FF209F}" dt="2022-11-25T14:17:51.926" v="233" actId="5793"/>
        <pc:sldMkLst>
          <pc:docMk/>
          <pc:sldMk cId="2249411926" sldId="308"/>
        </pc:sldMkLst>
        <pc:spChg chg="mod">
          <ac:chgData name="TZIKAS, STEPHEN A" userId="df8a43ca-de1f-4860-8fdf-dbd825ef6067" providerId="ADAL" clId="{B98FB73B-30C2-4D3F-BB9C-EAE6C3FF209F}" dt="2022-11-25T14:17:44.268" v="231" actId="20577"/>
          <ac:spMkLst>
            <pc:docMk/>
            <pc:sldMk cId="2249411926" sldId="308"/>
            <ac:spMk id="2" creationId="{00000000-0000-0000-0000-000000000000}"/>
          </ac:spMkLst>
        </pc:spChg>
        <pc:spChg chg="mod">
          <ac:chgData name="TZIKAS, STEPHEN A" userId="df8a43ca-de1f-4860-8fdf-dbd825ef6067" providerId="ADAL" clId="{B98FB73B-30C2-4D3F-BB9C-EAE6C3FF209F}" dt="2022-11-25T14:17:51.926" v="233" actId="5793"/>
          <ac:spMkLst>
            <pc:docMk/>
            <pc:sldMk cId="2249411926" sldId="308"/>
            <ac:spMk id="3" creationId="{00000000-0000-0000-0000-000000000000}"/>
          </ac:spMkLst>
        </pc:spChg>
      </pc:sldChg>
      <pc:sldChg chg="addSp modSp mod">
        <pc:chgData name="TZIKAS, STEPHEN A" userId="df8a43ca-de1f-4860-8fdf-dbd825ef6067" providerId="ADAL" clId="{B98FB73B-30C2-4D3F-BB9C-EAE6C3FF209F}" dt="2022-11-25T14:42:38.926" v="627" actId="1076"/>
        <pc:sldMkLst>
          <pc:docMk/>
          <pc:sldMk cId="513047493" sldId="309"/>
        </pc:sldMkLst>
        <pc:spChg chg="mod">
          <ac:chgData name="TZIKAS, STEPHEN A" userId="df8a43ca-de1f-4860-8fdf-dbd825ef6067" providerId="ADAL" clId="{B98FB73B-30C2-4D3F-BB9C-EAE6C3FF209F}" dt="2022-11-25T14:42:04.575" v="622" actId="14100"/>
          <ac:spMkLst>
            <pc:docMk/>
            <pc:sldMk cId="513047493" sldId="309"/>
            <ac:spMk id="3" creationId="{00000000-0000-0000-0000-000000000000}"/>
          </ac:spMkLst>
        </pc:spChg>
        <pc:spChg chg="add mod">
          <ac:chgData name="TZIKAS, STEPHEN A" userId="df8a43ca-de1f-4860-8fdf-dbd825ef6067" providerId="ADAL" clId="{B98FB73B-30C2-4D3F-BB9C-EAE6C3FF209F}" dt="2022-11-25T14:42:38.926" v="627" actId="1076"/>
          <ac:spMkLst>
            <pc:docMk/>
            <pc:sldMk cId="513047493" sldId="309"/>
            <ac:spMk id="6" creationId="{1F08179F-1C04-446E-7CFF-C416106D5030}"/>
          </ac:spMkLst>
        </pc:spChg>
      </pc:sldChg>
      <pc:sldChg chg="addSp modSp mod">
        <pc:chgData name="TZIKAS, STEPHEN A" userId="df8a43ca-de1f-4860-8fdf-dbd825ef6067" providerId="ADAL" clId="{B98FB73B-30C2-4D3F-BB9C-EAE6C3FF209F}" dt="2022-11-25T15:06:34.591" v="1495" actId="1076"/>
        <pc:sldMkLst>
          <pc:docMk/>
          <pc:sldMk cId="505854667" sldId="312"/>
        </pc:sldMkLst>
        <pc:spChg chg="mod">
          <ac:chgData name="TZIKAS, STEPHEN A" userId="df8a43ca-de1f-4860-8fdf-dbd825ef6067" providerId="ADAL" clId="{B98FB73B-30C2-4D3F-BB9C-EAE6C3FF209F}" dt="2022-11-25T14:38:43.087" v="568" actId="20577"/>
          <ac:spMkLst>
            <pc:docMk/>
            <pc:sldMk cId="505854667" sldId="312"/>
            <ac:spMk id="2" creationId="{00000000-0000-0000-0000-000000000000}"/>
          </ac:spMkLst>
        </pc:spChg>
        <pc:spChg chg="mod">
          <ac:chgData name="TZIKAS, STEPHEN A" userId="df8a43ca-de1f-4860-8fdf-dbd825ef6067" providerId="ADAL" clId="{B98FB73B-30C2-4D3F-BB9C-EAE6C3FF209F}" dt="2022-11-25T15:06:10.305" v="1488" actId="27636"/>
          <ac:spMkLst>
            <pc:docMk/>
            <pc:sldMk cId="505854667" sldId="312"/>
            <ac:spMk id="3" creationId="{00000000-0000-0000-0000-000000000000}"/>
          </ac:spMkLst>
        </pc:spChg>
        <pc:picChg chg="add mod">
          <ac:chgData name="TZIKAS, STEPHEN A" userId="df8a43ca-de1f-4860-8fdf-dbd825ef6067" providerId="ADAL" clId="{B98FB73B-30C2-4D3F-BB9C-EAE6C3FF209F}" dt="2022-11-25T15:06:13.327" v="1489" actId="1076"/>
          <ac:picMkLst>
            <pc:docMk/>
            <pc:sldMk cId="505854667" sldId="312"/>
            <ac:picMk id="6" creationId="{6B4C3582-AF65-3736-DD97-6C9163979478}"/>
          </ac:picMkLst>
        </pc:picChg>
        <pc:picChg chg="add mod">
          <ac:chgData name="TZIKAS, STEPHEN A" userId="df8a43ca-de1f-4860-8fdf-dbd825ef6067" providerId="ADAL" clId="{B98FB73B-30C2-4D3F-BB9C-EAE6C3FF209F}" dt="2022-11-25T15:06:34.591" v="1495" actId="1076"/>
          <ac:picMkLst>
            <pc:docMk/>
            <pc:sldMk cId="505854667" sldId="312"/>
            <ac:picMk id="7" creationId="{426E15C6-A920-01D0-CA70-B13BD56B539F}"/>
          </ac:picMkLst>
        </pc:picChg>
      </pc:sldChg>
      <pc:sldChg chg="del">
        <pc:chgData name="TZIKAS, STEPHEN A" userId="df8a43ca-de1f-4860-8fdf-dbd825ef6067" providerId="ADAL" clId="{B98FB73B-30C2-4D3F-BB9C-EAE6C3FF209F}" dt="2022-11-25T14:16:25.961" v="198" actId="2696"/>
        <pc:sldMkLst>
          <pc:docMk/>
          <pc:sldMk cId="2942614999" sldId="325"/>
        </pc:sldMkLst>
      </pc:sldChg>
      <pc:sldChg chg="del">
        <pc:chgData name="TZIKAS, STEPHEN A" userId="df8a43ca-de1f-4860-8fdf-dbd825ef6067" providerId="ADAL" clId="{B98FB73B-30C2-4D3F-BB9C-EAE6C3FF209F}" dt="2022-11-25T14:15:38.472" v="197" actId="2696"/>
        <pc:sldMkLst>
          <pc:docMk/>
          <pc:sldMk cId="82049589" sldId="328"/>
        </pc:sldMkLst>
      </pc:sldChg>
      <pc:sldChg chg="addSp delSp modSp mod">
        <pc:chgData name="TZIKAS, STEPHEN A" userId="df8a43ca-de1f-4860-8fdf-dbd825ef6067" providerId="ADAL" clId="{B98FB73B-30C2-4D3F-BB9C-EAE6C3FF209F}" dt="2022-11-25T15:07:42.406" v="1510" actId="1076"/>
        <pc:sldMkLst>
          <pc:docMk/>
          <pc:sldMk cId="2818975081" sldId="329"/>
        </pc:sldMkLst>
        <pc:spChg chg="mod">
          <ac:chgData name="TZIKAS, STEPHEN A" userId="df8a43ca-de1f-4860-8fdf-dbd825ef6067" providerId="ADAL" clId="{B98FB73B-30C2-4D3F-BB9C-EAE6C3FF209F}" dt="2022-11-25T14:35:26.835" v="482" actId="20577"/>
          <ac:spMkLst>
            <pc:docMk/>
            <pc:sldMk cId="2818975081" sldId="329"/>
            <ac:spMk id="2" creationId="{74367486-157D-4D00-B24F-CB1613C4AB99}"/>
          </ac:spMkLst>
        </pc:spChg>
        <pc:spChg chg="mod">
          <ac:chgData name="TZIKAS, STEPHEN A" userId="df8a43ca-de1f-4860-8fdf-dbd825ef6067" providerId="ADAL" clId="{B98FB73B-30C2-4D3F-BB9C-EAE6C3FF209F}" dt="2022-11-25T15:07:16.349" v="1501" actId="1076"/>
          <ac:spMkLst>
            <pc:docMk/>
            <pc:sldMk cId="2818975081" sldId="329"/>
            <ac:spMk id="4" creationId="{8BD8DE3F-C306-4B49-8AE4-7C949361428B}"/>
          </ac:spMkLst>
        </pc:spChg>
        <pc:picChg chg="add mod">
          <ac:chgData name="TZIKAS, STEPHEN A" userId="df8a43ca-de1f-4860-8fdf-dbd825ef6067" providerId="ADAL" clId="{B98FB73B-30C2-4D3F-BB9C-EAE6C3FF209F}" dt="2022-11-25T15:07:09.644" v="1499" actId="1076"/>
          <ac:picMkLst>
            <pc:docMk/>
            <pc:sldMk cId="2818975081" sldId="329"/>
            <ac:picMk id="6" creationId="{5438FA3E-2ED9-B752-E58B-91E75748C3A1}"/>
          </ac:picMkLst>
        </pc:picChg>
        <pc:picChg chg="add mod">
          <ac:chgData name="TZIKAS, STEPHEN A" userId="df8a43ca-de1f-4860-8fdf-dbd825ef6067" providerId="ADAL" clId="{B98FB73B-30C2-4D3F-BB9C-EAE6C3FF209F}" dt="2022-11-25T15:07:29.176" v="1505" actId="1076"/>
          <ac:picMkLst>
            <pc:docMk/>
            <pc:sldMk cId="2818975081" sldId="329"/>
            <ac:picMk id="7" creationId="{81A41657-59F7-4280-A14B-1E48083FC361}"/>
          </ac:picMkLst>
        </pc:picChg>
        <pc:picChg chg="add mod">
          <ac:chgData name="TZIKAS, STEPHEN A" userId="df8a43ca-de1f-4860-8fdf-dbd825ef6067" providerId="ADAL" clId="{B98FB73B-30C2-4D3F-BB9C-EAE6C3FF209F}" dt="2022-11-25T15:07:42.406" v="1510" actId="1076"/>
          <ac:picMkLst>
            <pc:docMk/>
            <pc:sldMk cId="2818975081" sldId="329"/>
            <ac:picMk id="8" creationId="{11BC447E-E167-C1C4-6371-704A0508758B}"/>
          </ac:picMkLst>
        </pc:picChg>
        <pc:picChg chg="del mod">
          <ac:chgData name="TZIKAS, STEPHEN A" userId="df8a43ca-de1f-4860-8fdf-dbd825ef6067" providerId="ADAL" clId="{B98FB73B-30C2-4D3F-BB9C-EAE6C3FF209F}" dt="2022-11-25T14:28:29.854" v="415" actId="21"/>
          <ac:picMkLst>
            <pc:docMk/>
            <pc:sldMk cId="2818975081" sldId="329"/>
            <ac:picMk id="10" creationId="{9947C4B1-FA5B-4738-A8E5-9A4F05EFD929}"/>
          </ac:picMkLst>
        </pc:picChg>
        <pc:picChg chg="del">
          <ac:chgData name="TZIKAS, STEPHEN A" userId="df8a43ca-de1f-4860-8fdf-dbd825ef6067" providerId="ADAL" clId="{B98FB73B-30C2-4D3F-BB9C-EAE6C3FF209F}" dt="2022-11-25T14:29:04.381" v="418" actId="21"/>
          <ac:picMkLst>
            <pc:docMk/>
            <pc:sldMk cId="2818975081" sldId="329"/>
            <ac:picMk id="16" creationId="{BC8000F5-44AF-4BE5-A684-51B3C95B8747}"/>
          </ac:picMkLst>
        </pc:picChg>
      </pc:sldChg>
      <pc:sldChg chg="addSp delSp modSp mod ord">
        <pc:chgData name="TZIKAS, STEPHEN A" userId="df8a43ca-de1f-4860-8fdf-dbd825ef6067" providerId="ADAL" clId="{B98FB73B-30C2-4D3F-BB9C-EAE6C3FF209F}" dt="2022-11-25T14:29:32.233" v="426" actId="1076"/>
        <pc:sldMkLst>
          <pc:docMk/>
          <pc:sldMk cId="2179633381" sldId="330"/>
        </pc:sldMkLst>
        <pc:picChg chg="add del mod">
          <ac:chgData name="TZIKAS, STEPHEN A" userId="df8a43ca-de1f-4860-8fdf-dbd825ef6067" providerId="ADAL" clId="{B98FB73B-30C2-4D3F-BB9C-EAE6C3FF209F}" dt="2022-11-25T14:29:32.233" v="426" actId="1076"/>
          <ac:picMkLst>
            <pc:docMk/>
            <pc:sldMk cId="2179633381" sldId="330"/>
            <ac:picMk id="4" creationId="{4A1FC6BB-F254-3B70-FF46-8BD1CC6932AF}"/>
          </ac:picMkLst>
        </pc:picChg>
        <pc:picChg chg="mod">
          <ac:chgData name="TZIKAS, STEPHEN A" userId="df8a43ca-de1f-4860-8fdf-dbd825ef6067" providerId="ADAL" clId="{B98FB73B-30C2-4D3F-BB9C-EAE6C3FF209F}" dt="2022-11-25T14:29:29.592" v="425" actId="1076"/>
          <ac:picMkLst>
            <pc:docMk/>
            <pc:sldMk cId="2179633381" sldId="330"/>
            <ac:picMk id="7" creationId="{58C53D93-E60F-4703-A4FB-74A57281DBFA}"/>
          </ac:picMkLst>
        </pc:picChg>
      </pc:sldChg>
      <pc:sldChg chg="addSp delSp modSp del mod ord">
        <pc:chgData name="TZIKAS, STEPHEN A" userId="df8a43ca-de1f-4860-8fdf-dbd825ef6067" providerId="ADAL" clId="{B98FB73B-30C2-4D3F-BB9C-EAE6C3FF209F}" dt="2022-11-25T15:06:39.340" v="1496" actId="2696"/>
        <pc:sldMkLst>
          <pc:docMk/>
          <pc:sldMk cId="1403977366" sldId="331"/>
        </pc:sldMkLst>
        <pc:spChg chg="mod">
          <ac:chgData name="TZIKAS, STEPHEN A" userId="df8a43ca-de1f-4860-8fdf-dbd825ef6067" providerId="ADAL" clId="{B98FB73B-30C2-4D3F-BB9C-EAE6C3FF209F}" dt="2022-11-25T14:39:58.750" v="586" actId="20577"/>
          <ac:spMkLst>
            <pc:docMk/>
            <pc:sldMk cId="1403977366" sldId="331"/>
            <ac:spMk id="2" creationId="{74367486-157D-4D00-B24F-CB1613C4AB99}"/>
          </ac:spMkLst>
        </pc:spChg>
        <pc:spChg chg="add del mod">
          <ac:chgData name="TZIKAS, STEPHEN A" userId="df8a43ca-de1f-4860-8fdf-dbd825ef6067" providerId="ADAL" clId="{B98FB73B-30C2-4D3F-BB9C-EAE6C3FF209F}" dt="2022-11-25T15:05:32.559" v="1480"/>
          <ac:spMkLst>
            <pc:docMk/>
            <pc:sldMk cId="1403977366" sldId="331"/>
            <ac:spMk id="4" creationId="{4C4D5270-1792-B711-CD40-52A87D24E72F}"/>
          </ac:spMkLst>
        </pc:spChg>
        <pc:picChg chg="del mod">
          <ac:chgData name="TZIKAS, STEPHEN A" userId="df8a43ca-de1f-4860-8fdf-dbd825ef6067" providerId="ADAL" clId="{B98FB73B-30C2-4D3F-BB9C-EAE6C3FF209F}" dt="2022-11-25T15:06:25.446" v="1492" actId="21"/>
          <ac:picMkLst>
            <pc:docMk/>
            <pc:sldMk cId="1403977366" sldId="331"/>
            <ac:picMk id="6" creationId="{ACC50620-E057-4487-A14E-AA15DA408FFC}"/>
          </ac:picMkLst>
        </pc:picChg>
        <pc:picChg chg="del mod">
          <ac:chgData name="TZIKAS, STEPHEN A" userId="df8a43ca-de1f-4860-8fdf-dbd825ef6067" providerId="ADAL" clId="{B98FB73B-30C2-4D3F-BB9C-EAE6C3FF209F}" dt="2022-11-25T15:05:53.060" v="1484" actId="21"/>
          <ac:picMkLst>
            <pc:docMk/>
            <pc:sldMk cId="1403977366" sldId="331"/>
            <ac:picMk id="8" creationId="{DACC4CF7-E88C-4279-B0A7-7ACA2DE832D0}"/>
          </ac:picMkLst>
        </pc:picChg>
        <pc:picChg chg="del mod">
          <ac:chgData name="TZIKAS, STEPHEN A" userId="df8a43ca-de1f-4860-8fdf-dbd825ef6067" providerId="ADAL" clId="{B98FB73B-30C2-4D3F-BB9C-EAE6C3FF209F}" dt="2022-11-25T15:05:27.813" v="1477" actId="478"/>
          <ac:picMkLst>
            <pc:docMk/>
            <pc:sldMk cId="1403977366" sldId="331"/>
            <ac:picMk id="10" creationId="{427C6252-E95F-4816-B4F3-303A26569A40}"/>
          </ac:picMkLst>
        </pc:picChg>
      </pc:sldChg>
      <pc:sldChg chg="delSp del mod ord">
        <pc:chgData name="TZIKAS, STEPHEN A" userId="df8a43ca-de1f-4860-8fdf-dbd825ef6067" providerId="ADAL" clId="{B98FB73B-30C2-4D3F-BB9C-EAE6C3FF209F}" dt="2022-11-25T14:43:00.263" v="632" actId="2696"/>
        <pc:sldMkLst>
          <pc:docMk/>
          <pc:sldMk cId="4112645295" sldId="332"/>
        </pc:sldMkLst>
        <pc:picChg chg="del">
          <ac:chgData name="TZIKAS, STEPHEN A" userId="df8a43ca-de1f-4860-8fdf-dbd825ef6067" providerId="ADAL" clId="{B98FB73B-30C2-4D3F-BB9C-EAE6C3FF209F}" dt="2022-11-25T14:27:17.829" v="407" actId="21"/>
          <ac:picMkLst>
            <pc:docMk/>
            <pc:sldMk cId="4112645295" sldId="332"/>
            <ac:picMk id="6" creationId="{5748CFF5-232A-466E-8627-4E1D450BBB14}"/>
          </ac:picMkLst>
        </pc:picChg>
        <pc:picChg chg="del">
          <ac:chgData name="TZIKAS, STEPHEN A" userId="df8a43ca-de1f-4860-8fdf-dbd825ef6067" providerId="ADAL" clId="{B98FB73B-30C2-4D3F-BB9C-EAE6C3FF209F}" dt="2022-11-25T14:26:06.742" v="402" actId="21"/>
          <ac:picMkLst>
            <pc:docMk/>
            <pc:sldMk cId="4112645295" sldId="332"/>
            <ac:picMk id="8" creationId="{15092258-8E2A-48A0-A0AC-9401C6826CE3}"/>
          </ac:picMkLst>
        </pc:picChg>
        <pc:picChg chg="del">
          <ac:chgData name="TZIKAS, STEPHEN A" userId="df8a43ca-de1f-4860-8fdf-dbd825ef6067" providerId="ADAL" clId="{B98FB73B-30C2-4D3F-BB9C-EAE6C3FF209F}" dt="2022-11-25T14:29:53.439" v="427" actId="21"/>
          <ac:picMkLst>
            <pc:docMk/>
            <pc:sldMk cId="4112645295" sldId="332"/>
            <ac:picMk id="10" creationId="{E8A65FD3-B962-4852-83E8-05E9CB2FFB08}"/>
          </ac:picMkLst>
        </pc:picChg>
      </pc:sldChg>
      <pc:sldChg chg="modSp mod ord">
        <pc:chgData name="TZIKAS, STEPHEN A" userId="df8a43ca-de1f-4860-8fdf-dbd825ef6067" providerId="ADAL" clId="{B98FB73B-30C2-4D3F-BB9C-EAE6C3FF209F}" dt="2022-11-25T14:49:22.395" v="734" actId="20577"/>
        <pc:sldMkLst>
          <pc:docMk/>
          <pc:sldMk cId="4126633192" sldId="333"/>
        </pc:sldMkLst>
        <pc:spChg chg="mod">
          <ac:chgData name="TZIKAS, STEPHEN A" userId="df8a43ca-de1f-4860-8fdf-dbd825ef6067" providerId="ADAL" clId="{B98FB73B-30C2-4D3F-BB9C-EAE6C3FF209F}" dt="2022-11-25T14:49:22.395" v="734" actId="20577"/>
          <ac:spMkLst>
            <pc:docMk/>
            <pc:sldMk cId="4126633192" sldId="333"/>
            <ac:spMk id="2" creationId="{74367486-157D-4D00-B24F-CB1613C4AB99}"/>
          </ac:spMkLst>
        </pc:spChg>
      </pc:sldChg>
      <pc:sldChg chg="modSp mod ord">
        <pc:chgData name="TZIKAS, STEPHEN A" userId="df8a43ca-de1f-4860-8fdf-dbd825ef6067" providerId="ADAL" clId="{B98FB73B-30C2-4D3F-BB9C-EAE6C3FF209F}" dt="2022-11-25T15:08:21.718" v="1520" actId="1076"/>
        <pc:sldMkLst>
          <pc:docMk/>
          <pc:sldMk cId="679038554" sldId="334"/>
        </pc:sldMkLst>
        <pc:spChg chg="mod">
          <ac:chgData name="TZIKAS, STEPHEN A" userId="df8a43ca-de1f-4860-8fdf-dbd825ef6067" providerId="ADAL" clId="{B98FB73B-30C2-4D3F-BB9C-EAE6C3FF209F}" dt="2022-11-25T14:49:38.852" v="742" actId="20577"/>
          <ac:spMkLst>
            <pc:docMk/>
            <pc:sldMk cId="679038554" sldId="334"/>
            <ac:spMk id="2" creationId="{74367486-157D-4D00-B24F-CB1613C4AB99}"/>
          </ac:spMkLst>
        </pc:spChg>
        <pc:picChg chg="mod">
          <ac:chgData name="TZIKAS, STEPHEN A" userId="df8a43ca-de1f-4860-8fdf-dbd825ef6067" providerId="ADAL" clId="{B98FB73B-30C2-4D3F-BB9C-EAE6C3FF209F}" dt="2022-11-25T15:08:19.044" v="1519" actId="1076"/>
          <ac:picMkLst>
            <pc:docMk/>
            <pc:sldMk cId="679038554" sldId="334"/>
            <ac:picMk id="6" creationId="{36CF48BF-A62C-4C7B-9BB6-E69621B3DC78}"/>
          </ac:picMkLst>
        </pc:picChg>
        <pc:picChg chg="mod">
          <ac:chgData name="TZIKAS, STEPHEN A" userId="df8a43ca-de1f-4860-8fdf-dbd825ef6067" providerId="ADAL" clId="{B98FB73B-30C2-4D3F-BB9C-EAE6C3FF209F}" dt="2022-11-25T15:08:13.562" v="1517" actId="1076"/>
          <ac:picMkLst>
            <pc:docMk/>
            <pc:sldMk cId="679038554" sldId="334"/>
            <ac:picMk id="8" creationId="{005FD529-7694-4A84-883E-5D433297C05D}"/>
          </ac:picMkLst>
        </pc:picChg>
        <pc:picChg chg="mod">
          <ac:chgData name="TZIKAS, STEPHEN A" userId="df8a43ca-de1f-4860-8fdf-dbd825ef6067" providerId="ADAL" clId="{B98FB73B-30C2-4D3F-BB9C-EAE6C3FF209F}" dt="2022-11-25T15:08:21.718" v="1520" actId="1076"/>
          <ac:picMkLst>
            <pc:docMk/>
            <pc:sldMk cId="679038554" sldId="334"/>
            <ac:picMk id="10" creationId="{D0F90A9D-334D-4A62-B1FC-47E05B9585A4}"/>
          </ac:picMkLst>
        </pc:picChg>
      </pc:sldChg>
      <pc:sldChg chg="modSp mod ord">
        <pc:chgData name="TZIKAS, STEPHEN A" userId="df8a43ca-de1f-4860-8fdf-dbd825ef6067" providerId="ADAL" clId="{B98FB73B-30C2-4D3F-BB9C-EAE6C3FF209F}" dt="2022-11-25T15:08:07.265" v="1516" actId="1076"/>
        <pc:sldMkLst>
          <pc:docMk/>
          <pc:sldMk cId="1837844583" sldId="335"/>
        </pc:sldMkLst>
        <pc:spChg chg="mod">
          <ac:chgData name="TZIKAS, STEPHEN A" userId="df8a43ca-de1f-4860-8fdf-dbd825ef6067" providerId="ADAL" clId="{B98FB73B-30C2-4D3F-BB9C-EAE6C3FF209F}" dt="2022-11-25T14:49:46.113" v="746" actId="20577"/>
          <ac:spMkLst>
            <pc:docMk/>
            <pc:sldMk cId="1837844583" sldId="335"/>
            <ac:spMk id="2" creationId="{74367486-157D-4D00-B24F-CB1613C4AB99}"/>
          </ac:spMkLst>
        </pc:spChg>
        <pc:picChg chg="mod">
          <ac:chgData name="TZIKAS, STEPHEN A" userId="df8a43ca-de1f-4860-8fdf-dbd825ef6067" providerId="ADAL" clId="{B98FB73B-30C2-4D3F-BB9C-EAE6C3FF209F}" dt="2022-11-25T15:07:59.740" v="1513" actId="1076"/>
          <ac:picMkLst>
            <pc:docMk/>
            <pc:sldMk cId="1837844583" sldId="335"/>
            <ac:picMk id="6" creationId="{FBBAE4F8-CD04-4A33-958B-294A5BDDF09F}"/>
          </ac:picMkLst>
        </pc:picChg>
        <pc:picChg chg="mod">
          <ac:chgData name="TZIKAS, STEPHEN A" userId="df8a43ca-de1f-4860-8fdf-dbd825ef6067" providerId="ADAL" clId="{B98FB73B-30C2-4D3F-BB9C-EAE6C3FF209F}" dt="2022-11-25T15:07:56.498" v="1512" actId="1076"/>
          <ac:picMkLst>
            <pc:docMk/>
            <pc:sldMk cId="1837844583" sldId="335"/>
            <ac:picMk id="8" creationId="{F75EAF63-665F-45F2-887E-F8E5617AA3EA}"/>
          </ac:picMkLst>
        </pc:picChg>
        <pc:picChg chg="mod">
          <ac:chgData name="TZIKAS, STEPHEN A" userId="df8a43ca-de1f-4860-8fdf-dbd825ef6067" providerId="ADAL" clId="{B98FB73B-30C2-4D3F-BB9C-EAE6C3FF209F}" dt="2022-11-25T15:08:07.265" v="1516" actId="1076"/>
          <ac:picMkLst>
            <pc:docMk/>
            <pc:sldMk cId="1837844583" sldId="335"/>
            <ac:picMk id="10" creationId="{1422E94F-07AF-4098-B5FB-7F4ABAA6B7FD}"/>
          </ac:picMkLst>
        </pc:picChg>
      </pc:sldChg>
      <pc:sldChg chg="delSp modSp del mod ord">
        <pc:chgData name="TZIKAS, STEPHEN A" userId="df8a43ca-de1f-4860-8fdf-dbd825ef6067" providerId="ADAL" clId="{B98FB73B-30C2-4D3F-BB9C-EAE6C3FF209F}" dt="2022-11-25T15:09:05.929" v="1530" actId="2696"/>
        <pc:sldMkLst>
          <pc:docMk/>
          <pc:sldMk cId="2296172989" sldId="336"/>
        </pc:sldMkLst>
        <pc:spChg chg="mod">
          <ac:chgData name="TZIKAS, STEPHEN A" userId="df8a43ca-de1f-4860-8fdf-dbd825ef6067" providerId="ADAL" clId="{B98FB73B-30C2-4D3F-BB9C-EAE6C3FF209F}" dt="2022-11-25T14:49:53.736" v="750" actId="20577"/>
          <ac:spMkLst>
            <pc:docMk/>
            <pc:sldMk cId="2296172989" sldId="336"/>
            <ac:spMk id="2" creationId="{74367486-157D-4D00-B24F-CB1613C4AB99}"/>
          </ac:spMkLst>
        </pc:spChg>
        <pc:spChg chg="del mod">
          <ac:chgData name="TZIKAS, STEPHEN A" userId="df8a43ca-de1f-4860-8fdf-dbd825ef6067" providerId="ADAL" clId="{B98FB73B-30C2-4D3F-BB9C-EAE6C3FF209F}" dt="2022-11-25T15:08:54.852" v="1527"/>
          <ac:spMkLst>
            <pc:docMk/>
            <pc:sldMk cId="2296172989" sldId="336"/>
            <ac:spMk id="8" creationId="{8E947BE6-BB4D-4CD6-A7E9-D2AA121FA174}"/>
          </ac:spMkLst>
        </pc:spChg>
        <pc:picChg chg="del">
          <ac:chgData name="TZIKAS, STEPHEN A" userId="df8a43ca-de1f-4860-8fdf-dbd825ef6067" providerId="ADAL" clId="{B98FB73B-30C2-4D3F-BB9C-EAE6C3FF209F}" dt="2022-11-25T15:08:35.134" v="1522" actId="21"/>
          <ac:picMkLst>
            <pc:docMk/>
            <pc:sldMk cId="2296172989" sldId="336"/>
            <ac:picMk id="6" creationId="{2EB94D49-8BAD-4591-88FA-FDD91C2F181C}"/>
          </ac:picMkLst>
        </pc:picChg>
      </pc:sldChg>
      <pc:sldChg chg="delSp modSp del mod">
        <pc:chgData name="TZIKAS, STEPHEN A" userId="df8a43ca-de1f-4860-8fdf-dbd825ef6067" providerId="ADAL" clId="{B98FB73B-30C2-4D3F-BB9C-EAE6C3FF209F}" dt="2022-11-25T15:07:47.124" v="1511" actId="2696"/>
        <pc:sldMkLst>
          <pc:docMk/>
          <pc:sldMk cId="1517660251" sldId="337"/>
        </pc:sldMkLst>
        <pc:spChg chg="mod">
          <ac:chgData name="TZIKAS, STEPHEN A" userId="df8a43ca-de1f-4860-8fdf-dbd825ef6067" providerId="ADAL" clId="{B98FB73B-30C2-4D3F-BB9C-EAE6C3FF209F}" dt="2022-11-25T14:35:36.154" v="497" actId="20577"/>
          <ac:spMkLst>
            <pc:docMk/>
            <pc:sldMk cId="1517660251" sldId="337"/>
            <ac:spMk id="2" creationId="{74367486-157D-4D00-B24F-CB1613C4AB99}"/>
          </ac:spMkLst>
        </pc:spChg>
        <pc:picChg chg="del">
          <ac:chgData name="TZIKAS, STEPHEN A" userId="df8a43ca-de1f-4860-8fdf-dbd825ef6067" providerId="ADAL" clId="{B98FB73B-30C2-4D3F-BB9C-EAE6C3FF209F}" dt="2022-11-25T15:07:20.761" v="1502" actId="21"/>
          <ac:picMkLst>
            <pc:docMk/>
            <pc:sldMk cId="1517660251" sldId="337"/>
            <ac:picMk id="6" creationId="{A5EB0469-6BC4-4AF8-9B8C-C157B0E63672}"/>
          </ac:picMkLst>
        </pc:picChg>
        <pc:picChg chg="del mod">
          <ac:chgData name="TZIKAS, STEPHEN A" userId="df8a43ca-de1f-4860-8fdf-dbd825ef6067" providerId="ADAL" clId="{B98FB73B-30C2-4D3F-BB9C-EAE6C3FF209F}" dt="2022-11-25T15:07:33.656" v="1506" actId="21"/>
          <ac:picMkLst>
            <pc:docMk/>
            <pc:sldMk cId="1517660251" sldId="337"/>
            <ac:picMk id="8" creationId="{BC57A2E9-D72C-48BE-9DB8-0A2D9334FB76}"/>
          </ac:picMkLst>
        </pc:picChg>
      </pc:sldChg>
      <pc:sldChg chg="ord">
        <pc:chgData name="TZIKAS, STEPHEN A" userId="df8a43ca-de1f-4860-8fdf-dbd825ef6067" providerId="ADAL" clId="{B98FB73B-30C2-4D3F-BB9C-EAE6C3FF209F}" dt="2022-11-25T14:32:25.952" v="453"/>
        <pc:sldMkLst>
          <pc:docMk/>
          <pc:sldMk cId="469579002" sldId="338"/>
        </pc:sldMkLst>
      </pc:sldChg>
      <pc:sldChg chg="ord">
        <pc:chgData name="TZIKAS, STEPHEN A" userId="df8a43ca-de1f-4860-8fdf-dbd825ef6067" providerId="ADAL" clId="{B98FB73B-30C2-4D3F-BB9C-EAE6C3FF209F}" dt="2022-11-25T14:34:11.382" v="461"/>
        <pc:sldMkLst>
          <pc:docMk/>
          <pc:sldMk cId="1947830197" sldId="339"/>
        </pc:sldMkLst>
      </pc:sldChg>
      <pc:sldChg chg="addSp modSp mod ord">
        <pc:chgData name="TZIKAS, STEPHEN A" userId="df8a43ca-de1f-4860-8fdf-dbd825ef6067" providerId="ADAL" clId="{B98FB73B-30C2-4D3F-BB9C-EAE6C3FF209F}" dt="2022-11-25T14:46:10.427" v="685" actId="1076"/>
        <pc:sldMkLst>
          <pc:docMk/>
          <pc:sldMk cId="620682268" sldId="340"/>
        </pc:sldMkLst>
        <pc:picChg chg="add mod">
          <ac:chgData name="TZIKAS, STEPHEN A" userId="df8a43ca-de1f-4860-8fdf-dbd825ef6067" providerId="ADAL" clId="{B98FB73B-30C2-4D3F-BB9C-EAE6C3FF209F}" dt="2022-11-25T14:46:10.427" v="685" actId="1076"/>
          <ac:picMkLst>
            <pc:docMk/>
            <pc:sldMk cId="620682268" sldId="340"/>
            <ac:picMk id="4" creationId="{7B1B7743-5BCD-A053-513A-BD134363BF90}"/>
          </ac:picMkLst>
        </pc:picChg>
      </pc:sldChg>
      <pc:sldChg chg="ord">
        <pc:chgData name="TZIKAS, STEPHEN A" userId="df8a43ca-de1f-4860-8fdf-dbd825ef6067" providerId="ADAL" clId="{B98FB73B-30C2-4D3F-BB9C-EAE6C3FF209F}" dt="2022-11-25T14:21:00.581" v="357"/>
        <pc:sldMkLst>
          <pc:docMk/>
          <pc:sldMk cId="1022505247" sldId="341"/>
        </pc:sldMkLst>
      </pc:sldChg>
      <pc:sldChg chg="ord">
        <pc:chgData name="TZIKAS, STEPHEN A" userId="df8a43ca-de1f-4860-8fdf-dbd825ef6067" providerId="ADAL" clId="{B98FB73B-30C2-4D3F-BB9C-EAE6C3FF209F}" dt="2022-11-25T14:21:31.870" v="361"/>
        <pc:sldMkLst>
          <pc:docMk/>
          <pc:sldMk cId="1636962311" sldId="342"/>
        </pc:sldMkLst>
      </pc:sldChg>
      <pc:sldChg chg="ord">
        <pc:chgData name="TZIKAS, STEPHEN A" userId="df8a43ca-de1f-4860-8fdf-dbd825ef6067" providerId="ADAL" clId="{B98FB73B-30C2-4D3F-BB9C-EAE6C3FF209F}" dt="2022-11-25T14:22:40.938" v="369"/>
        <pc:sldMkLst>
          <pc:docMk/>
          <pc:sldMk cId="261051126" sldId="343"/>
        </pc:sldMkLst>
      </pc:sldChg>
      <pc:sldChg chg="ord">
        <pc:chgData name="TZIKAS, STEPHEN A" userId="df8a43ca-de1f-4860-8fdf-dbd825ef6067" providerId="ADAL" clId="{B98FB73B-30C2-4D3F-BB9C-EAE6C3FF209F}" dt="2022-11-25T14:23:41.764" v="377"/>
        <pc:sldMkLst>
          <pc:docMk/>
          <pc:sldMk cId="3063873402" sldId="344"/>
        </pc:sldMkLst>
      </pc:sldChg>
      <pc:sldChg chg="ord">
        <pc:chgData name="TZIKAS, STEPHEN A" userId="df8a43ca-de1f-4860-8fdf-dbd825ef6067" providerId="ADAL" clId="{B98FB73B-30C2-4D3F-BB9C-EAE6C3FF209F}" dt="2022-11-25T14:35:01.271" v="467"/>
        <pc:sldMkLst>
          <pc:docMk/>
          <pc:sldMk cId="108056229" sldId="345"/>
        </pc:sldMkLst>
      </pc:sldChg>
      <pc:sldChg chg="addSp modSp mod ord">
        <pc:chgData name="TZIKAS, STEPHEN A" userId="df8a43ca-de1f-4860-8fdf-dbd825ef6067" providerId="ADAL" clId="{B98FB73B-30C2-4D3F-BB9C-EAE6C3FF209F}" dt="2022-11-25T14:48:19.917" v="708"/>
        <pc:sldMkLst>
          <pc:docMk/>
          <pc:sldMk cId="4153351580" sldId="346"/>
        </pc:sldMkLst>
        <pc:spChg chg="mod">
          <ac:chgData name="TZIKAS, STEPHEN A" userId="df8a43ca-de1f-4860-8fdf-dbd825ef6067" providerId="ADAL" clId="{B98FB73B-30C2-4D3F-BB9C-EAE6C3FF209F}" dt="2022-11-25T14:28:22.617" v="413" actId="1076"/>
          <ac:spMkLst>
            <pc:docMk/>
            <pc:sldMk cId="4153351580" sldId="346"/>
            <ac:spMk id="6" creationId="{23576A5E-775D-413E-B94E-87C3E4AC8D86}"/>
          </ac:spMkLst>
        </pc:spChg>
        <pc:picChg chg="add mod">
          <ac:chgData name="TZIKAS, STEPHEN A" userId="df8a43ca-de1f-4860-8fdf-dbd825ef6067" providerId="ADAL" clId="{B98FB73B-30C2-4D3F-BB9C-EAE6C3FF209F}" dt="2022-11-25T14:28:35.457" v="417" actId="1076"/>
          <ac:picMkLst>
            <pc:docMk/>
            <pc:sldMk cId="4153351580" sldId="346"/>
            <ac:picMk id="4" creationId="{39A8613B-42B7-F734-A431-153C1CD10D81}"/>
          </ac:picMkLst>
        </pc:picChg>
      </pc:sldChg>
      <pc:sldChg chg="ord">
        <pc:chgData name="TZIKAS, STEPHEN A" userId="df8a43ca-de1f-4860-8fdf-dbd825ef6067" providerId="ADAL" clId="{B98FB73B-30C2-4D3F-BB9C-EAE6C3FF209F}" dt="2022-11-25T14:48:08.212" v="704"/>
        <pc:sldMkLst>
          <pc:docMk/>
          <pc:sldMk cId="3701684982" sldId="347"/>
        </pc:sldMkLst>
      </pc:sldChg>
      <pc:sldChg chg="modSp mod">
        <pc:chgData name="TZIKAS, STEPHEN A" userId="df8a43ca-de1f-4860-8fdf-dbd825ef6067" providerId="ADAL" clId="{B98FB73B-30C2-4D3F-BB9C-EAE6C3FF209F}" dt="2022-11-25T14:35:53.214" v="520" actId="20577"/>
        <pc:sldMkLst>
          <pc:docMk/>
          <pc:sldMk cId="814638770" sldId="348"/>
        </pc:sldMkLst>
        <pc:spChg chg="mod">
          <ac:chgData name="TZIKAS, STEPHEN A" userId="df8a43ca-de1f-4860-8fdf-dbd825ef6067" providerId="ADAL" clId="{B98FB73B-30C2-4D3F-BB9C-EAE6C3FF209F}" dt="2022-11-25T14:35:53.214" v="520" actId="20577"/>
          <ac:spMkLst>
            <pc:docMk/>
            <pc:sldMk cId="814638770" sldId="348"/>
            <ac:spMk id="2" creationId="{74367486-157D-4D00-B24F-CB1613C4AB99}"/>
          </ac:spMkLst>
        </pc:spChg>
      </pc:sldChg>
      <pc:sldChg chg="modSp mod">
        <pc:chgData name="TZIKAS, STEPHEN A" userId="df8a43ca-de1f-4860-8fdf-dbd825ef6067" providerId="ADAL" clId="{B98FB73B-30C2-4D3F-BB9C-EAE6C3FF209F}" dt="2022-11-25T14:36:02.458" v="535" actId="20577"/>
        <pc:sldMkLst>
          <pc:docMk/>
          <pc:sldMk cId="2883642786" sldId="349"/>
        </pc:sldMkLst>
        <pc:spChg chg="mod">
          <ac:chgData name="TZIKAS, STEPHEN A" userId="df8a43ca-de1f-4860-8fdf-dbd825ef6067" providerId="ADAL" clId="{B98FB73B-30C2-4D3F-BB9C-EAE6C3FF209F}" dt="2022-11-25T14:36:02.458" v="535" actId="20577"/>
          <ac:spMkLst>
            <pc:docMk/>
            <pc:sldMk cId="2883642786" sldId="349"/>
            <ac:spMk id="2" creationId="{74367486-157D-4D00-B24F-CB1613C4AB99}"/>
          </ac:spMkLst>
        </pc:spChg>
      </pc:sldChg>
      <pc:sldChg chg="delSp modSp del mod ord">
        <pc:chgData name="TZIKAS, STEPHEN A" userId="df8a43ca-de1f-4860-8fdf-dbd825ef6067" providerId="ADAL" clId="{B98FB73B-30C2-4D3F-BB9C-EAE6C3FF209F}" dt="2022-11-25T14:42:52.614" v="630" actId="2696"/>
        <pc:sldMkLst>
          <pc:docMk/>
          <pc:sldMk cId="3784333044" sldId="350"/>
        </pc:sldMkLst>
        <pc:spChg chg="del mod">
          <ac:chgData name="TZIKAS, STEPHEN A" userId="df8a43ca-de1f-4860-8fdf-dbd825ef6067" providerId="ADAL" clId="{B98FB73B-30C2-4D3F-BB9C-EAE6C3FF209F}" dt="2022-11-25T14:42:32.110" v="625" actId="21"/>
          <ac:spMkLst>
            <pc:docMk/>
            <pc:sldMk cId="3784333044" sldId="350"/>
            <ac:spMk id="6" creationId="{FB78BC98-C5B4-4CBA-A40C-F41AD45CABD4}"/>
          </ac:spMkLst>
        </pc:spChg>
      </pc:sldChg>
      <pc:sldChg chg="addSp delSp modSp del mod ord">
        <pc:chgData name="TZIKAS, STEPHEN A" userId="df8a43ca-de1f-4860-8fdf-dbd825ef6067" providerId="ADAL" clId="{B98FB73B-30C2-4D3F-BB9C-EAE6C3FF209F}" dt="2022-11-25T14:57:37.595" v="1112" actId="2696"/>
        <pc:sldMkLst>
          <pc:docMk/>
          <pc:sldMk cId="482569837" sldId="351"/>
        </pc:sldMkLst>
        <pc:spChg chg="mod">
          <ac:chgData name="TZIKAS, STEPHEN A" userId="df8a43ca-de1f-4860-8fdf-dbd825ef6067" providerId="ADAL" clId="{B98FB73B-30C2-4D3F-BB9C-EAE6C3FF209F}" dt="2022-11-25T14:43:22.641" v="640" actId="20577"/>
          <ac:spMkLst>
            <pc:docMk/>
            <pc:sldMk cId="482569837" sldId="351"/>
            <ac:spMk id="2" creationId="{74367486-157D-4D00-B24F-CB1613C4AB99}"/>
          </ac:spMkLst>
        </pc:spChg>
        <pc:spChg chg="add del mod">
          <ac:chgData name="TZIKAS, STEPHEN A" userId="df8a43ca-de1f-4860-8fdf-dbd825ef6067" providerId="ADAL" clId="{B98FB73B-30C2-4D3F-BB9C-EAE6C3FF209F}" dt="2022-11-25T14:57:11.563" v="1108"/>
          <ac:spMkLst>
            <pc:docMk/>
            <pc:sldMk cId="482569837" sldId="351"/>
            <ac:spMk id="4" creationId="{8D5630E2-55D3-F66B-D4C4-9F68BE40B136}"/>
          </ac:spMkLst>
        </pc:spChg>
        <pc:picChg chg="del mod">
          <ac:chgData name="TZIKAS, STEPHEN A" userId="df8a43ca-de1f-4860-8fdf-dbd825ef6067" providerId="ADAL" clId="{B98FB73B-30C2-4D3F-BB9C-EAE6C3FF209F}" dt="2022-11-25T14:54:04.355" v="880" actId="478"/>
          <ac:picMkLst>
            <pc:docMk/>
            <pc:sldMk cId="482569837" sldId="351"/>
            <ac:picMk id="6" creationId="{72437D61-AD60-4D50-936D-12698BE5517C}"/>
          </ac:picMkLst>
        </pc:picChg>
        <pc:picChg chg="del mod">
          <ac:chgData name="TZIKAS, STEPHEN A" userId="df8a43ca-de1f-4860-8fdf-dbd825ef6067" providerId="ADAL" clId="{B98FB73B-30C2-4D3F-BB9C-EAE6C3FF209F}" dt="2022-11-25T14:55:32.978" v="998" actId="478"/>
          <ac:picMkLst>
            <pc:docMk/>
            <pc:sldMk cId="482569837" sldId="351"/>
            <ac:picMk id="8" creationId="{64C78788-1CEF-4A35-B3F2-6DAF6609CF7B}"/>
          </ac:picMkLst>
        </pc:picChg>
        <pc:picChg chg="del mod">
          <ac:chgData name="TZIKAS, STEPHEN A" userId="df8a43ca-de1f-4860-8fdf-dbd825ef6067" providerId="ADAL" clId="{B98FB73B-30C2-4D3F-BB9C-EAE6C3FF209F}" dt="2022-11-25T14:56:57.506" v="1105" actId="478"/>
          <ac:picMkLst>
            <pc:docMk/>
            <pc:sldMk cId="482569837" sldId="351"/>
            <ac:picMk id="10" creationId="{ACA23CA6-281B-4E88-9BED-E3F237FAFAB8}"/>
          </ac:picMkLst>
        </pc:picChg>
      </pc:sldChg>
      <pc:sldChg chg="addSp delSp modSp del mod ord">
        <pc:chgData name="TZIKAS, STEPHEN A" userId="df8a43ca-de1f-4860-8fdf-dbd825ef6067" providerId="ADAL" clId="{B98FB73B-30C2-4D3F-BB9C-EAE6C3FF209F}" dt="2022-11-25T14:58:55.424" v="1125" actId="2696"/>
        <pc:sldMkLst>
          <pc:docMk/>
          <pc:sldMk cId="2759134118" sldId="352"/>
        </pc:sldMkLst>
        <pc:spChg chg="mod">
          <ac:chgData name="TZIKAS, STEPHEN A" userId="df8a43ca-de1f-4860-8fdf-dbd825ef6067" providerId="ADAL" clId="{B98FB73B-30C2-4D3F-BB9C-EAE6C3FF209F}" dt="2022-11-25T14:40:56.492" v="610" actId="20577"/>
          <ac:spMkLst>
            <pc:docMk/>
            <pc:sldMk cId="2759134118" sldId="352"/>
            <ac:spMk id="2" creationId="{74367486-157D-4D00-B24F-CB1613C4AB99}"/>
          </ac:spMkLst>
        </pc:spChg>
        <pc:spChg chg="del mod">
          <ac:chgData name="TZIKAS, STEPHEN A" userId="df8a43ca-de1f-4860-8fdf-dbd825ef6067" providerId="ADAL" clId="{B98FB73B-30C2-4D3F-BB9C-EAE6C3FF209F}" dt="2022-11-25T14:58:30.697" v="1120"/>
          <ac:spMkLst>
            <pc:docMk/>
            <pc:sldMk cId="2759134118" sldId="352"/>
            <ac:spMk id="6" creationId="{70193ED5-9278-46AB-B377-8B3E5EAEC135}"/>
          </ac:spMkLst>
        </pc:spChg>
        <pc:picChg chg="add del mod">
          <ac:chgData name="TZIKAS, STEPHEN A" userId="df8a43ca-de1f-4860-8fdf-dbd825ef6067" providerId="ADAL" clId="{B98FB73B-30C2-4D3F-BB9C-EAE6C3FF209F}" dt="2022-11-25T14:58:23.895" v="1115" actId="478"/>
          <ac:picMkLst>
            <pc:docMk/>
            <pc:sldMk cId="2759134118" sldId="352"/>
            <ac:picMk id="4" creationId="{BA95767C-1F36-5F92-811E-D9B1CF8FD711}"/>
          </ac:picMkLst>
        </pc:picChg>
        <pc:picChg chg="del mod">
          <ac:chgData name="TZIKAS, STEPHEN A" userId="df8a43ca-de1f-4860-8fdf-dbd825ef6067" providerId="ADAL" clId="{B98FB73B-30C2-4D3F-BB9C-EAE6C3FF209F}" dt="2022-11-25T14:58:24.687" v="1116" actId="478"/>
          <ac:picMkLst>
            <pc:docMk/>
            <pc:sldMk cId="2759134118" sldId="352"/>
            <ac:picMk id="8" creationId="{474C9AD3-D373-41D8-A254-8BE5FEEF3514}"/>
          </ac:picMkLst>
        </pc:picChg>
        <pc:picChg chg="del">
          <ac:chgData name="TZIKAS, STEPHEN A" userId="df8a43ca-de1f-4860-8fdf-dbd825ef6067" providerId="ADAL" clId="{B98FB73B-30C2-4D3F-BB9C-EAE6C3FF209F}" dt="2022-11-25T14:58:25.452" v="1117" actId="478"/>
          <ac:picMkLst>
            <pc:docMk/>
            <pc:sldMk cId="2759134118" sldId="352"/>
            <ac:picMk id="10" creationId="{EB098C45-8208-4EED-98E9-F45866A1A1F5}"/>
          </ac:picMkLst>
        </pc:picChg>
      </pc:sldChg>
      <pc:sldChg chg="delSp modSp del mod ord">
        <pc:chgData name="TZIKAS, STEPHEN A" userId="df8a43ca-de1f-4860-8fdf-dbd825ef6067" providerId="ADAL" clId="{B98FB73B-30C2-4D3F-BB9C-EAE6C3FF209F}" dt="2022-11-25T14:42:57.479" v="631" actId="2696"/>
        <pc:sldMkLst>
          <pc:docMk/>
          <pc:sldMk cId="1438655692" sldId="353"/>
        </pc:sldMkLst>
        <pc:picChg chg="del mod">
          <ac:chgData name="TZIKAS, STEPHEN A" userId="df8a43ca-de1f-4860-8fdf-dbd825ef6067" providerId="ADAL" clId="{B98FB73B-30C2-4D3F-BB9C-EAE6C3FF209F}" dt="2022-11-25T14:40:43.469" v="600" actId="21"/>
          <ac:picMkLst>
            <pc:docMk/>
            <pc:sldMk cId="1438655692" sldId="353"/>
            <ac:picMk id="6" creationId="{9F3A1C15-9AA8-48E1-8DB5-BEE929BFD746}"/>
          </ac:picMkLst>
        </pc:picChg>
      </pc:sldChg>
      <pc:sldChg chg="addSp delSp modSp del mod ord">
        <pc:chgData name="TZIKAS, STEPHEN A" userId="df8a43ca-de1f-4860-8fdf-dbd825ef6067" providerId="ADAL" clId="{B98FB73B-30C2-4D3F-BB9C-EAE6C3FF209F}" dt="2022-11-25T15:01:22.633" v="1303" actId="2696"/>
        <pc:sldMkLst>
          <pc:docMk/>
          <pc:sldMk cId="4276221307" sldId="354"/>
        </pc:sldMkLst>
        <pc:spChg chg="mod">
          <ac:chgData name="TZIKAS, STEPHEN A" userId="df8a43ca-de1f-4860-8fdf-dbd825ef6067" providerId="ADAL" clId="{B98FB73B-30C2-4D3F-BB9C-EAE6C3FF209F}" dt="2022-11-25T14:40:10.454" v="594" actId="20577"/>
          <ac:spMkLst>
            <pc:docMk/>
            <pc:sldMk cId="4276221307" sldId="354"/>
            <ac:spMk id="2" creationId="{74367486-157D-4D00-B24F-CB1613C4AB99}"/>
          </ac:spMkLst>
        </pc:spChg>
        <pc:spChg chg="add del mod">
          <ac:chgData name="TZIKAS, STEPHEN A" userId="df8a43ca-de1f-4860-8fdf-dbd825ef6067" providerId="ADAL" clId="{B98FB73B-30C2-4D3F-BB9C-EAE6C3FF209F}" dt="2022-11-25T15:00:57.735" v="1299"/>
          <ac:spMkLst>
            <pc:docMk/>
            <pc:sldMk cId="4276221307" sldId="354"/>
            <ac:spMk id="4" creationId="{D15914A6-5239-459A-15E5-DA4B60C21BAA}"/>
          </ac:spMkLst>
        </pc:spChg>
        <pc:picChg chg="mod">
          <ac:chgData name="TZIKAS, STEPHEN A" userId="df8a43ca-de1f-4860-8fdf-dbd825ef6067" providerId="ADAL" clId="{B98FB73B-30C2-4D3F-BB9C-EAE6C3FF209F}" dt="2022-11-25T15:00:53.358" v="1296" actId="1076"/>
          <ac:picMkLst>
            <pc:docMk/>
            <pc:sldMk cId="4276221307" sldId="354"/>
            <ac:picMk id="6" creationId="{7C637628-8209-4FCC-B359-B90412802EFD}"/>
          </ac:picMkLst>
        </pc:picChg>
      </pc:sldChg>
      <pc:sldChg chg="delSp modSp del mod">
        <pc:chgData name="TZIKAS, STEPHEN A" userId="df8a43ca-de1f-4860-8fdf-dbd825ef6067" providerId="ADAL" clId="{B98FB73B-30C2-4D3F-BB9C-EAE6C3FF209F}" dt="2022-11-25T14:46:20.056" v="686" actId="2696"/>
        <pc:sldMkLst>
          <pc:docMk/>
          <pc:sldMk cId="3512316750" sldId="355"/>
        </pc:sldMkLst>
        <pc:picChg chg="del mod">
          <ac:chgData name="TZIKAS, STEPHEN A" userId="df8a43ca-de1f-4860-8fdf-dbd825ef6067" providerId="ADAL" clId="{B98FB73B-30C2-4D3F-BB9C-EAE6C3FF209F}" dt="2022-11-25T14:45:57.812" v="683" actId="21"/>
          <ac:picMkLst>
            <pc:docMk/>
            <pc:sldMk cId="3512316750" sldId="355"/>
            <ac:picMk id="6" creationId="{31A5C735-8CBE-4349-A70A-05DB2288712A}"/>
          </ac:picMkLst>
        </pc:picChg>
      </pc:sldChg>
      <pc:sldChg chg="modSp mod ord">
        <pc:chgData name="TZIKAS, STEPHEN A" userId="df8a43ca-de1f-4860-8fdf-dbd825ef6067" providerId="ADAL" clId="{B98FB73B-30C2-4D3F-BB9C-EAE6C3FF209F}" dt="2022-11-25T14:49:03.760" v="726" actId="20577"/>
        <pc:sldMkLst>
          <pc:docMk/>
          <pc:sldMk cId="2579453036" sldId="356"/>
        </pc:sldMkLst>
        <pc:spChg chg="mod">
          <ac:chgData name="TZIKAS, STEPHEN A" userId="df8a43ca-de1f-4860-8fdf-dbd825ef6067" providerId="ADAL" clId="{B98FB73B-30C2-4D3F-BB9C-EAE6C3FF209F}" dt="2022-11-25T14:49:03.760" v="726" actId="20577"/>
          <ac:spMkLst>
            <pc:docMk/>
            <pc:sldMk cId="2579453036" sldId="356"/>
            <ac:spMk id="2" creationId="{74367486-157D-4D00-B24F-CB1613C4AB99}"/>
          </ac:spMkLst>
        </pc:spChg>
      </pc:sldChg>
      <pc:sldChg chg="addSp modSp mod ord">
        <pc:chgData name="TZIKAS, STEPHEN A" userId="df8a43ca-de1f-4860-8fdf-dbd825ef6067" providerId="ADAL" clId="{B98FB73B-30C2-4D3F-BB9C-EAE6C3FF209F}" dt="2022-11-25T15:09:01.678" v="1529" actId="1076"/>
        <pc:sldMkLst>
          <pc:docMk/>
          <pc:sldMk cId="4201824415" sldId="357"/>
        </pc:sldMkLst>
        <pc:spChg chg="mod">
          <ac:chgData name="TZIKAS, STEPHEN A" userId="df8a43ca-de1f-4860-8fdf-dbd825ef6067" providerId="ADAL" clId="{B98FB73B-30C2-4D3F-BB9C-EAE6C3FF209F}" dt="2022-11-25T14:49:29.226" v="738" actId="20577"/>
          <ac:spMkLst>
            <pc:docMk/>
            <pc:sldMk cId="4201824415" sldId="357"/>
            <ac:spMk id="2" creationId="{74367486-157D-4D00-B24F-CB1613C4AB99}"/>
          </ac:spMkLst>
        </pc:spChg>
        <pc:spChg chg="add mod">
          <ac:chgData name="TZIKAS, STEPHEN A" userId="df8a43ca-de1f-4860-8fdf-dbd825ef6067" providerId="ADAL" clId="{B98FB73B-30C2-4D3F-BB9C-EAE6C3FF209F}" dt="2022-11-25T15:09:01.678" v="1529" actId="1076"/>
          <ac:spMkLst>
            <pc:docMk/>
            <pc:sldMk cId="4201824415" sldId="357"/>
            <ac:spMk id="8" creationId="{9B9DDDE3-B089-1A9C-DD9B-A3351AC3646E}"/>
          </ac:spMkLst>
        </pc:spChg>
        <pc:picChg chg="add mod">
          <ac:chgData name="TZIKAS, STEPHEN A" userId="df8a43ca-de1f-4860-8fdf-dbd825ef6067" providerId="ADAL" clId="{B98FB73B-30C2-4D3F-BB9C-EAE6C3FF209F}" dt="2022-11-25T15:08:42.783" v="1524" actId="1076"/>
          <ac:picMkLst>
            <pc:docMk/>
            <pc:sldMk cId="4201824415" sldId="357"/>
            <ac:picMk id="4" creationId="{75DBC0FC-6B50-5FDC-0B44-BC9BCCD1431B}"/>
          </ac:picMkLst>
        </pc:picChg>
        <pc:picChg chg="mod">
          <ac:chgData name="TZIKAS, STEPHEN A" userId="df8a43ca-de1f-4860-8fdf-dbd825ef6067" providerId="ADAL" clId="{B98FB73B-30C2-4D3F-BB9C-EAE6C3FF209F}" dt="2022-11-25T15:08:28.197" v="1521" actId="1076"/>
          <ac:picMkLst>
            <pc:docMk/>
            <pc:sldMk cId="4201824415" sldId="357"/>
            <ac:picMk id="6" creationId="{D894A4AA-66DC-4A72-9166-0CADE0EAC901}"/>
          </ac:picMkLst>
        </pc:picChg>
      </pc:sldChg>
      <pc:sldChg chg="modSp mod ord">
        <pc:chgData name="TZIKAS, STEPHEN A" userId="df8a43ca-de1f-4860-8fdf-dbd825ef6067" providerId="ADAL" clId="{B98FB73B-30C2-4D3F-BB9C-EAE6C3FF209F}" dt="2022-11-25T14:49:15.042" v="730" actId="20577"/>
        <pc:sldMkLst>
          <pc:docMk/>
          <pc:sldMk cId="4092939786" sldId="358"/>
        </pc:sldMkLst>
        <pc:spChg chg="mod">
          <ac:chgData name="TZIKAS, STEPHEN A" userId="df8a43ca-de1f-4860-8fdf-dbd825ef6067" providerId="ADAL" clId="{B98FB73B-30C2-4D3F-BB9C-EAE6C3FF209F}" dt="2022-11-25T14:49:15.042" v="730" actId="20577"/>
          <ac:spMkLst>
            <pc:docMk/>
            <pc:sldMk cId="4092939786" sldId="358"/>
            <ac:spMk id="2" creationId="{74367486-157D-4D00-B24F-CB1613C4AB99}"/>
          </ac:spMkLst>
        </pc:spChg>
      </pc:sldChg>
      <pc:sldChg chg="delSp modSp del mod ord">
        <pc:chgData name="TZIKAS, STEPHEN A" userId="df8a43ca-de1f-4860-8fdf-dbd825ef6067" providerId="ADAL" clId="{B98FB73B-30C2-4D3F-BB9C-EAE6C3FF209F}" dt="2022-11-25T15:03:11.978" v="1339" actId="2696"/>
        <pc:sldMkLst>
          <pc:docMk/>
          <pc:sldMk cId="1847793053" sldId="359"/>
        </pc:sldMkLst>
        <pc:spChg chg="mod">
          <ac:chgData name="TZIKAS, STEPHEN A" userId="df8a43ca-de1f-4860-8fdf-dbd825ef6067" providerId="ADAL" clId="{B98FB73B-30C2-4D3F-BB9C-EAE6C3FF209F}" dt="2022-11-25T14:38:25.217" v="565" actId="20577"/>
          <ac:spMkLst>
            <pc:docMk/>
            <pc:sldMk cId="1847793053" sldId="359"/>
            <ac:spMk id="2" creationId="{74367486-157D-4D00-B24F-CB1613C4AB99}"/>
          </ac:spMkLst>
        </pc:spChg>
        <pc:spChg chg="del mod">
          <ac:chgData name="TZIKAS, STEPHEN A" userId="df8a43ca-de1f-4860-8fdf-dbd825ef6067" providerId="ADAL" clId="{B98FB73B-30C2-4D3F-BB9C-EAE6C3FF209F}" dt="2022-11-25T15:01:49.931" v="1312"/>
          <ac:spMkLst>
            <pc:docMk/>
            <pc:sldMk cId="1847793053" sldId="359"/>
            <ac:spMk id="6" creationId="{841F9E19-7BE1-4571-849B-2427179BF1CD}"/>
          </ac:spMkLst>
        </pc:spChg>
        <pc:spChg chg="del mod">
          <ac:chgData name="TZIKAS, STEPHEN A" userId="df8a43ca-de1f-4860-8fdf-dbd825ef6067" providerId="ADAL" clId="{B98FB73B-30C2-4D3F-BB9C-EAE6C3FF209F}" dt="2022-11-25T15:02:07.758" v="1319"/>
          <ac:spMkLst>
            <pc:docMk/>
            <pc:sldMk cId="1847793053" sldId="359"/>
            <ac:spMk id="8" creationId="{AF6D1629-0BDD-4780-8DDA-A1A46F56636A}"/>
          </ac:spMkLst>
        </pc:spChg>
        <pc:spChg chg="del mod">
          <ac:chgData name="TZIKAS, STEPHEN A" userId="df8a43ca-de1f-4860-8fdf-dbd825ef6067" providerId="ADAL" clId="{B98FB73B-30C2-4D3F-BB9C-EAE6C3FF209F}" dt="2022-11-25T15:02:31.586" v="1325"/>
          <ac:spMkLst>
            <pc:docMk/>
            <pc:sldMk cId="1847793053" sldId="359"/>
            <ac:spMk id="10" creationId="{6FC7AE3D-C415-4F57-9C89-AA2E1D5D71DC}"/>
          </ac:spMkLst>
        </pc:spChg>
        <pc:spChg chg="del mod">
          <ac:chgData name="TZIKAS, STEPHEN A" userId="df8a43ca-de1f-4860-8fdf-dbd825ef6067" providerId="ADAL" clId="{B98FB73B-30C2-4D3F-BB9C-EAE6C3FF209F}" dt="2022-11-25T15:02:48.120" v="1332"/>
          <ac:spMkLst>
            <pc:docMk/>
            <pc:sldMk cId="1847793053" sldId="359"/>
            <ac:spMk id="12" creationId="{C98AFB53-257D-4018-AFD0-557E36580D1E}"/>
          </ac:spMkLst>
        </pc:spChg>
      </pc:sldChg>
      <pc:sldChg chg="ord">
        <pc:chgData name="TZIKAS, STEPHEN A" userId="df8a43ca-de1f-4860-8fdf-dbd825ef6067" providerId="ADAL" clId="{B98FB73B-30C2-4D3F-BB9C-EAE6C3FF209F}" dt="2022-11-25T14:37:51.924" v="552"/>
        <pc:sldMkLst>
          <pc:docMk/>
          <pc:sldMk cId="189357866" sldId="3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52973"/>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4008705" y="0"/>
            <a:ext cx="3066733" cy="452973"/>
          </a:xfrm>
          <a:prstGeom prst="rect">
            <a:avLst/>
          </a:prstGeom>
        </p:spPr>
        <p:txBody>
          <a:bodyPr vert="horz" lIns="93177" tIns="46589" rIns="93177" bIns="46589" rtlCol="0"/>
          <a:lstStyle>
            <a:lvl1pPr algn="r">
              <a:defRPr sz="1200"/>
            </a:lvl1pPr>
          </a:lstStyle>
          <a:p>
            <a:fld id="{C3C6D914-14EF-49C3-AA45-EA3297BA6AB3}" type="datetimeFigureOut">
              <a:rPr lang="en-US" smtClean="0"/>
              <a:t>4/5/2025</a:t>
            </a:fld>
            <a:endParaRPr lang="en-US"/>
          </a:p>
        </p:txBody>
      </p:sp>
      <p:sp>
        <p:nvSpPr>
          <p:cNvPr id="4" name="Slide Image Placeholder 3"/>
          <p:cNvSpPr>
            <a:spLocks noGrp="1" noRot="1" noChangeAspect="1"/>
          </p:cNvSpPr>
          <p:nvPr>
            <p:ph type="sldImg" idx="2"/>
          </p:nvPr>
        </p:nvSpPr>
        <p:spPr>
          <a:xfrm>
            <a:off x="830263" y="1128713"/>
            <a:ext cx="5416550" cy="3046412"/>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7708" y="4344779"/>
            <a:ext cx="5661660" cy="3554820"/>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575141"/>
            <a:ext cx="3066733" cy="452972"/>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4008705" y="8575141"/>
            <a:ext cx="3066733" cy="452972"/>
          </a:xfrm>
          <a:prstGeom prst="rect">
            <a:avLst/>
          </a:prstGeom>
        </p:spPr>
        <p:txBody>
          <a:bodyPr vert="horz" lIns="93177" tIns="46589" rIns="93177" bIns="46589" rtlCol="0" anchor="b"/>
          <a:lstStyle>
            <a:lvl1pPr algn="r">
              <a:defRPr sz="1200"/>
            </a:lvl1pPr>
          </a:lstStyle>
          <a:p>
            <a:fld id="{4DA44E71-4314-41E1-8BD1-298D4B6389D5}" type="slidenum">
              <a:rPr lang="en-US" smtClean="0"/>
              <a:t>‹#›</a:t>
            </a:fld>
            <a:endParaRPr lang="en-US"/>
          </a:p>
        </p:txBody>
      </p:sp>
    </p:spTree>
    <p:extLst>
      <p:ext uri="{BB962C8B-B14F-4D97-AF65-F5344CB8AC3E}">
        <p14:creationId xmlns:p14="http://schemas.microsoft.com/office/powerpoint/2010/main" val="3051082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FCEDDA-B189-4775-9BB3-04A4ECD18EC3}" type="slidenum">
              <a:rPr lang="en-US" smtClean="0"/>
              <a:t>1</a:t>
            </a:fld>
            <a:endParaRPr lang="en-US"/>
          </a:p>
        </p:txBody>
      </p:sp>
    </p:spTree>
    <p:extLst>
      <p:ext uri="{BB962C8B-B14F-4D97-AF65-F5344CB8AC3E}">
        <p14:creationId xmlns:p14="http://schemas.microsoft.com/office/powerpoint/2010/main" val="479803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FCEDDA-B189-4775-9BB3-04A4ECD18EC3}" type="slidenum">
              <a:rPr lang="en-US" smtClean="0"/>
              <a:t>2</a:t>
            </a:fld>
            <a:endParaRPr lang="en-US"/>
          </a:p>
        </p:txBody>
      </p:sp>
    </p:spTree>
    <p:extLst>
      <p:ext uri="{BB962C8B-B14F-4D97-AF65-F5344CB8AC3E}">
        <p14:creationId xmlns:p14="http://schemas.microsoft.com/office/powerpoint/2010/main" val="2703120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FCEDDA-B189-4775-9BB3-04A4ECD18EC3}" type="slidenum">
              <a:rPr lang="en-US" smtClean="0"/>
              <a:t>3</a:t>
            </a:fld>
            <a:endParaRPr lang="en-US"/>
          </a:p>
        </p:txBody>
      </p:sp>
    </p:spTree>
    <p:extLst>
      <p:ext uri="{BB962C8B-B14F-4D97-AF65-F5344CB8AC3E}">
        <p14:creationId xmlns:p14="http://schemas.microsoft.com/office/powerpoint/2010/main" val="2885084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FCEDDA-B189-4775-9BB3-04A4ECD18EC3}" type="slidenum">
              <a:rPr lang="en-US" smtClean="0"/>
              <a:t>20</a:t>
            </a:fld>
            <a:endParaRPr lang="en-US"/>
          </a:p>
        </p:txBody>
      </p:sp>
    </p:spTree>
    <p:extLst>
      <p:ext uri="{BB962C8B-B14F-4D97-AF65-F5344CB8AC3E}">
        <p14:creationId xmlns:p14="http://schemas.microsoft.com/office/powerpoint/2010/main" val="2841001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76DE1C9-760F-4EA0-9655-25BDED5CD40F}"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2845011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DE1C9-760F-4EA0-9655-25BDED5CD40F}"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3408451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DE1C9-760F-4EA0-9655-25BDED5CD40F}"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3526609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76DE1C9-760F-4EA0-9655-25BDED5CD40F}"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2756034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76DE1C9-760F-4EA0-9655-25BDED5CD40F}" type="datetimeFigureOut">
              <a:rPr lang="en-US" smtClean="0"/>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764337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76DE1C9-760F-4EA0-9655-25BDED5CD40F}"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312788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76DE1C9-760F-4EA0-9655-25BDED5CD40F}" type="datetimeFigureOut">
              <a:rPr lang="en-US" smtClean="0"/>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2914398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76DE1C9-760F-4EA0-9655-25BDED5CD40F}" type="datetimeFigureOut">
              <a:rPr lang="en-US" smtClean="0"/>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2325659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6DE1C9-760F-4EA0-9655-25BDED5CD40F}" type="datetimeFigureOut">
              <a:rPr lang="en-US" smtClean="0"/>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503850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6DE1C9-760F-4EA0-9655-25BDED5CD40F}"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3079820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76DE1C9-760F-4EA0-9655-25BDED5CD40F}" type="datetimeFigureOut">
              <a:rPr lang="en-US" smtClean="0"/>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A79B17-5477-42C2-BA87-43B83D0B0157}" type="slidenum">
              <a:rPr lang="en-US" smtClean="0"/>
              <a:t>‹#›</a:t>
            </a:fld>
            <a:endParaRPr lang="en-US"/>
          </a:p>
        </p:txBody>
      </p:sp>
    </p:spTree>
    <p:extLst>
      <p:ext uri="{BB962C8B-B14F-4D97-AF65-F5344CB8AC3E}">
        <p14:creationId xmlns:p14="http://schemas.microsoft.com/office/powerpoint/2010/main" val="3928167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6DE1C9-760F-4EA0-9655-25BDED5CD40F}" type="datetimeFigureOut">
              <a:rPr lang="en-US" smtClean="0"/>
              <a:t>4/5/2025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A79B17-5477-42C2-BA87-43B83D0B0157}" type="slidenum">
              <a:rPr lang="en-US" smtClean="0"/>
              <a:t>‹#›</a:t>
            </a:fld>
            <a:endParaRPr lang="en-US"/>
          </a:p>
        </p:txBody>
      </p:sp>
    </p:spTree>
    <p:extLst>
      <p:ext uri="{BB962C8B-B14F-4D97-AF65-F5344CB8AC3E}">
        <p14:creationId xmlns:p14="http://schemas.microsoft.com/office/powerpoint/2010/main" val="3338100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researchgate.net/institution/State-University-of-New-York" TargetMode="External"/><Relationship Id="rId5" Type="http://schemas.openxmlformats.org/officeDocument/2006/relationships/hyperlink" Target="https://www.researchgate.net/profile/N-Lewandowska" TargetMode="External"/><Relationship Id="rId4" Type="http://schemas.openxmlformats.org/officeDocument/2006/relationships/hyperlink" Target="http://dx.doi.org/10.22323/1.237.001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s://psrweb.jb.man.ac.uk/epndb/"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psrweb.jb.man.ac.uk/epndb/" TargetMode="External"/><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hyperlink" Target="http://www.gb.nrao.edu/20m/psr20m_advice.html"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astronomy.swin.edu.au/cosmos/p/pulsar+dispersion+measure" TargetMode="External"/><Relationship Id="rId4" Type="http://schemas.openxmlformats.org/officeDocument/2006/relationships/hyperlink" Target="https://www.physics.mcgill.ca/~rlynch/Outreach/PSC_search_guide.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psrweb.jb.man.ac.uk/epndb/" TargetMode="External"/><Relationship Id="rId4" Type="http://schemas.openxmlformats.org/officeDocument/2006/relationships/image" Target="../media/image36.jp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psrweb.jb.man.ac.uk/epndb/" TargetMode="External"/><Relationship Id="rId4" Type="http://schemas.openxmlformats.org/officeDocument/2006/relationships/image" Target="../media/image40.jpg"/></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ui.adsabs.harvard.edu/abs/2020AAS...23510221P/abstract"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5.emf"/></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9.gif"/><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hyperlink" Target="http://www.atnf.csiro.au/research/pulsar/psrcat" TargetMode="External"/><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1.jpeg"/><Relationship Id="rId4" Type="http://schemas.openxmlformats.org/officeDocument/2006/relationships/image" Target="../media/image60.jpeg"/></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atnf.csiro.au/research/pulsar/psrcat/psrcat_help.html" TargetMode="External"/><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mailto:Tzikas@alum.rpi.edu"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hyperlink" Target="mailto:stephentzikas@gmail.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hyperlink" Target="https://www.omnicalculator.com/physics/angular-resolution" TargetMode="External"/><Relationship Id="rId4" Type="http://schemas.openxmlformats.org/officeDocument/2006/relationships/hyperlink" Target="https://www.google.com/url?sa=t&amp;rct=j&amp;q=&amp;esrc=s&amp;source=web&amp;cd=&amp;cad=rja&amp;uact=8&amp;ved=2ahUKEwj97vbZn9D1AhWjj3IEHexPB9MQFnoECAYQAQ&amp;url=http%3A%2F%2Fwww.ras.ucalgary.ca%2Fradiotel%2Fcalibration.html&amp;usg=AOvVaw2J2gS4ulxgrSxKQSldJDz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505" y="182881"/>
            <a:ext cx="11768447" cy="1611086"/>
          </a:xfrm>
        </p:spPr>
        <p:txBody>
          <a:bodyPr>
            <a:noAutofit/>
          </a:bodyPr>
          <a:lstStyle/>
          <a:p>
            <a:r>
              <a:rPr lang="en-US" sz="5400" dirty="0"/>
              <a:t>SARA Global Conference 2025</a:t>
            </a:r>
            <a:br>
              <a:rPr lang="en-US" sz="4000" dirty="0"/>
            </a:br>
            <a:r>
              <a:rPr lang="en-US" sz="4000" dirty="0"/>
              <a:t>Pulsar Profiles</a:t>
            </a:r>
            <a:endParaRPr lang="en-US"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8242" y="1857740"/>
            <a:ext cx="5298098" cy="4468451"/>
          </a:xfrm>
          <a:prstGeom prst="rect">
            <a:avLst/>
          </a:prstGeom>
        </p:spPr>
      </p:pic>
    </p:spTree>
    <p:extLst>
      <p:ext uri="{BB962C8B-B14F-4D97-AF65-F5344CB8AC3E}">
        <p14:creationId xmlns:p14="http://schemas.microsoft.com/office/powerpoint/2010/main" val="1097714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10</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4055890" y="246985"/>
            <a:ext cx="3472682" cy="923330"/>
          </a:xfrm>
          <a:prstGeom prst="rect">
            <a:avLst/>
          </a:prstGeom>
        </p:spPr>
        <p:txBody>
          <a:bodyPr wrap="none">
            <a:spAutoFit/>
          </a:bodyPr>
          <a:lstStyle/>
          <a:p>
            <a:r>
              <a:rPr lang="en-US" sz="5400" dirty="0" err="1">
                <a:latin typeface="+mj-lt"/>
              </a:rPr>
              <a:t>Introducton</a:t>
            </a:r>
            <a:endParaRPr lang="en-US" sz="5400" dirty="0">
              <a:latin typeface="+mj-lt"/>
            </a:endParaRPr>
          </a:p>
        </p:txBody>
      </p:sp>
      <p:pic>
        <p:nvPicPr>
          <p:cNvPr id="16" name="Picture 15" descr="A diagram of a star&#10;&#10;Description automatically generated">
            <a:extLst>
              <a:ext uri="{FF2B5EF4-FFF2-40B4-BE49-F238E27FC236}">
                <a16:creationId xmlns:a16="http://schemas.microsoft.com/office/drawing/2014/main" id="{9D4F0EE8-131C-B7F7-78DB-A43024E5B4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663" y="1096816"/>
            <a:ext cx="7249537" cy="4934639"/>
          </a:xfrm>
          <a:prstGeom prst="rect">
            <a:avLst/>
          </a:prstGeom>
        </p:spPr>
      </p:pic>
      <p:sp>
        <p:nvSpPr>
          <p:cNvPr id="6" name="TextBox 5">
            <a:extLst>
              <a:ext uri="{FF2B5EF4-FFF2-40B4-BE49-F238E27FC236}">
                <a16:creationId xmlns:a16="http://schemas.microsoft.com/office/drawing/2014/main" id="{4B5C7427-3F2A-CFC7-05AE-EE817A996830}"/>
              </a:ext>
            </a:extLst>
          </p:cNvPr>
          <p:cNvSpPr txBox="1"/>
          <p:nvPr/>
        </p:nvSpPr>
        <p:spPr>
          <a:xfrm>
            <a:off x="474932" y="2973392"/>
            <a:ext cx="1367405" cy="1323439"/>
          </a:xfrm>
          <a:prstGeom prst="rect">
            <a:avLst/>
          </a:prstGeom>
          <a:noFill/>
        </p:spPr>
        <p:txBody>
          <a:bodyPr wrap="square" rtlCol="0">
            <a:spAutoFit/>
          </a:bodyPr>
          <a:lstStyle/>
          <a:p>
            <a:r>
              <a:rPr lang="en-US" sz="1600" dirty="0"/>
              <a:t>20m data shows this pulsar profile to be fairly standard</a:t>
            </a:r>
          </a:p>
        </p:txBody>
      </p:sp>
      <p:sp>
        <p:nvSpPr>
          <p:cNvPr id="7" name="Arrow: Right 6">
            <a:extLst>
              <a:ext uri="{FF2B5EF4-FFF2-40B4-BE49-F238E27FC236}">
                <a16:creationId xmlns:a16="http://schemas.microsoft.com/office/drawing/2014/main" id="{793DF212-E0F8-0F19-BAA8-0B464EBC69D6}"/>
              </a:ext>
            </a:extLst>
          </p:cNvPr>
          <p:cNvSpPr/>
          <p:nvPr/>
        </p:nvSpPr>
        <p:spPr>
          <a:xfrm>
            <a:off x="1887523" y="3443626"/>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C2F3F50-E82D-D6B1-FC13-8D0C3EBA86EA}"/>
              </a:ext>
            </a:extLst>
          </p:cNvPr>
          <p:cNvSpPr/>
          <p:nvPr/>
        </p:nvSpPr>
        <p:spPr>
          <a:xfrm>
            <a:off x="384560" y="2985425"/>
            <a:ext cx="1457777" cy="132343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5C8271B-6483-2698-3571-E7E23E0BB726}"/>
              </a:ext>
            </a:extLst>
          </p:cNvPr>
          <p:cNvSpPr txBox="1"/>
          <p:nvPr/>
        </p:nvSpPr>
        <p:spPr>
          <a:xfrm>
            <a:off x="2865931" y="5894685"/>
            <a:ext cx="6096700" cy="461665"/>
          </a:xfrm>
          <a:prstGeom prst="rect">
            <a:avLst/>
          </a:prstGeom>
          <a:noFill/>
        </p:spPr>
        <p:txBody>
          <a:bodyPr wrap="square">
            <a:spAutoFit/>
          </a:bodyPr>
          <a:lstStyle/>
          <a:p>
            <a:pPr algn="l"/>
            <a:r>
              <a:rPr lang="en-US" sz="800" b="0" i="0" u="none" strike="noStrike" baseline="0" dirty="0">
                <a:latin typeface="GillSans"/>
              </a:rPr>
              <a:t>Student Poster: Operating Green Bank Observatory’s 20 Meter Telescope with Ham Radio Students</a:t>
            </a:r>
          </a:p>
          <a:p>
            <a:pPr algn="l"/>
            <a:r>
              <a:rPr lang="en-US" sz="800" b="0" i="0" u="none" strike="noStrike" baseline="0" dirty="0">
                <a:latin typeface="GillSans"/>
              </a:rPr>
              <a:t>Mia Bridges</a:t>
            </a:r>
            <a:r>
              <a:rPr lang="en-US" sz="800" b="0" i="0" u="none" strike="noStrike" baseline="30000" dirty="0">
                <a:latin typeface="GillSans"/>
              </a:rPr>
              <a:t>1</a:t>
            </a:r>
            <a:r>
              <a:rPr lang="en-US" sz="800" b="0" i="0" u="none" strike="noStrike" baseline="0" dirty="0">
                <a:latin typeface="GillSans"/>
              </a:rPr>
              <a:t>, Alia Wofford</a:t>
            </a:r>
            <a:r>
              <a:rPr lang="en-US" sz="800" b="0" i="0" u="none" strike="noStrike" baseline="30000" dirty="0">
                <a:latin typeface="GillSans"/>
              </a:rPr>
              <a:t>2</a:t>
            </a:r>
            <a:r>
              <a:rPr lang="en-US" sz="800" b="0" i="0" u="none" strike="noStrike" baseline="0" dirty="0">
                <a:latin typeface="GillSans"/>
              </a:rPr>
              <a:t>, Xander Whittington-Speck</a:t>
            </a:r>
            <a:r>
              <a:rPr lang="en-US" sz="800" b="0" i="0" u="none" strike="noStrike" baseline="30000" dirty="0">
                <a:latin typeface="GillSans"/>
              </a:rPr>
              <a:t>3</a:t>
            </a:r>
            <a:r>
              <a:rPr lang="en-US" sz="800" b="0" i="0" u="none" strike="noStrike" baseline="0" dirty="0">
                <a:latin typeface="GillSans"/>
              </a:rPr>
              <a:t>, Danielle Rowland</a:t>
            </a:r>
            <a:r>
              <a:rPr lang="en-US" sz="800" b="0" i="0" u="none" strike="noStrike" baseline="30000" dirty="0">
                <a:latin typeface="GillSans"/>
              </a:rPr>
              <a:t>4</a:t>
            </a:r>
          </a:p>
          <a:p>
            <a:pPr algn="l"/>
            <a:r>
              <a:rPr lang="en-US" sz="800" b="0" i="0" u="none" strike="noStrike" baseline="0" dirty="0">
                <a:latin typeface="GillSans"/>
              </a:rPr>
              <a:t>1 The College of William &amp; Mary, 2 George Mason University, 3 Northwest Vista College, 4 National Radio Astronomy Observatory</a:t>
            </a:r>
            <a:endParaRPr lang="en-US" sz="800" dirty="0"/>
          </a:p>
        </p:txBody>
      </p:sp>
    </p:spTree>
    <p:extLst>
      <p:ext uri="{BB962C8B-B14F-4D97-AF65-F5344CB8AC3E}">
        <p14:creationId xmlns:p14="http://schemas.microsoft.com/office/powerpoint/2010/main" val="22844533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11</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4163961" y="232884"/>
            <a:ext cx="3631700" cy="923330"/>
          </a:xfrm>
          <a:prstGeom prst="rect">
            <a:avLst/>
          </a:prstGeom>
        </p:spPr>
        <p:txBody>
          <a:bodyPr wrap="none">
            <a:spAutoFit/>
          </a:bodyPr>
          <a:lstStyle/>
          <a:p>
            <a:r>
              <a:rPr lang="en-US" sz="5400" dirty="0">
                <a:latin typeface="+mj-lt"/>
              </a:rPr>
              <a:t>Introduction</a:t>
            </a:r>
          </a:p>
        </p:txBody>
      </p:sp>
      <p:pic>
        <p:nvPicPr>
          <p:cNvPr id="9" name="Picture 8">
            <a:extLst>
              <a:ext uri="{FF2B5EF4-FFF2-40B4-BE49-F238E27FC236}">
                <a16:creationId xmlns:a16="http://schemas.microsoft.com/office/drawing/2014/main" id="{DBB90F36-7CE0-B746-C390-730B336676F3}"/>
              </a:ext>
            </a:extLst>
          </p:cNvPr>
          <p:cNvPicPr>
            <a:picLocks noChangeAspect="1"/>
          </p:cNvPicPr>
          <p:nvPr/>
        </p:nvPicPr>
        <p:blipFill>
          <a:blip r:embed="rId3"/>
          <a:stretch>
            <a:fillRect/>
          </a:stretch>
        </p:blipFill>
        <p:spPr>
          <a:xfrm>
            <a:off x="2633606" y="1347102"/>
            <a:ext cx="6692409" cy="5009248"/>
          </a:xfrm>
          <a:prstGeom prst="rect">
            <a:avLst/>
          </a:prstGeom>
        </p:spPr>
      </p:pic>
      <p:sp>
        <p:nvSpPr>
          <p:cNvPr id="11" name="TextBox 10">
            <a:extLst>
              <a:ext uri="{FF2B5EF4-FFF2-40B4-BE49-F238E27FC236}">
                <a16:creationId xmlns:a16="http://schemas.microsoft.com/office/drawing/2014/main" id="{4878CF25-08D6-DA78-6DC4-77F372BD82C4}"/>
              </a:ext>
            </a:extLst>
          </p:cNvPr>
          <p:cNvSpPr txBox="1"/>
          <p:nvPr/>
        </p:nvSpPr>
        <p:spPr>
          <a:xfrm>
            <a:off x="2538814" y="6378895"/>
            <a:ext cx="6521296" cy="246221"/>
          </a:xfrm>
          <a:prstGeom prst="rect">
            <a:avLst/>
          </a:prstGeom>
          <a:noFill/>
        </p:spPr>
        <p:txBody>
          <a:bodyPr wrap="square">
            <a:spAutoFit/>
          </a:bodyPr>
          <a:lstStyle/>
          <a:p>
            <a:r>
              <a:rPr lang="en-US" sz="1000" dirty="0"/>
              <a:t>http://ipta.phys.wvu.edu/files/student-week-2017/IPTA2017_KuoLiu_pulsartiming.pdf</a:t>
            </a:r>
          </a:p>
        </p:txBody>
      </p:sp>
      <p:sp>
        <p:nvSpPr>
          <p:cNvPr id="12" name="TextBox 11">
            <a:extLst>
              <a:ext uri="{FF2B5EF4-FFF2-40B4-BE49-F238E27FC236}">
                <a16:creationId xmlns:a16="http://schemas.microsoft.com/office/drawing/2014/main" id="{3B9585E2-F2D5-7F5B-A523-0B4D4625BA83}"/>
              </a:ext>
            </a:extLst>
          </p:cNvPr>
          <p:cNvSpPr txBox="1"/>
          <p:nvPr/>
        </p:nvSpPr>
        <p:spPr>
          <a:xfrm>
            <a:off x="654341" y="1347102"/>
            <a:ext cx="1568742" cy="646331"/>
          </a:xfrm>
          <a:prstGeom prst="rect">
            <a:avLst/>
          </a:prstGeom>
          <a:noFill/>
        </p:spPr>
        <p:txBody>
          <a:bodyPr wrap="square" rtlCol="0">
            <a:spAutoFit/>
          </a:bodyPr>
          <a:lstStyle/>
          <a:p>
            <a:r>
              <a:rPr lang="en-US" dirty="0"/>
              <a:t>There are 3,400+ pulsars</a:t>
            </a:r>
          </a:p>
        </p:txBody>
      </p:sp>
      <p:sp>
        <p:nvSpPr>
          <p:cNvPr id="4" name="Rectangle 3">
            <a:extLst>
              <a:ext uri="{FF2B5EF4-FFF2-40B4-BE49-F238E27FC236}">
                <a16:creationId xmlns:a16="http://schemas.microsoft.com/office/drawing/2014/main" id="{AAC642C0-1935-F9FD-CFED-FCC8D9DEBF5E}"/>
              </a:ext>
            </a:extLst>
          </p:cNvPr>
          <p:cNvSpPr/>
          <p:nvPr/>
        </p:nvSpPr>
        <p:spPr>
          <a:xfrm>
            <a:off x="629981" y="1347102"/>
            <a:ext cx="1568742" cy="87776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3927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12</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4163961" y="232884"/>
            <a:ext cx="3631700" cy="923330"/>
          </a:xfrm>
          <a:prstGeom prst="rect">
            <a:avLst/>
          </a:prstGeom>
        </p:spPr>
        <p:txBody>
          <a:bodyPr wrap="none">
            <a:spAutoFit/>
          </a:bodyPr>
          <a:lstStyle/>
          <a:p>
            <a:r>
              <a:rPr lang="en-US" sz="5400" dirty="0">
                <a:latin typeface="+mj-lt"/>
              </a:rPr>
              <a:t>Introduction</a:t>
            </a:r>
          </a:p>
        </p:txBody>
      </p:sp>
      <p:sp>
        <p:nvSpPr>
          <p:cNvPr id="11" name="Rectangle 5">
            <a:extLst>
              <a:ext uri="{FF2B5EF4-FFF2-40B4-BE49-F238E27FC236}">
                <a16:creationId xmlns:a16="http://schemas.microsoft.com/office/drawing/2014/main" id="{51A889E2-F65B-26A2-71ED-D721E9528B17}"/>
              </a:ext>
            </a:extLst>
          </p:cNvPr>
          <p:cNvSpPr>
            <a:spLocks noChangeArrowheads="1"/>
          </p:cNvSpPr>
          <p:nvPr/>
        </p:nvSpPr>
        <p:spPr bwMode="auto">
          <a:xfrm>
            <a:off x="1352920" y="1152593"/>
            <a:ext cx="9650910"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latin typeface="Calibri" panose="020F0502020204030204" pitchFamily="34" charset="0"/>
                <a:cs typeface="Calibri" panose="020F0502020204030204" pitchFamily="34" charset="0"/>
              </a:rPr>
              <a:t>It is possible to observe </a:t>
            </a:r>
            <a:r>
              <a:rPr lang="en-US" altLang="en-US" dirty="0" err="1">
                <a:latin typeface="Calibri" panose="020F0502020204030204" pitchFamily="34" charset="0"/>
                <a:cs typeface="Calibri" panose="020F0502020204030204" pitchFamily="34" charset="0"/>
              </a:rPr>
              <a:t>interpulses</a:t>
            </a:r>
            <a:r>
              <a:rPr lang="en-US" altLang="en-US" dirty="0">
                <a:latin typeface="Calibri" panose="020F0502020204030204" pitchFamily="34" charset="0"/>
                <a:cs typeface="Calibri" panose="020F0502020204030204" pitchFamily="34" charset="0"/>
              </a:rPr>
              <a:t> with the 20m GBO radio telescope.  </a:t>
            </a:r>
            <a:r>
              <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The profiles of some pulsars include a component called an </a:t>
            </a:r>
            <a:r>
              <a:rPr kumimoji="0" lang="en-US" altLang="en-US" b="0" i="0"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interpulse</a:t>
            </a:r>
            <a:r>
              <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(IP), which is separated from the main pulse (MP) by approximately a half of the pulsar period. The IPs may be as weak as a few percent of the MP.  </a:t>
            </a:r>
            <a:r>
              <a:rPr kumimoji="0" lang="en-US" altLang="en-US" b="0" i="0" u="none" strike="noStrike" cap="none" normalizeH="0" baseline="0" dirty="0" bmk="">
                <a:ln>
                  <a:noFill/>
                </a:ln>
                <a:solidFill>
                  <a:schemeClr val="tx1"/>
                </a:solidFill>
                <a:effectLst/>
                <a:latin typeface="Calibri" panose="020F0502020204030204" pitchFamily="34" charset="0"/>
                <a:cs typeface="Calibri" panose="020F0502020204030204" pitchFamily="34" charset="0"/>
              </a:rPr>
              <a:t>In general, the IP is located not exactly midway between the successive MPs but may be shifted by up to a few tens of degrees toward earlier or later pulse phases. Pu</a:t>
            </a:r>
            <a:r>
              <a:rPr kumimoji="0" lang="en-US" altLang="en-US" b="0" i="0" u="none" strike="noStrike" cap="none" normalizeH="0" baseline="0" dirty="0" bmk="">
                <a:ln>
                  <a:noFill/>
                </a:ln>
                <a:effectLst/>
                <a:latin typeface="Calibri" panose="020F0502020204030204" pitchFamily="34" charset="0"/>
                <a:cs typeface="Calibri" panose="020F0502020204030204" pitchFamily="34" charset="0"/>
              </a:rPr>
              <a:t>lse profiles may contain a few such components at once. For example, the Crab pulsar has a total of six components outside of the MP</a:t>
            </a:r>
            <a:r>
              <a:rPr kumimoji="0" lang="en-US" altLang="en-US" b="0" i="0" u="none" strike="noStrike" cap="none" normalizeH="0" baseline="0" dirty="0" bmk="">
                <a:ln>
                  <a:noFill/>
                </a:ln>
                <a:solidFill>
                  <a:schemeClr val="tx1"/>
                </a:solidFill>
                <a:effectLst/>
                <a:latin typeface="Calibri" panose="020F0502020204030204" pitchFamily="34" charset="0"/>
                <a:cs typeface="Calibri" panose="020F0502020204030204" pitchFamily="34" charset="0"/>
              </a:rPr>
              <a:t>. The emission components outside of the MP are characteristic of the short-period pulsars,            s, and the millisecond pulsars</a:t>
            </a:r>
            <a:r>
              <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The IPs are met in ∼2% of the normal pulsars and ∼40% of the millisecond ones. </a:t>
            </a:r>
          </a:p>
        </p:txBody>
      </p:sp>
      <p:pic>
        <p:nvPicPr>
          <p:cNvPr id="1030" name="Picture 6" descr="P\lesssim 0.6">
            <a:extLst>
              <a:ext uri="{FF2B5EF4-FFF2-40B4-BE49-F238E27FC236}">
                <a16:creationId xmlns:a16="http://schemas.microsoft.com/office/drawing/2014/main" id="{58FE9667-CB50-A9ED-17A0-CACB573538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82100" y="-136525"/>
            <a:ext cx="457200" cy="1333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B15ADB0-458B-F837-DE6A-88046A1F4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0150" y="2944829"/>
            <a:ext cx="587527" cy="171362"/>
          </a:xfrm>
          <a:prstGeom prst="rect">
            <a:avLst/>
          </a:prstGeom>
        </p:spPr>
      </p:pic>
      <p:sp>
        <p:nvSpPr>
          <p:cNvPr id="15" name="TextBox 14">
            <a:extLst>
              <a:ext uri="{FF2B5EF4-FFF2-40B4-BE49-F238E27FC236}">
                <a16:creationId xmlns:a16="http://schemas.microsoft.com/office/drawing/2014/main" id="{82CD93F7-3513-8CB1-14C2-587930D63E14}"/>
              </a:ext>
            </a:extLst>
          </p:cNvPr>
          <p:cNvSpPr txBox="1"/>
          <p:nvPr/>
        </p:nvSpPr>
        <p:spPr>
          <a:xfrm>
            <a:off x="7558400" y="3593647"/>
            <a:ext cx="3845606" cy="461665"/>
          </a:xfrm>
          <a:prstGeom prst="rect">
            <a:avLst/>
          </a:prstGeom>
          <a:noFill/>
        </p:spPr>
        <p:txBody>
          <a:bodyPr wrap="square">
            <a:spAutoFit/>
          </a:bodyPr>
          <a:lstStyle/>
          <a:p>
            <a:r>
              <a:rPr lang="en-US" sz="800" dirty="0"/>
              <a:t>Physics of </a:t>
            </a:r>
            <a:r>
              <a:rPr lang="en-US" sz="800" dirty="0" err="1"/>
              <a:t>Interpulse</a:t>
            </a:r>
            <a:r>
              <a:rPr lang="en-US" sz="800" dirty="0"/>
              <a:t> Emission in Radio Pulsars, S. A. Petrova</a:t>
            </a:r>
          </a:p>
          <a:p>
            <a:r>
              <a:rPr lang="en-US" sz="800" dirty="0"/>
              <a:t>Institute of Radio Astronomy, 4, </a:t>
            </a:r>
            <a:r>
              <a:rPr lang="en-US" sz="800" dirty="0" err="1"/>
              <a:t>Chervonopraporna</a:t>
            </a:r>
            <a:r>
              <a:rPr lang="en-US" sz="800" dirty="0"/>
              <a:t> Street, 61002 Kharkov, Ukraine</a:t>
            </a:r>
            <a:br>
              <a:rPr lang="en-US" sz="800" dirty="0"/>
            </a:br>
            <a:r>
              <a:rPr lang="en-US" sz="800" dirty="0"/>
              <a:t>Received 2007 July 16; accepted 2007 September 14; published 2008 January 20</a:t>
            </a:r>
          </a:p>
        </p:txBody>
      </p:sp>
      <p:sp>
        <p:nvSpPr>
          <p:cNvPr id="10" name="TextBox 9">
            <a:extLst>
              <a:ext uri="{FF2B5EF4-FFF2-40B4-BE49-F238E27FC236}">
                <a16:creationId xmlns:a16="http://schemas.microsoft.com/office/drawing/2014/main" id="{222DB6EC-69D7-FE65-5F46-D4972E1ED34A}"/>
              </a:ext>
            </a:extLst>
          </p:cNvPr>
          <p:cNvSpPr txBox="1"/>
          <p:nvPr/>
        </p:nvSpPr>
        <p:spPr>
          <a:xfrm>
            <a:off x="7608606" y="5598448"/>
            <a:ext cx="3745194" cy="584775"/>
          </a:xfrm>
          <a:prstGeom prst="rect">
            <a:avLst/>
          </a:prstGeom>
          <a:noFill/>
        </p:spPr>
        <p:txBody>
          <a:bodyPr wrap="square">
            <a:spAutoFit/>
          </a:bodyPr>
          <a:lstStyle/>
          <a:p>
            <a:r>
              <a:rPr lang="en-US" sz="800" dirty="0"/>
              <a:t>[Submitted on 5 Jul 2017 (v1), last revised 22 Aug 2017 (this version, v3)]</a:t>
            </a:r>
          </a:p>
          <a:p>
            <a:r>
              <a:rPr lang="en-US" sz="800" dirty="0"/>
              <a:t>On the mystery of the </a:t>
            </a:r>
            <a:r>
              <a:rPr lang="en-US" sz="800" dirty="0" err="1"/>
              <a:t>interpulse</a:t>
            </a:r>
            <a:r>
              <a:rPr lang="en-US" sz="800" dirty="0"/>
              <a:t> shift in the Crab pulsar</a:t>
            </a:r>
          </a:p>
          <a:p>
            <a:r>
              <a:rPr lang="en-US" sz="800" dirty="0"/>
              <a:t>Victor M. Kontorovich, </a:t>
            </a:r>
            <a:r>
              <a:rPr lang="en-US" sz="800" dirty="0" err="1"/>
              <a:t>Sergii</a:t>
            </a:r>
            <a:r>
              <a:rPr lang="en-US" sz="800" dirty="0"/>
              <a:t> V. Trofymenko</a:t>
            </a:r>
          </a:p>
          <a:p>
            <a:r>
              <a:rPr lang="en-US" sz="800" dirty="0"/>
              <a:t>arXiv:1707.01584 [astro-</a:t>
            </a:r>
            <a:r>
              <a:rPr lang="en-US" sz="800" dirty="0" err="1"/>
              <a:t>ph.HE</a:t>
            </a:r>
            <a:r>
              <a:rPr lang="en-US" sz="800" dirty="0"/>
              <a:t>]</a:t>
            </a:r>
          </a:p>
        </p:txBody>
      </p:sp>
      <p:sp>
        <p:nvSpPr>
          <p:cNvPr id="16" name="TextBox 15">
            <a:extLst>
              <a:ext uri="{FF2B5EF4-FFF2-40B4-BE49-F238E27FC236}">
                <a16:creationId xmlns:a16="http://schemas.microsoft.com/office/drawing/2014/main" id="{23DF0FF9-B28A-3DFF-EC53-1EEB1F4FBC87}"/>
              </a:ext>
            </a:extLst>
          </p:cNvPr>
          <p:cNvSpPr txBox="1"/>
          <p:nvPr/>
        </p:nvSpPr>
        <p:spPr>
          <a:xfrm>
            <a:off x="1274884" y="4228439"/>
            <a:ext cx="9806981" cy="1477328"/>
          </a:xfrm>
          <a:prstGeom prst="rect">
            <a:avLst/>
          </a:prstGeom>
          <a:noFill/>
        </p:spPr>
        <p:txBody>
          <a:bodyPr wrap="square">
            <a:spAutoFit/>
          </a:bodyPr>
          <a:lstStyle/>
          <a:p>
            <a:r>
              <a:rPr lang="en-US" dirty="0"/>
              <a:t>One proposed mechanism of radiation emission in the polar gap of the Crab pulsar may be an explanation for the </a:t>
            </a:r>
            <a:r>
              <a:rPr lang="en-US" dirty="0" err="1"/>
              <a:t>interpulse</a:t>
            </a:r>
            <a:r>
              <a:rPr lang="en-US" dirty="0"/>
              <a:t> shift. It is the curvature radiation which is emitted by returning positrons moving toward the surface of the neutron star along field lines of the inclined magnetic field and reflects from the surface. Such radiation interferes with transition radiation emitted from the neutron star when positrons hit the surface. </a:t>
            </a:r>
          </a:p>
        </p:txBody>
      </p:sp>
    </p:spTree>
    <p:extLst>
      <p:ext uri="{BB962C8B-B14F-4D97-AF65-F5344CB8AC3E}">
        <p14:creationId xmlns:p14="http://schemas.microsoft.com/office/powerpoint/2010/main" val="1840653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13</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4037501" y="266982"/>
            <a:ext cx="3631700" cy="923330"/>
          </a:xfrm>
          <a:prstGeom prst="rect">
            <a:avLst/>
          </a:prstGeom>
        </p:spPr>
        <p:txBody>
          <a:bodyPr wrap="none">
            <a:spAutoFit/>
          </a:bodyPr>
          <a:lstStyle/>
          <a:p>
            <a:r>
              <a:rPr lang="en-US" sz="5400" dirty="0">
                <a:latin typeface="+mj-lt"/>
              </a:rPr>
              <a:t>Introduction</a:t>
            </a:r>
          </a:p>
        </p:txBody>
      </p:sp>
      <p:sp>
        <p:nvSpPr>
          <p:cNvPr id="9" name="TextBox 8">
            <a:extLst>
              <a:ext uri="{FF2B5EF4-FFF2-40B4-BE49-F238E27FC236}">
                <a16:creationId xmlns:a16="http://schemas.microsoft.com/office/drawing/2014/main" id="{E1635611-FB69-A0BC-FBEA-6929F572D66D}"/>
              </a:ext>
            </a:extLst>
          </p:cNvPr>
          <p:cNvSpPr txBox="1"/>
          <p:nvPr/>
        </p:nvSpPr>
        <p:spPr>
          <a:xfrm>
            <a:off x="851108" y="3323387"/>
            <a:ext cx="10412028" cy="2308324"/>
          </a:xfrm>
          <a:prstGeom prst="rect">
            <a:avLst/>
          </a:prstGeom>
          <a:noFill/>
        </p:spPr>
        <p:txBody>
          <a:bodyPr wrap="square">
            <a:spAutoFit/>
          </a:bodyPr>
          <a:lstStyle/>
          <a:p>
            <a:r>
              <a:rPr lang="en-US" dirty="0"/>
              <a:t>The difference between double-pole and single-pole pulsars lies in the origin of radiation beams: double-pole pulsars emit radiation from both magnetic poles, while single-pole pulsars emit from a single pole.  Hence, the </a:t>
            </a:r>
            <a:r>
              <a:rPr lang="en-US" dirty="0" err="1"/>
              <a:t>interpulse</a:t>
            </a:r>
            <a:r>
              <a:rPr lang="en-US" dirty="0"/>
              <a:t> appears when we observe either two opposite poles (a double-pole or DP pulsar) or the same pole twice (a single-pole or SP pulsar); in the latter case, the two peaks correspond to the double intersection of the hollow-cone directivity pattern: In the hollow-cone model, radio beams are not solid cones, but rather have a hollow, donut-like shape, with the emission being concentrated along the edges of the cone. For the DP case, the inclination angle χ  (between the rotational axis and its magnetic axis) is close to 90</a:t>
            </a:r>
            <a:r>
              <a:rPr lang="en-US" baseline="30000" dirty="0"/>
              <a:t>◦</a:t>
            </a:r>
            <a:r>
              <a:rPr lang="en-US" dirty="0"/>
              <a:t>, while for a SP pulsar, this angle is close to 0</a:t>
            </a:r>
            <a:r>
              <a:rPr lang="en-US" baseline="30000" dirty="0"/>
              <a:t>◦</a:t>
            </a:r>
            <a:r>
              <a:rPr lang="en-US" dirty="0"/>
              <a:t>.  </a:t>
            </a:r>
          </a:p>
        </p:txBody>
      </p:sp>
      <p:sp>
        <p:nvSpPr>
          <p:cNvPr id="11" name="TextBox 10">
            <a:extLst>
              <a:ext uri="{FF2B5EF4-FFF2-40B4-BE49-F238E27FC236}">
                <a16:creationId xmlns:a16="http://schemas.microsoft.com/office/drawing/2014/main" id="{30DB72F2-B02B-8F12-4B0D-C63C4DB4324C}"/>
              </a:ext>
            </a:extLst>
          </p:cNvPr>
          <p:cNvSpPr txBox="1"/>
          <p:nvPr/>
        </p:nvSpPr>
        <p:spPr>
          <a:xfrm>
            <a:off x="7217788" y="5456795"/>
            <a:ext cx="4618138" cy="584775"/>
          </a:xfrm>
          <a:prstGeom prst="rect">
            <a:avLst/>
          </a:prstGeom>
          <a:noFill/>
        </p:spPr>
        <p:txBody>
          <a:bodyPr wrap="square">
            <a:spAutoFit/>
          </a:bodyPr>
          <a:lstStyle/>
          <a:p>
            <a:r>
              <a:rPr lang="en-US" sz="800" dirty="0"/>
              <a:t>Monthly Notices of the Royal Astronomical Society</a:t>
            </a:r>
          </a:p>
          <a:p>
            <a:r>
              <a:rPr lang="en-US" sz="800" dirty="0"/>
              <a:t>MNRAS 466, 2325–2336 (2017)</a:t>
            </a:r>
          </a:p>
          <a:p>
            <a:r>
              <a:rPr lang="en-US" sz="800" dirty="0"/>
              <a:t>Statistics of </a:t>
            </a:r>
            <a:r>
              <a:rPr lang="en-US" sz="800" dirty="0" err="1"/>
              <a:t>interpulse</a:t>
            </a:r>
            <a:r>
              <a:rPr lang="en-US" sz="800" dirty="0"/>
              <a:t> radio pulsars: the key to solving the alignment/counter-alignment problem</a:t>
            </a:r>
          </a:p>
          <a:p>
            <a:r>
              <a:rPr lang="en-US" sz="800" dirty="0"/>
              <a:t>L. I. </a:t>
            </a:r>
            <a:r>
              <a:rPr lang="en-US" sz="800" dirty="0" err="1"/>
              <a:t>Arzamasskiy</a:t>
            </a:r>
            <a:r>
              <a:rPr lang="en-US" sz="800" dirty="0"/>
              <a:t>, V. S. </a:t>
            </a:r>
            <a:r>
              <a:rPr lang="en-US" sz="800" dirty="0" err="1"/>
              <a:t>Beskin</a:t>
            </a:r>
            <a:r>
              <a:rPr lang="en-US" sz="800" dirty="0"/>
              <a:t>,  and K. K. </a:t>
            </a:r>
            <a:r>
              <a:rPr lang="en-US" sz="800" dirty="0" err="1"/>
              <a:t>Pirov</a:t>
            </a:r>
            <a:endParaRPr lang="en-US" sz="800" dirty="0"/>
          </a:p>
        </p:txBody>
      </p:sp>
      <p:sp>
        <p:nvSpPr>
          <p:cNvPr id="13" name="TextBox 12">
            <a:extLst>
              <a:ext uri="{FF2B5EF4-FFF2-40B4-BE49-F238E27FC236}">
                <a16:creationId xmlns:a16="http://schemas.microsoft.com/office/drawing/2014/main" id="{0835F9FE-80F6-ACF9-32E6-414CD801AE39}"/>
              </a:ext>
            </a:extLst>
          </p:cNvPr>
          <p:cNvSpPr txBox="1"/>
          <p:nvPr/>
        </p:nvSpPr>
        <p:spPr>
          <a:xfrm>
            <a:off x="851108" y="1401972"/>
            <a:ext cx="10412028" cy="923330"/>
          </a:xfrm>
          <a:prstGeom prst="rect">
            <a:avLst/>
          </a:prstGeom>
          <a:noFill/>
        </p:spPr>
        <p:txBody>
          <a:bodyPr wrap="square">
            <a:spAutoFit/>
          </a:bodyPr>
          <a:lstStyle/>
          <a:p>
            <a:r>
              <a:rPr lang="en-US" dirty="0"/>
              <a:t>All the pulsars have the angle between their magnetic and rotation axes close to 90°. The simplest interpretation of the results is that we see ‘main pulse’ emission from one pole and ‘</a:t>
            </a:r>
            <a:r>
              <a:rPr lang="en-US" dirty="0" err="1"/>
              <a:t>interpulse</a:t>
            </a:r>
            <a:r>
              <a:rPr lang="en-US" dirty="0"/>
              <a:t>’ emission from the opposite pole.  The emission region in pulsars is complex, even when the profile appears simple. </a:t>
            </a:r>
          </a:p>
        </p:txBody>
      </p:sp>
      <p:sp>
        <p:nvSpPr>
          <p:cNvPr id="15" name="TextBox 14">
            <a:extLst>
              <a:ext uri="{FF2B5EF4-FFF2-40B4-BE49-F238E27FC236}">
                <a16:creationId xmlns:a16="http://schemas.microsoft.com/office/drawing/2014/main" id="{0081C66A-0D1A-B42A-3473-34130C695BC0}"/>
              </a:ext>
            </a:extLst>
          </p:cNvPr>
          <p:cNvSpPr txBox="1"/>
          <p:nvPr/>
        </p:nvSpPr>
        <p:spPr>
          <a:xfrm>
            <a:off x="7217788" y="2325302"/>
            <a:ext cx="3865927" cy="707886"/>
          </a:xfrm>
          <a:prstGeom prst="rect">
            <a:avLst/>
          </a:prstGeom>
          <a:noFill/>
        </p:spPr>
        <p:txBody>
          <a:bodyPr wrap="square">
            <a:spAutoFit/>
          </a:bodyPr>
          <a:lstStyle/>
          <a:p>
            <a:r>
              <a:rPr lang="en-US" sz="800" dirty="0"/>
              <a:t>Polarization measurements of five pulsars with </a:t>
            </a:r>
            <a:r>
              <a:rPr lang="en-US" sz="800" dirty="0" err="1"/>
              <a:t>interpulses</a:t>
            </a:r>
            <a:r>
              <a:rPr lang="en-US" sz="800" dirty="0"/>
              <a:t> </a:t>
            </a:r>
          </a:p>
          <a:p>
            <a:r>
              <a:rPr lang="en-US" sz="800" dirty="0"/>
              <a:t>M.J. Keith, S. Johnston, M. Kramer, P. Weltevrede</a:t>
            </a:r>
            <a:endParaRPr lang="en-US" sz="800" i="1" dirty="0"/>
          </a:p>
          <a:p>
            <a:r>
              <a:rPr lang="en-US" sz="800" i="1" dirty="0"/>
              <a:t>Monthly Notices of the Royal Astronomical Society</a:t>
            </a:r>
            <a:r>
              <a:rPr lang="en-US" sz="800" dirty="0"/>
              <a:t>, Volume 402, Issue 2, February 2010, Pages 745–752, https://doi.org/10.1111/j.1365-2966.2009.15926.x</a:t>
            </a:r>
          </a:p>
          <a:p>
            <a:r>
              <a:rPr lang="en-US" sz="800" dirty="0"/>
              <a:t>Published: 02 February 2010</a:t>
            </a:r>
          </a:p>
        </p:txBody>
      </p:sp>
    </p:spTree>
    <p:extLst>
      <p:ext uri="{BB962C8B-B14F-4D97-AF65-F5344CB8AC3E}">
        <p14:creationId xmlns:p14="http://schemas.microsoft.com/office/powerpoint/2010/main" val="979434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14</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4056956" y="214007"/>
            <a:ext cx="3631700" cy="923330"/>
          </a:xfrm>
          <a:prstGeom prst="rect">
            <a:avLst/>
          </a:prstGeom>
        </p:spPr>
        <p:txBody>
          <a:bodyPr wrap="none">
            <a:spAutoFit/>
          </a:bodyPr>
          <a:lstStyle/>
          <a:p>
            <a:r>
              <a:rPr lang="en-US" sz="5400" dirty="0">
                <a:latin typeface="+mj-lt"/>
              </a:rPr>
              <a:t>Introduction</a:t>
            </a:r>
          </a:p>
        </p:txBody>
      </p:sp>
      <p:pic>
        <p:nvPicPr>
          <p:cNvPr id="7" name="Picture 6" descr="A diagram of a pulse&#10;&#10;Description automatically generated">
            <a:extLst>
              <a:ext uri="{FF2B5EF4-FFF2-40B4-BE49-F238E27FC236}">
                <a16:creationId xmlns:a16="http://schemas.microsoft.com/office/drawing/2014/main" id="{1A296C3C-3107-B703-373D-303DF38DA34A}"/>
              </a:ext>
            </a:extLst>
          </p:cNvPr>
          <p:cNvPicPr>
            <a:picLocks noChangeAspect="1"/>
          </p:cNvPicPr>
          <p:nvPr/>
        </p:nvPicPr>
        <p:blipFill rotWithShape="1">
          <a:blip r:embed="rId3">
            <a:extLst>
              <a:ext uri="{28A0092B-C50C-407E-A947-70E740481C1C}">
                <a14:useLocalDpi xmlns:a14="http://schemas.microsoft.com/office/drawing/2010/main" val="0"/>
              </a:ext>
            </a:extLst>
          </a:blip>
          <a:srcRect l="1822" t="968" b="7750"/>
          <a:stretch/>
        </p:blipFill>
        <p:spPr>
          <a:xfrm>
            <a:off x="1107348" y="1779855"/>
            <a:ext cx="4770532" cy="3177334"/>
          </a:xfrm>
          <a:prstGeom prst="rect">
            <a:avLst/>
          </a:prstGeom>
        </p:spPr>
      </p:pic>
      <p:pic>
        <p:nvPicPr>
          <p:cNvPr id="10" name="Picture 9" descr="A screenshot of a graph&#10;&#10;Description automatically generated">
            <a:extLst>
              <a:ext uri="{FF2B5EF4-FFF2-40B4-BE49-F238E27FC236}">
                <a16:creationId xmlns:a16="http://schemas.microsoft.com/office/drawing/2014/main" id="{00C1CBBA-2193-6D71-EBF6-0803EBE0C4FE}"/>
              </a:ext>
            </a:extLst>
          </p:cNvPr>
          <p:cNvPicPr>
            <a:picLocks noChangeAspect="1"/>
          </p:cNvPicPr>
          <p:nvPr/>
        </p:nvPicPr>
        <p:blipFill rotWithShape="1">
          <a:blip r:embed="rId4">
            <a:extLst>
              <a:ext uri="{28A0092B-C50C-407E-A947-70E740481C1C}">
                <a14:useLocalDpi xmlns:a14="http://schemas.microsoft.com/office/drawing/2010/main" val="0"/>
              </a:ext>
            </a:extLst>
          </a:blip>
          <a:srcRect l="8735" t="10709" r="7986" b="9015"/>
          <a:stretch/>
        </p:blipFill>
        <p:spPr>
          <a:xfrm>
            <a:off x="6565748" y="1469618"/>
            <a:ext cx="4868445" cy="3483813"/>
          </a:xfrm>
          <a:prstGeom prst="rect">
            <a:avLst/>
          </a:prstGeom>
        </p:spPr>
      </p:pic>
      <p:sp>
        <p:nvSpPr>
          <p:cNvPr id="4" name="TextBox 3">
            <a:extLst>
              <a:ext uri="{FF2B5EF4-FFF2-40B4-BE49-F238E27FC236}">
                <a16:creationId xmlns:a16="http://schemas.microsoft.com/office/drawing/2014/main" id="{D1DB2391-8956-B921-88A9-51E5521C537A}"/>
              </a:ext>
            </a:extLst>
          </p:cNvPr>
          <p:cNvSpPr txBox="1"/>
          <p:nvPr/>
        </p:nvSpPr>
        <p:spPr>
          <a:xfrm>
            <a:off x="6476301" y="5490537"/>
            <a:ext cx="1143000" cy="553998"/>
          </a:xfrm>
          <a:prstGeom prst="rect">
            <a:avLst/>
          </a:prstGeom>
          <a:noFill/>
        </p:spPr>
        <p:txBody>
          <a:bodyPr wrap="square" rtlCol="0">
            <a:spAutoFit/>
          </a:bodyPr>
          <a:lstStyle/>
          <a:p>
            <a:r>
              <a:rPr lang="en-US" sz="1000" b="1" dirty="0"/>
              <a:t>Pulsar profiles over many frequencies</a:t>
            </a:r>
          </a:p>
        </p:txBody>
      </p:sp>
      <p:sp>
        <p:nvSpPr>
          <p:cNvPr id="6" name="Arrow: Down 5">
            <a:extLst>
              <a:ext uri="{FF2B5EF4-FFF2-40B4-BE49-F238E27FC236}">
                <a16:creationId xmlns:a16="http://schemas.microsoft.com/office/drawing/2014/main" id="{4F1FADCF-DB9E-0701-17AB-35D9F8FC2F7C}"/>
              </a:ext>
            </a:extLst>
          </p:cNvPr>
          <p:cNvSpPr/>
          <p:nvPr/>
        </p:nvSpPr>
        <p:spPr>
          <a:xfrm rot="10800000">
            <a:off x="6762576" y="4844205"/>
            <a:ext cx="218113" cy="64633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93E5B62-DEF3-47CC-D390-3C1580240304}"/>
              </a:ext>
            </a:extLst>
          </p:cNvPr>
          <p:cNvSpPr txBox="1"/>
          <p:nvPr/>
        </p:nvSpPr>
        <p:spPr>
          <a:xfrm>
            <a:off x="7643415" y="5470683"/>
            <a:ext cx="3009550" cy="400110"/>
          </a:xfrm>
          <a:prstGeom prst="rect">
            <a:avLst/>
          </a:prstGeom>
          <a:noFill/>
        </p:spPr>
        <p:txBody>
          <a:bodyPr wrap="square" rtlCol="0">
            <a:spAutoFit/>
          </a:bodyPr>
          <a:lstStyle/>
          <a:p>
            <a:r>
              <a:rPr lang="en-US" sz="1000" dirty="0"/>
              <a:t>Source: Semantic Scholar, On the mystery of the </a:t>
            </a:r>
            <a:r>
              <a:rPr lang="en-US" sz="1000" dirty="0" err="1"/>
              <a:t>interpulse</a:t>
            </a:r>
            <a:r>
              <a:rPr lang="en-US" sz="1000" dirty="0"/>
              <a:t> shift in the crab pulsar</a:t>
            </a:r>
          </a:p>
        </p:txBody>
      </p:sp>
      <p:sp>
        <p:nvSpPr>
          <p:cNvPr id="9" name="TextBox 8">
            <a:extLst>
              <a:ext uri="{FF2B5EF4-FFF2-40B4-BE49-F238E27FC236}">
                <a16:creationId xmlns:a16="http://schemas.microsoft.com/office/drawing/2014/main" id="{0E55A935-72A8-1B0A-BA6A-163556D1D3E2}"/>
              </a:ext>
            </a:extLst>
          </p:cNvPr>
          <p:cNvSpPr txBox="1"/>
          <p:nvPr/>
        </p:nvSpPr>
        <p:spPr>
          <a:xfrm>
            <a:off x="2252345" y="5167371"/>
            <a:ext cx="3009550" cy="246221"/>
          </a:xfrm>
          <a:prstGeom prst="rect">
            <a:avLst/>
          </a:prstGeom>
          <a:noFill/>
        </p:spPr>
        <p:txBody>
          <a:bodyPr wrap="square" rtlCol="0">
            <a:spAutoFit/>
          </a:bodyPr>
          <a:lstStyle/>
          <a:p>
            <a:r>
              <a:rPr lang="en-US" sz="1000" dirty="0"/>
              <a:t>Enhanced Optical Emission From crab Pulsar</a:t>
            </a:r>
          </a:p>
        </p:txBody>
      </p:sp>
      <p:sp>
        <p:nvSpPr>
          <p:cNvPr id="11" name="TextBox 10">
            <a:extLst>
              <a:ext uri="{FF2B5EF4-FFF2-40B4-BE49-F238E27FC236}">
                <a16:creationId xmlns:a16="http://schemas.microsoft.com/office/drawing/2014/main" id="{035EF07E-292B-0F58-FBA0-683E5C187CF4}"/>
              </a:ext>
            </a:extLst>
          </p:cNvPr>
          <p:cNvSpPr txBox="1"/>
          <p:nvPr/>
        </p:nvSpPr>
        <p:spPr>
          <a:xfrm>
            <a:off x="10673238" y="2857581"/>
            <a:ext cx="955321" cy="707886"/>
          </a:xfrm>
          <a:prstGeom prst="rect">
            <a:avLst/>
          </a:prstGeom>
          <a:noFill/>
        </p:spPr>
        <p:txBody>
          <a:bodyPr wrap="square" rtlCol="0">
            <a:spAutoFit/>
          </a:bodyPr>
          <a:lstStyle/>
          <a:p>
            <a:r>
              <a:rPr lang="en-US" sz="1000" dirty="0"/>
              <a:t>High Frequency Components (HFCs)</a:t>
            </a:r>
          </a:p>
        </p:txBody>
      </p:sp>
      <p:sp>
        <p:nvSpPr>
          <p:cNvPr id="15" name="TextBox 14">
            <a:extLst>
              <a:ext uri="{FF2B5EF4-FFF2-40B4-BE49-F238E27FC236}">
                <a16:creationId xmlns:a16="http://schemas.microsoft.com/office/drawing/2014/main" id="{5996D627-E65C-BA3B-48CC-E662EE1ACC95}"/>
              </a:ext>
            </a:extLst>
          </p:cNvPr>
          <p:cNvSpPr txBox="1"/>
          <p:nvPr/>
        </p:nvSpPr>
        <p:spPr>
          <a:xfrm>
            <a:off x="1846384" y="5490537"/>
            <a:ext cx="4369857" cy="861774"/>
          </a:xfrm>
          <a:prstGeom prst="rect">
            <a:avLst/>
          </a:prstGeom>
          <a:noFill/>
        </p:spPr>
        <p:txBody>
          <a:bodyPr wrap="square">
            <a:spAutoFit/>
          </a:bodyPr>
          <a:lstStyle/>
          <a:p>
            <a:r>
              <a:rPr lang="en-US" sz="1000" dirty="0"/>
              <a:t>Photon Counting for Studying Faint Astronomical Variable Signals in Optical Band</a:t>
            </a:r>
          </a:p>
          <a:p>
            <a:r>
              <a:rPr lang="en-US" sz="1000" dirty="0"/>
              <a:t>March 2018</a:t>
            </a:r>
          </a:p>
          <a:p>
            <a:r>
              <a:rPr lang="en-US" sz="1000" dirty="0"/>
              <a:t>DOI:10.5772/intechopen.71072</a:t>
            </a:r>
          </a:p>
          <a:p>
            <a:r>
              <a:rPr lang="en-US" sz="1000" dirty="0"/>
              <a:t>In book: Photon Counting - Fundamentals and Applications</a:t>
            </a:r>
          </a:p>
          <a:p>
            <a:r>
              <a:rPr lang="en-US" sz="1000" dirty="0"/>
              <a:t>Filippo Ambrosino and Franco </a:t>
            </a:r>
            <a:r>
              <a:rPr lang="en-US" sz="1000" dirty="0" err="1"/>
              <a:t>Meddi</a:t>
            </a:r>
            <a:endParaRPr lang="en-US" sz="1000" dirty="0"/>
          </a:p>
        </p:txBody>
      </p:sp>
    </p:spTree>
    <p:extLst>
      <p:ext uri="{BB962C8B-B14F-4D97-AF65-F5344CB8AC3E}">
        <p14:creationId xmlns:p14="http://schemas.microsoft.com/office/powerpoint/2010/main" val="456380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15</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4034199" y="225878"/>
            <a:ext cx="3631700" cy="923330"/>
          </a:xfrm>
          <a:prstGeom prst="rect">
            <a:avLst/>
          </a:prstGeom>
        </p:spPr>
        <p:txBody>
          <a:bodyPr wrap="none">
            <a:spAutoFit/>
          </a:bodyPr>
          <a:lstStyle/>
          <a:p>
            <a:r>
              <a:rPr lang="en-US" sz="5400" dirty="0">
                <a:latin typeface="+mj-lt"/>
              </a:rPr>
              <a:t>Introduction</a:t>
            </a:r>
          </a:p>
        </p:txBody>
      </p:sp>
      <p:pic>
        <p:nvPicPr>
          <p:cNvPr id="7" name="Picture 6" descr="A graph of a pulse&#10;&#10;Description automatically generated">
            <a:extLst>
              <a:ext uri="{FF2B5EF4-FFF2-40B4-BE49-F238E27FC236}">
                <a16:creationId xmlns:a16="http://schemas.microsoft.com/office/drawing/2014/main" id="{C5BB6A73-ACA9-71F6-3A28-7C4FCB6966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355" y="1082552"/>
            <a:ext cx="6215856" cy="5549570"/>
          </a:xfrm>
          <a:prstGeom prst="rect">
            <a:avLst/>
          </a:prstGeom>
        </p:spPr>
      </p:pic>
      <p:sp>
        <p:nvSpPr>
          <p:cNvPr id="8" name="TextBox 7">
            <a:extLst>
              <a:ext uri="{FF2B5EF4-FFF2-40B4-BE49-F238E27FC236}">
                <a16:creationId xmlns:a16="http://schemas.microsoft.com/office/drawing/2014/main" id="{78F45A21-CD83-0829-D509-94966A2D4BBC}"/>
              </a:ext>
            </a:extLst>
          </p:cNvPr>
          <p:cNvSpPr txBox="1"/>
          <p:nvPr/>
        </p:nvSpPr>
        <p:spPr>
          <a:xfrm>
            <a:off x="8497807" y="4962173"/>
            <a:ext cx="3137723" cy="861774"/>
          </a:xfrm>
          <a:prstGeom prst="rect">
            <a:avLst/>
          </a:prstGeom>
          <a:noFill/>
        </p:spPr>
        <p:txBody>
          <a:bodyPr wrap="square">
            <a:spAutoFit/>
          </a:bodyPr>
          <a:lstStyle/>
          <a:p>
            <a:r>
              <a:rPr lang="en-US" sz="1000" dirty="0"/>
              <a:t>The Pulsar In The Crab Nebula: A short review</a:t>
            </a:r>
          </a:p>
          <a:p>
            <a:r>
              <a:rPr lang="en-US" sz="1000" dirty="0"/>
              <a:t>May 2016</a:t>
            </a:r>
          </a:p>
          <a:p>
            <a:r>
              <a:rPr lang="en-US" sz="1000" dirty="0"/>
              <a:t>DOI:</a:t>
            </a:r>
            <a:r>
              <a:rPr lang="en-US" sz="1000" dirty="0">
                <a:hlinkClick r:id="rId4"/>
              </a:rPr>
              <a:t>10.22323/1.237.0015</a:t>
            </a:r>
            <a:endParaRPr lang="en-US" sz="1000" dirty="0"/>
          </a:p>
          <a:p>
            <a:r>
              <a:rPr lang="en-US" sz="1000" dirty="0"/>
              <a:t>Conference: Frontier Research in Astrophysics</a:t>
            </a:r>
          </a:p>
          <a:p>
            <a:r>
              <a:rPr lang="en-US" sz="1000" dirty="0"/>
              <a:t>Author: </a:t>
            </a:r>
            <a:r>
              <a:rPr lang="en-US" sz="1000" dirty="0">
                <a:hlinkClick r:id="rId5"/>
              </a:rPr>
              <a:t>N. </a:t>
            </a:r>
            <a:r>
              <a:rPr lang="en-US" sz="1000" dirty="0" err="1">
                <a:hlinkClick r:id="rId5"/>
              </a:rPr>
              <a:t>Lewandowska</a:t>
            </a:r>
            <a:r>
              <a:rPr lang="en-US" sz="1000" dirty="0"/>
              <a:t>, </a:t>
            </a:r>
            <a:r>
              <a:rPr lang="en-US" sz="1000" dirty="0">
                <a:hlinkClick r:id="rId6"/>
              </a:rPr>
              <a:t>State University of New York</a:t>
            </a:r>
            <a:endParaRPr lang="en-US" sz="1000" dirty="0"/>
          </a:p>
        </p:txBody>
      </p:sp>
    </p:spTree>
    <p:extLst>
      <p:ext uri="{BB962C8B-B14F-4D97-AF65-F5344CB8AC3E}">
        <p14:creationId xmlns:p14="http://schemas.microsoft.com/office/powerpoint/2010/main" val="34268027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16</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1120806" y="136525"/>
            <a:ext cx="10232994" cy="923330"/>
          </a:xfrm>
          <a:prstGeom prst="rect">
            <a:avLst/>
          </a:prstGeom>
        </p:spPr>
        <p:txBody>
          <a:bodyPr wrap="none">
            <a:spAutoFit/>
          </a:bodyPr>
          <a:lstStyle/>
          <a:p>
            <a:r>
              <a:rPr lang="en-US" sz="5400" dirty="0">
                <a:latin typeface="+mj-lt"/>
              </a:rPr>
              <a:t>Variation of Observation Parameters</a:t>
            </a:r>
          </a:p>
        </p:txBody>
      </p:sp>
      <p:pic>
        <p:nvPicPr>
          <p:cNvPr id="8" name="Picture 7" descr="A diagram of a frequency&#10;&#10;Description automatically generated with medium confidence">
            <a:extLst>
              <a:ext uri="{FF2B5EF4-FFF2-40B4-BE49-F238E27FC236}">
                <a16:creationId xmlns:a16="http://schemas.microsoft.com/office/drawing/2014/main" id="{E46A16B6-4FFB-E576-EE80-73F71755A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212" y="1009631"/>
            <a:ext cx="6984709" cy="5177223"/>
          </a:xfrm>
          <a:prstGeom prst="rect">
            <a:avLst/>
          </a:prstGeom>
        </p:spPr>
      </p:pic>
      <p:sp>
        <p:nvSpPr>
          <p:cNvPr id="6" name="TextBox 5">
            <a:extLst>
              <a:ext uri="{FF2B5EF4-FFF2-40B4-BE49-F238E27FC236}">
                <a16:creationId xmlns:a16="http://schemas.microsoft.com/office/drawing/2014/main" id="{39C58CBD-02AB-862B-2A45-CD98C2BC655D}"/>
              </a:ext>
            </a:extLst>
          </p:cNvPr>
          <p:cNvSpPr txBox="1"/>
          <p:nvPr/>
        </p:nvSpPr>
        <p:spPr>
          <a:xfrm>
            <a:off x="1637950" y="6296689"/>
            <a:ext cx="6096700" cy="461665"/>
          </a:xfrm>
          <a:prstGeom prst="rect">
            <a:avLst/>
          </a:prstGeom>
          <a:noFill/>
        </p:spPr>
        <p:txBody>
          <a:bodyPr wrap="square">
            <a:spAutoFit/>
          </a:bodyPr>
          <a:lstStyle/>
          <a:p>
            <a:pPr algn="l"/>
            <a:r>
              <a:rPr lang="en-US" sz="800" b="0" i="0" u="none" strike="noStrike" baseline="0" dirty="0">
                <a:latin typeface="GillSans"/>
              </a:rPr>
              <a:t>Student Poster: Operating Green Bank Observatory’s 20 Meter Telescope with Ham Radio Students</a:t>
            </a:r>
          </a:p>
          <a:p>
            <a:pPr algn="l"/>
            <a:r>
              <a:rPr lang="en-US" sz="800" b="0" i="0" u="none" strike="noStrike" baseline="0" dirty="0">
                <a:latin typeface="GillSans"/>
              </a:rPr>
              <a:t>Mia Bridges1, Alia Wofford2, Xander Whittington-Speck3, Danielle Rowland4</a:t>
            </a:r>
          </a:p>
          <a:p>
            <a:pPr algn="l"/>
            <a:r>
              <a:rPr lang="en-US" sz="800" b="0" i="0" u="none" strike="noStrike" baseline="0" dirty="0">
                <a:latin typeface="GillSans"/>
              </a:rPr>
              <a:t>1The College of William &amp; Mary, 2George Mason University, 3Northwest Vista College, 4National Radio Astronomy Observatory</a:t>
            </a:r>
            <a:endParaRPr lang="en-US" sz="800" dirty="0"/>
          </a:p>
        </p:txBody>
      </p:sp>
      <p:sp>
        <p:nvSpPr>
          <p:cNvPr id="4" name="TextBox 3">
            <a:extLst>
              <a:ext uri="{FF2B5EF4-FFF2-40B4-BE49-F238E27FC236}">
                <a16:creationId xmlns:a16="http://schemas.microsoft.com/office/drawing/2014/main" id="{ABAA3707-08FB-4DDC-A6C6-E197F7DAAAFD}"/>
              </a:ext>
            </a:extLst>
          </p:cNvPr>
          <p:cNvSpPr txBox="1"/>
          <p:nvPr/>
        </p:nvSpPr>
        <p:spPr>
          <a:xfrm>
            <a:off x="689515" y="3136577"/>
            <a:ext cx="1503635" cy="923330"/>
          </a:xfrm>
          <a:prstGeom prst="rect">
            <a:avLst/>
          </a:prstGeom>
          <a:noFill/>
        </p:spPr>
        <p:txBody>
          <a:bodyPr wrap="square" rtlCol="0">
            <a:spAutoFit/>
          </a:bodyPr>
          <a:lstStyle/>
          <a:p>
            <a:pPr algn="ctr"/>
            <a:r>
              <a:rPr lang="en-US" dirty="0"/>
              <a:t>Remember the 3 P’s (Parameters)</a:t>
            </a:r>
          </a:p>
        </p:txBody>
      </p:sp>
    </p:spTree>
    <p:extLst>
      <p:ext uri="{BB962C8B-B14F-4D97-AF65-F5344CB8AC3E}">
        <p14:creationId xmlns:p14="http://schemas.microsoft.com/office/powerpoint/2010/main" val="298718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17</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909313" y="225522"/>
            <a:ext cx="10232994" cy="923330"/>
          </a:xfrm>
          <a:prstGeom prst="rect">
            <a:avLst/>
          </a:prstGeom>
        </p:spPr>
        <p:txBody>
          <a:bodyPr wrap="none">
            <a:spAutoFit/>
          </a:bodyPr>
          <a:lstStyle/>
          <a:p>
            <a:r>
              <a:rPr lang="en-US" sz="5400" dirty="0">
                <a:latin typeface="+mj-lt"/>
              </a:rPr>
              <a:t>Variation of Observation Parameters</a:t>
            </a:r>
          </a:p>
        </p:txBody>
      </p:sp>
      <p:pic>
        <p:nvPicPr>
          <p:cNvPr id="10" name="Picture 9" descr="A diagram of a pulse&#10;&#10;Description automatically generated">
            <a:extLst>
              <a:ext uri="{FF2B5EF4-FFF2-40B4-BE49-F238E27FC236}">
                <a16:creationId xmlns:a16="http://schemas.microsoft.com/office/drawing/2014/main" id="{C016FE80-021A-4D6A-E3FE-3C967BBD21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36" y="1305416"/>
            <a:ext cx="5511696" cy="4589268"/>
          </a:xfrm>
          <a:prstGeom prst="rect">
            <a:avLst/>
          </a:prstGeom>
        </p:spPr>
      </p:pic>
      <p:sp>
        <p:nvSpPr>
          <p:cNvPr id="7" name="TextBox 6">
            <a:extLst>
              <a:ext uri="{FF2B5EF4-FFF2-40B4-BE49-F238E27FC236}">
                <a16:creationId xmlns:a16="http://schemas.microsoft.com/office/drawing/2014/main" id="{F0D3D903-5510-9914-9D30-747597757631}"/>
              </a:ext>
            </a:extLst>
          </p:cNvPr>
          <p:cNvSpPr txBox="1"/>
          <p:nvPr/>
        </p:nvSpPr>
        <p:spPr>
          <a:xfrm>
            <a:off x="2987836" y="5956021"/>
            <a:ext cx="5804198" cy="461665"/>
          </a:xfrm>
          <a:prstGeom prst="rect">
            <a:avLst/>
          </a:prstGeom>
          <a:noFill/>
        </p:spPr>
        <p:txBody>
          <a:bodyPr wrap="square">
            <a:spAutoFit/>
          </a:bodyPr>
          <a:lstStyle/>
          <a:p>
            <a:pPr algn="l"/>
            <a:r>
              <a:rPr lang="en-US" sz="800" b="0" i="0" u="none" strike="noStrike" baseline="0" dirty="0">
                <a:latin typeface="GillSans"/>
              </a:rPr>
              <a:t>Student Poster: Operating Green Bank Observatory’s 20 Meter Telescope with Ham Radio Students</a:t>
            </a:r>
          </a:p>
          <a:p>
            <a:pPr algn="l"/>
            <a:r>
              <a:rPr lang="en-US" sz="800" b="0" i="0" u="none" strike="noStrike" baseline="0" dirty="0">
                <a:latin typeface="GillSans"/>
              </a:rPr>
              <a:t>Mia Bridges1, Alia Wofford2, Xander Whittington-Speck3, Danielle Rowland4</a:t>
            </a:r>
          </a:p>
          <a:p>
            <a:pPr algn="l"/>
            <a:r>
              <a:rPr lang="en-US" sz="800" b="0" i="0" u="none" strike="noStrike" baseline="0" dirty="0">
                <a:latin typeface="GillSans"/>
              </a:rPr>
              <a:t>1The College of William &amp; Mary, 2George Mason University, 3Northwest Vista College, 4National Radio Astronomy Observatory</a:t>
            </a:r>
            <a:endParaRPr lang="en-US" sz="800" dirty="0"/>
          </a:p>
        </p:txBody>
      </p:sp>
      <p:sp>
        <p:nvSpPr>
          <p:cNvPr id="4" name="TextBox 3">
            <a:extLst>
              <a:ext uri="{FF2B5EF4-FFF2-40B4-BE49-F238E27FC236}">
                <a16:creationId xmlns:a16="http://schemas.microsoft.com/office/drawing/2014/main" id="{76E8988F-0469-0F97-62E2-98E33747D2F7}"/>
              </a:ext>
            </a:extLst>
          </p:cNvPr>
          <p:cNvSpPr txBox="1"/>
          <p:nvPr/>
        </p:nvSpPr>
        <p:spPr>
          <a:xfrm>
            <a:off x="647623" y="2920438"/>
            <a:ext cx="1483738" cy="923330"/>
          </a:xfrm>
          <a:prstGeom prst="rect">
            <a:avLst/>
          </a:prstGeom>
          <a:noFill/>
        </p:spPr>
        <p:txBody>
          <a:bodyPr wrap="square" rtlCol="0">
            <a:spAutoFit/>
          </a:bodyPr>
          <a:lstStyle/>
          <a:p>
            <a:pPr algn="ctr"/>
            <a:r>
              <a:rPr lang="en-US" dirty="0"/>
              <a:t>Remember the 3 P’s (Parameters)</a:t>
            </a:r>
          </a:p>
        </p:txBody>
      </p:sp>
      <p:sp>
        <p:nvSpPr>
          <p:cNvPr id="6" name="TextBox 5">
            <a:extLst>
              <a:ext uri="{FF2B5EF4-FFF2-40B4-BE49-F238E27FC236}">
                <a16:creationId xmlns:a16="http://schemas.microsoft.com/office/drawing/2014/main" id="{5627880D-B3C3-F86D-5311-1CF6912D94BD}"/>
              </a:ext>
            </a:extLst>
          </p:cNvPr>
          <p:cNvSpPr txBox="1"/>
          <p:nvPr/>
        </p:nvSpPr>
        <p:spPr>
          <a:xfrm>
            <a:off x="9353725" y="2735771"/>
            <a:ext cx="2354013" cy="1200329"/>
          </a:xfrm>
          <a:prstGeom prst="rect">
            <a:avLst/>
          </a:prstGeom>
          <a:noFill/>
        </p:spPr>
        <p:txBody>
          <a:bodyPr wrap="square" rtlCol="0">
            <a:spAutoFit/>
          </a:bodyPr>
          <a:lstStyle/>
          <a:p>
            <a:r>
              <a:rPr lang="en-US" dirty="0"/>
              <a:t>Compare to Slide 6:</a:t>
            </a:r>
          </a:p>
          <a:p>
            <a:r>
              <a:rPr lang="en-US" dirty="0"/>
              <a:t>0.0062/30 = 0.00021s suggested integration time. It’s OK to vary!</a:t>
            </a:r>
          </a:p>
        </p:txBody>
      </p:sp>
    </p:spTree>
    <p:extLst>
      <p:ext uri="{BB962C8B-B14F-4D97-AF65-F5344CB8AC3E}">
        <p14:creationId xmlns:p14="http://schemas.microsoft.com/office/powerpoint/2010/main" val="859325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18</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979503" y="332443"/>
            <a:ext cx="10232994" cy="923330"/>
          </a:xfrm>
          <a:prstGeom prst="rect">
            <a:avLst/>
          </a:prstGeom>
        </p:spPr>
        <p:txBody>
          <a:bodyPr wrap="none">
            <a:spAutoFit/>
          </a:bodyPr>
          <a:lstStyle/>
          <a:p>
            <a:r>
              <a:rPr lang="en-US" sz="5400" dirty="0">
                <a:latin typeface="+mj-lt"/>
              </a:rPr>
              <a:t>Variation of Observation Parameters</a:t>
            </a:r>
          </a:p>
        </p:txBody>
      </p:sp>
      <p:pic>
        <p:nvPicPr>
          <p:cNvPr id="12" name="Picture 11" descr="A diagram of a wave&#10;&#10;Description automatically generated with medium confidence">
            <a:extLst>
              <a:ext uri="{FF2B5EF4-FFF2-40B4-BE49-F238E27FC236}">
                <a16:creationId xmlns:a16="http://schemas.microsoft.com/office/drawing/2014/main" id="{3F985E04-3929-4121-C6AA-6DB5FD1B27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102" y="1255773"/>
            <a:ext cx="4533550" cy="4418614"/>
          </a:xfrm>
          <a:prstGeom prst="rect">
            <a:avLst/>
          </a:prstGeom>
        </p:spPr>
      </p:pic>
      <p:sp>
        <p:nvSpPr>
          <p:cNvPr id="6" name="TextBox 5">
            <a:extLst>
              <a:ext uri="{FF2B5EF4-FFF2-40B4-BE49-F238E27FC236}">
                <a16:creationId xmlns:a16="http://schemas.microsoft.com/office/drawing/2014/main" id="{E53C6A05-0EBB-3282-584D-43782B83FDA2}"/>
              </a:ext>
            </a:extLst>
          </p:cNvPr>
          <p:cNvSpPr txBox="1"/>
          <p:nvPr/>
        </p:nvSpPr>
        <p:spPr>
          <a:xfrm>
            <a:off x="3152513" y="5894685"/>
            <a:ext cx="5886974" cy="461665"/>
          </a:xfrm>
          <a:prstGeom prst="rect">
            <a:avLst/>
          </a:prstGeom>
          <a:noFill/>
        </p:spPr>
        <p:txBody>
          <a:bodyPr wrap="square">
            <a:spAutoFit/>
          </a:bodyPr>
          <a:lstStyle/>
          <a:p>
            <a:pPr algn="l"/>
            <a:r>
              <a:rPr lang="en-US" sz="800" b="0" i="0" u="none" strike="noStrike" baseline="0" dirty="0">
                <a:latin typeface="GillSans"/>
              </a:rPr>
              <a:t>Student Poster: Operating Green Bank Observatory’s 20 Meter Telescope with Ham Radio Students</a:t>
            </a:r>
          </a:p>
          <a:p>
            <a:pPr algn="l"/>
            <a:r>
              <a:rPr lang="en-US" sz="800" b="0" i="0" u="none" strike="noStrike" baseline="0" dirty="0">
                <a:latin typeface="GillSans"/>
              </a:rPr>
              <a:t>Mia Bridges1, Alia Wofford2, Xander Whittington-Speck3, Danielle Rowland4</a:t>
            </a:r>
          </a:p>
          <a:p>
            <a:pPr algn="l"/>
            <a:r>
              <a:rPr lang="en-US" sz="800" b="0" i="0" u="none" strike="noStrike" baseline="0" dirty="0">
                <a:latin typeface="GillSans"/>
              </a:rPr>
              <a:t>1The College of William &amp; Mary, 2George Mason University, 3Northwest Vista College, 4National Radio Astronomy Observatory</a:t>
            </a:r>
            <a:endParaRPr lang="en-US" sz="800" dirty="0"/>
          </a:p>
        </p:txBody>
      </p:sp>
      <p:sp>
        <p:nvSpPr>
          <p:cNvPr id="4" name="TextBox 3">
            <a:extLst>
              <a:ext uri="{FF2B5EF4-FFF2-40B4-BE49-F238E27FC236}">
                <a16:creationId xmlns:a16="http://schemas.microsoft.com/office/drawing/2014/main" id="{99959693-336B-4203-567C-A0A56D19E54B}"/>
              </a:ext>
            </a:extLst>
          </p:cNvPr>
          <p:cNvSpPr txBox="1"/>
          <p:nvPr/>
        </p:nvSpPr>
        <p:spPr>
          <a:xfrm>
            <a:off x="835268" y="3091768"/>
            <a:ext cx="1443815" cy="923330"/>
          </a:xfrm>
          <a:prstGeom prst="rect">
            <a:avLst/>
          </a:prstGeom>
          <a:noFill/>
        </p:spPr>
        <p:txBody>
          <a:bodyPr wrap="square" rtlCol="0">
            <a:spAutoFit/>
          </a:bodyPr>
          <a:lstStyle/>
          <a:p>
            <a:pPr algn="ctr"/>
            <a:r>
              <a:rPr lang="en-US" dirty="0"/>
              <a:t>Remember the 3 P’s (Parameters)</a:t>
            </a:r>
          </a:p>
        </p:txBody>
      </p:sp>
    </p:spTree>
    <p:extLst>
      <p:ext uri="{BB962C8B-B14F-4D97-AF65-F5344CB8AC3E}">
        <p14:creationId xmlns:p14="http://schemas.microsoft.com/office/powerpoint/2010/main" val="32509971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19</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765758" y="273005"/>
            <a:ext cx="10232994" cy="923330"/>
          </a:xfrm>
          <a:prstGeom prst="rect">
            <a:avLst/>
          </a:prstGeom>
        </p:spPr>
        <p:txBody>
          <a:bodyPr wrap="none">
            <a:spAutoFit/>
          </a:bodyPr>
          <a:lstStyle/>
          <a:p>
            <a:r>
              <a:rPr lang="en-US" sz="5400" dirty="0">
                <a:latin typeface="+mj-lt"/>
              </a:rPr>
              <a:t>Variation of Observation Parameters</a:t>
            </a:r>
          </a:p>
        </p:txBody>
      </p:sp>
      <p:pic>
        <p:nvPicPr>
          <p:cNvPr id="6" name="Picture 5">
            <a:extLst>
              <a:ext uri="{FF2B5EF4-FFF2-40B4-BE49-F238E27FC236}">
                <a16:creationId xmlns:a16="http://schemas.microsoft.com/office/drawing/2014/main" id="{5EC87ED3-44BD-A9B9-ED70-0046CE296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810" y="1290339"/>
            <a:ext cx="7192379" cy="4277322"/>
          </a:xfrm>
          <a:prstGeom prst="rect">
            <a:avLst/>
          </a:prstGeom>
        </p:spPr>
      </p:pic>
      <p:sp>
        <p:nvSpPr>
          <p:cNvPr id="7" name="TextBox 6">
            <a:extLst>
              <a:ext uri="{FF2B5EF4-FFF2-40B4-BE49-F238E27FC236}">
                <a16:creationId xmlns:a16="http://schemas.microsoft.com/office/drawing/2014/main" id="{C61D52BC-DC91-3BE8-084C-75E0868FDA6C}"/>
              </a:ext>
            </a:extLst>
          </p:cNvPr>
          <p:cNvSpPr txBox="1"/>
          <p:nvPr/>
        </p:nvSpPr>
        <p:spPr>
          <a:xfrm>
            <a:off x="3122802" y="5894685"/>
            <a:ext cx="5836640" cy="461665"/>
          </a:xfrm>
          <a:prstGeom prst="rect">
            <a:avLst/>
          </a:prstGeom>
          <a:noFill/>
        </p:spPr>
        <p:txBody>
          <a:bodyPr wrap="square">
            <a:spAutoFit/>
          </a:bodyPr>
          <a:lstStyle/>
          <a:p>
            <a:pPr algn="l"/>
            <a:r>
              <a:rPr lang="en-US" sz="800" b="0" i="0" u="none" strike="noStrike" baseline="0" dirty="0">
                <a:latin typeface="GillSans"/>
              </a:rPr>
              <a:t>Student Poster: Operating Green Bank Observatory’s 20 Meter Telescope with Ham Radio Students</a:t>
            </a:r>
          </a:p>
          <a:p>
            <a:pPr algn="l"/>
            <a:r>
              <a:rPr lang="en-US" sz="800" b="0" i="0" u="none" strike="noStrike" baseline="0" dirty="0">
                <a:latin typeface="GillSans"/>
              </a:rPr>
              <a:t>Mia Bridges</a:t>
            </a:r>
            <a:r>
              <a:rPr lang="en-US" sz="800" b="0" i="0" u="none" strike="noStrike" baseline="30000" dirty="0">
                <a:latin typeface="GillSans"/>
              </a:rPr>
              <a:t>1</a:t>
            </a:r>
            <a:r>
              <a:rPr lang="en-US" sz="800" b="0" i="0" u="none" strike="noStrike" baseline="0" dirty="0">
                <a:latin typeface="GillSans"/>
              </a:rPr>
              <a:t>, Alia Wofford</a:t>
            </a:r>
            <a:r>
              <a:rPr lang="en-US" sz="800" b="0" i="0" u="none" strike="noStrike" baseline="30000" dirty="0">
                <a:latin typeface="GillSans"/>
              </a:rPr>
              <a:t>2</a:t>
            </a:r>
            <a:r>
              <a:rPr lang="en-US" sz="800" b="0" i="0" u="none" strike="noStrike" baseline="0" dirty="0">
                <a:latin typeface="GillSans"/>
              </a:rPr>
              <a:t>, Xander Whittington-Speck</a:t>
            </a:r>
            <a:r>
              <a:rPr lang="en-US" sz="800" b="0" i="0" u="none" strike="noStrike" baseline="30000" dirty="0">
                <a:latin typeface="GillSans"/>
              </a:rPr>
              <a:t>3</a:t>
            </a:r>
            <a:r>
              <a:rPr lang="en-US" sz="800" b="0" i="0" u="none" strike="noStrike" baseline="0" dirty="0">
                <a:latin typeface="GillSans"/>
              </a:rPr>
              <a:t>, Danielle Rowland</a:t>
            </a:r>
            <a:r>
              <a:rPr lang="en-US" sz="800" b="0" i="0" u="none" strike="noStrike" baseline="30000" dirty="0">
                <a:latin typeface="GillSans"/>
              </a:rPr>
              <a:t>4</a:t>
            </a:r>
          </a:p>
          <a:p>
            <a:pPr algn="l"/>
            <a:r>
              <a:rPr lang="en-US" sz="800" b="0" i="0" u="none" strike="noStrike" baseline="0" dirty="0">
                <a:latin typeface="GillSans"/>
              </a:rPr>
              <a:t>1 The College of William &amp; Mary, 2 George Mason University, 3 Northwest Vista College, 4 National Radio Astronomy Observatory</a:t>
            </a:r>
            <a:endParaRPr lang="en-US" sz="800" dirty="0"/>
          </a:p>
        </p:txBody>
      </p:sp>
    </p:spTree>
    <p:extLst>
      <p:ext uri="{BB962C8B-B14F-4D97-AF65-F5344CB8AC3E}">
        <p14:creationId xmlns:p14="http://schemas.microsoft.com/office/powerpoint/2010/main" val="3150644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5013"/>
            <a:ext cx="9144000" cy="914400"/>
          </a:xfrm>
        </p:spPr>
        <p:txBody>
          <a:bodyPr>
            <a:normAutofit/>
          </a:bodyPr>
          <a:lstStyle/>
          <a:p>
            <a:r>
              <a:rPr lang="en-US" sz="5400" dirty="0"/>
              <a:t>Agenda</a:t>
            </a:r>
          </a:p>
        </p:txBody>
      </p:sp>
      <p:sp>
        <p:nvSpPr>
          <p:cNvPr id="3" name="Subtitle 2"/>
          <p:cNvSpPr>
            <a:spLocks noGrp="1"/>
          </p:cNvSpPr>
          <p:nvPr>
            <p:ph type="subTitle" idx="1"/>
          </p:nvPr>
        </p:nvSpPr>
        <p:spPr>
          <a:xfrm>
            <a:off x="2765570" y="1389413"/>
            <a:ext cx="6932103" cy="4633882"/>
          </a:xfrm>
        </p:spPr>
        <p:txBody>
          <a:bodyPr>
            <a:normAutofit fontScale="77500" lnSpcReduction="20000"/>
          </a:bodyPr>
          <a:lstStyle/>
          <a:p>
            <a:pPr marL="342900" indent="-342900" algn="l">
              <a:buFont typeface="Arial" panose="020B0604020202020204" pitchFamily="34" charset="0"/>
              <a:buChar char="•"/>
            </a:pPr>
            <a:r>
              <a:rPr lang="en-US" sz="3600" dirty="0"/>
              <a:t>20 Meter Dish Demo</a:t>
            </a:r>
          </a:p>
          <a:p>
            <a:pPr marL="342900" indent="-342900" algn="l">
              <a:buFont typeface="Arial" panose="020B0604020202020204" pitchFamily="34" charset="0"/>
              <a:buChar char="•"/>
            </a:pPr>
            <a:r>
              <a:rPr lang="en-US" sz="3600" dirty="0"/>
              <a:t>Introduction</a:t>
            </a:r>
          </a:p>
          <a:p>
            <a:pPr marL="342900" indent="-342900" algn="l">
              <a:buFont typeface="Arial" panose="020B0604020202020204" pitchFamily="34" charset="0"/>
              <a:buChar char="•"/>
            </a:pPr>
            <a:r>
              <a:rPr lang="en-US" sz="3600" dirty="0"/>
              <a:t>Variation of Observation Parameters</a:t>
            </a:r>
          </a:p>
          <a:p>
            <a:pPr marL="342900" indent="-342900" algn="l">
              <a:buFont typeface="Arial" panose="020B0604020202020204" pitchFamily="34" charset="0"/>
              <a:buChar char="•"/>
            </a:pPr>
            <a:r>
              <a:rPr lang="en-US" sz="3600" dirty="0"/>
              <a:t>Types of Pulsar Profiles</a:t>
            </a:r>
          </a:p>
          <a:p>
            <a:pPr marL="1314450" lvl="1" indent="-857250" algn="l">
              <a:buFont typeface="+mj-lt"/>
              <a:buAutoNum type="romanLcPeriod"/>
            </a:pPr>
            <a:r>
              <a:rPr lang="en-US" sz="2900" dirty="0"/>
              <a:t>Inter-Pulse Pulsars</a:t>
            </a:r>
          </a:p>
          <a:p>
            <a:pPr marL="1314450" lvl="1" indent="-857250" algn="l">
              <a:buFont typeface="+mj-lt"/>
              <a:buAutoNum type="romanLcPeriod"/>
            </a:pPr>
            <a:r>
              <a:rPr lang="en-US" sz="2900" dirty="0"/>
              <a:t>Double Pulsars</a:t>
            </a:r>
          </a:p>
          <a:p>
            <a:pPr marL="1314450" lvl="1" indent="-857250" algn="l">
              <a:buFont typeface="+mj-lt"/>
              <a:buAutoNum type="romanLcPeriod"/>
            </a:pPr>
            <a:r>
              <a:rPr lang="en-US" sz="2900" dirty="0"/>
              <a:t>Mode Switching Pulsars</a:t>
            </a:r>
          </a:p>
          <a:p>
            <a:pPr marL="1314450" lvl="1" indent="-857250" algn="l">
              <a:buFont typeface="+mj-lt"/>
              <a:buAutoNum type="romanLcPeriod"/>
            </a:pPr>
            <a:r>
              <a:rPr lang="en-US" sz="2900" dirty="0"/>
              <a:t>Polarization in Pulsars</a:t>
            </a:r>
          </a:p>
          <a:p>
            <a:pPr marL="1314450" lvl="1" indent="-857250" algn="l">
              <a:buFont typeface="+mj-lt"/>
              <a:buAutoNum type="romanLcPeriod"/>
            </a:pPr>
            <a:r>
              <a:rPr lang="en-US" sz="2900" dirty="0"/>
              <a:t>Radio Stars</a:t>
            </a:r>
          </a:p>
          <a:p>
            <a:pPr marL="1314450" lvl="1" indent="-857250" algn="l">
              <a:buFont typeface="+mj-lt"/>
              <a:buAutoNum type="romanLcPeriod"/>
            </a:pPr>
            <a:r>
              <a:rPr lang="en-US" sz="2900" dirty="0"/>
              <a:t>Scintillation in Pulsars</a:t>
            </a:r>
          </a:p>
          <a:p>
            <a:pPr marL="1314450" lvl="1" indent="-857250" algn="l">
              <a:buFont typeface="+mj-lt"/>
              <a:buAutoNum type="romanLcPeriod"/>
            </a:pPr>
            <a:r>
              <a:rPr lang="en-US" sz="2900" dirty="0"/>
              <a:t>Other Classifications</a:t>
            </a:r>
          </a:p>
          <a:p>
            <a:pPr marL="342900" indent="-342900" algn="l">
              <a:buFont typeface="Arial" panose="020B0604020202020204" pitchFamily="34" charset="0"/>
              <a:buChar char="•"/>
            </a:pPr>
            <a:r>
              <a:rPr lang="en-US" sz="3600" dirty="0"/>
              <a:t>Pulsar Databases</a:t>
            </a:r>
          </a:p>
          <a:p>
            <a:pPr marL="342900" indent="-342900" algn="l">
              <a:buFont typeface="Arial" panose="020B0604020202020204" pitchFamily="34" charset="0"/>
              <a:buChar char="•"/>
            </a:pPr>
            <a:r>
              <a:rPr lang="en-US" sz="3600" dirty="0"/>
              <a:t>Summary and Open Forum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4"/>
          <p:cNvSpPr>
            <a:spLocks noGrp="1"/>
          </p:cNvSpPr>
          <p:nvPr>
            <p:ph type="sldNum" sz="quarter" idx="12"/>
          </p:nvPr>
        </p:nvSpPr>
        <p:spPr/>
        <p:txBody>
          <a:bodyPr/>
          <a:lstStyle/>
          <a:p>
            <a:fld id="{CA8D75EB-B86C-434C-A07B-B887823EC4F8}" type="slidenum">
              <a:rPr lang="en-US" smtClean="0"/>
              <a:t>2</a:t>
            </a:fld>
            <a:endParaRPr lang="en-US"/>
          </a:p>
        </p:txBody>
      </p:sp>
    </p:spTree>
    <p:extLst>
      <p:ext uri="{BB962C8B-B14F-4D97-AF65-F5344CB8AC3E}">
        <p14:creationId xmlns:p14="http://schemas.microsoft.com/office/powerpoint/2010/main" val="31507156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58629" y="394953"/>
            <a:ext cx="9144000" cy="914400"/>
          </a:xfrm>
        </p:spPr>
        <p:txBody>
          <a:bodyPr>
            <a:normAutofit/>
          </a:bodyPr>
          <a:lstStyle/>
          <a:p>
            <a:r>
              <a:rPr lang="en-US" sz="5400" dirty="0"/>
              <a:t>Types of Pulsar Profiles</a:t>
            </a:r>
          </a:p>
        </p:txBody>
      </p:sp>
      <p:sp>
        <p:nvSpPr>
          <p:cNvPr id="3" name="Subtitle 2"/>
          <p:cNvSpPr>
            <a:spLocks noGrp="1"/>
          </p:cNvSpPr>
          <p:nvPr>
            <p:ph type="subTitle" idx="1"/>
          </p:nvPr>
        </p:nvSpPr>
        <p:spPr>
          <a:xfrm>
            <a:off x="1828800" y="1435453"/>
            <a:ext cx="8934275" cy="4610331"/>
          </a:xfrm>
        </p:spPr>
        <p:txBody>
          <a:bodyPr>
            <a:normAutofit/>
          </a:bodyPr>
          <a:lstStyle/>
          <a:p>
            <a:pPr marL="342900" indent="-342900" algn="l">
              <a:buFont typeface="Arial" panose="020B0604020202020204" pitchFamily="34" charset="0"/>
              <a:buChar char="•"/>
            </a:pPr>
            <a:r>
              <a:rPr lang="en-US" sz="3600" dirty="0"/>
              <a:t>Inter-Pulse Pulsars </a:t>
            </a:r>
          </a:p>
          <a:p>
            <a:pPr marL="342900" indent="-342900" algn="l">
              <a:buFont typeface="Arial" panose="020B0604020202020204" pitchFamily="34" charset="0"/>
              <a:buChar char="•"/>
            </a:pPr>
            <a:r>
              <a:rPr lang="en-US" sz="3600" dirty="0"/>
              <a:t>Double Pulsars </a:t>
            </a:r>
          </a:p>
          <a:p>
            <a:pPr marL="342900" indent="-342900" algn="l">
              <a:buFont typeface="Arial" panose="020B0604020202020204" pitchFamily="34" charset="0"/>
              <a:buChar char="•"/>
            </a:pPr>
            <a:r>
              <a:rPr lang="en-US" sz="3600" dirty="0"/>
              <a:t>Mode Switching Pulsars </a:t>
            </a:r>
          </a:p>
          <a:p>
            <a:pPr marL="342900" indent="-342900" algn="l">
              <a:buFont typeface="Arial" panose="020B0604020202020204" pitchFamily="34" charset="0"/>
              <a:buChar char="•"/>
            </a:pPr>
            <a:r>
              <a:rPr lang="en-US" sz="3600" dirty="0"/>
              <a:t>Polarization in Pulsars </a:t>
            </a:r>
          </a:p>
          <a:p>
            <a:pPr marL="342900" indent="-342900" algn="l">
              <a:buFont typeface="Arial" panose="020B0604020202020204" pitchFamily="34" charset="0"/>
              <a:buChar char="•"/>
            </a:pPr>
            <a:r>
              <a:rPr lang="en-US" sz="3600" dirty="0"/>
              <a:t>Radio Stars </a:t>
            </a:r>
          </a:p>
          <a:p>
            <a:pPr marL="342900" indent="-342900" algn="l">
              <a:buFont typeface="Arial" panose="020B0604020202020204" pitchFamily="34" charset="0"/>
              <a:buChar char="•"/>
            </a:pPr>
            <a:r>
              <a:rPr lang="en-US" sz="3600" dirty="0"/>
              <a:t>Scintillation in Pulsars </a:t>
            </a:r>
          </a:p>
          <a:p>
            <a:pPr marL="342900" indent="-342900" algn="l">
              <a:buFont typeface="Arial" panose="020B0604020202020204" pitchFamily="34" charset="0"/>
              <a:buChar char="•"/>
            </a:pPr>
            <a:r>
              <a:rPr lang="en-US" sz="3600" dirty="0"/>
              <a:t>Other Classifications</a:t>
            </a:r>
          </a:p>
          <a:p>
            <a:pPr marL="342900" indent="-342900" algn="l">
              <a:buFont typeface="Arial" panose="020B0604020202020204" pitchFamily="34" charset="0"/>
              <a:buChar char="•"/>
            </a:pPr>
            <a:endParaRPr lang="en-US"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4"/>
          <p:cNvSpPr>
            <a:spLocks noGrp="1"/>
          </p:cNvSpPr>
          <p:nvPr>
            <p:ph type="sldNum" sz="quarter" idx="12"/>
          </p:nvPr>
        </p:nvSpPr>
        <p:spPr/>
        <p:txBody>
          <a:bodyPr/>
          <a:lstStyle/>
          <a:p>
            <a:fld id="{CA8D75EB-B86C-434C-A07B-B887823EC4F8}" type="slidenum">
              <a:rPr lang="en-US" smtClean="0"/>
              <a:t>20</a:t>
            </a:fld>
            <a:endParaRPr lang="en-US"/>
          </a:p>
        </p:txBody>
      </p:sp>
    </p:spTree>
    <p:extLst>
      <p:ext uri="{BB962C8B-B14F-4D97-AF65-F5344CB8AC3E}">
        <p14:creationId xmlns:p14="http://schemas.microsoft.com/office/powerpoint/2010/main" val="21263998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21</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1274885" y="406019"/>
            <a:ext cx="5281831" cy="923330"/>
          </a:xfrm>
          <a:prstGeom prst="rect">
            <a:avLst/>
          </a:prstGeom>
        </p:spPr>
        <p:txBody>
          <a:bodyPr wrap="none">
            <a:spAutoFit/>
          </a:bodyPr>
          <a:lstStyle/>
          <a:p>
            <a:r>
              <a:rPr lang="en-US" sz="5400" dirty="0">
                <a:latin typeface="+mj-lt"/>
              </a:rPr>
              <a:t>Inter-Pulse Pulsars</a:t>
            </a:r>
          </a:p>
        </p:txBody>
      </p:sp>
      <p:pic>
        <p:nvPicPr>
          <p:cNvPr id="7" name="Picture 6" descr="A table of numbers with text&#10;&#10;Description automatically generated with medium confidence">
            <a:extLst>
              <a:ext uri="{FF2B5EF4-FFF2-40B4-BE49-F238E27FC236}">
                <a16:creationId xmlns:a16="http://schemas.microsoft.com/office/drawing/2014/main" id="{9E527C26-A146-70A0-71B0-602E5FC46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8961" y="336249"/>
            <a:ext cx="3038974" cy="6349419"/>
          </a:xfrm>
          <a:prstGeom prst="rect">
            <a:avLst/>
          </a:prstGeom>
        </p:spPr>
      </p:pic>
      <p:sp>
        <p:nvSpPr>
          <p:cNvPr id="4" name="Arrow: Right 3">
            <a:extLst>
              <a:ext uri="{FF2B5EF4-FFF2-40B4-BE49-F238E27FC236}">
                <a16:creationId xmlns:a16="http://schemas.microsoft.com/office/drawing/2014/main" id="{E514A290-642E-6E52-3271-FB78D00B7495}"/>
              </a:ext>
            </a:extLst>
          </p:cNvPr>
          <p:cNvSpPr/>
          <p:nvPr/>
        </p:nvSpPr>
        <p:spPr>
          <a:xfrm>
            <a:off x="7347407" y="1544569"/>
            <a:ext cx="973124" cy="819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CEE403DC-D00F-5DEA-A560-E54F9811D63F}"/>
              </a:ext>
            </a:extLst>
          </p:cNvPr>
          <p:cNvSpPr/>
          <p:nvPr/>
        </p:nvSpPr>
        <p:spPr>
          <a:xfrm>
            <a:off x="7347407" y="1662335"/>
            <a:ext cx="973124" cy="819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DA5AC123-83DD-1D84-8A5A-54C023F5B68C}"/>
              </a:ext>
            </a:extLst>
          </p:cNvPr>
          <p:cNvSpPr/>
          <p:nvPr/>
        </p:nvSpPr>
        <p:spPr>
          <a:xfrm>
            <a:off x="7347407" y="1774435"/>
            <a:ext cx="973124" cy="819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EA84BE1D-432A-38E1-7696-29A319779D9E}"/>
              </a:ext>
            </a:extLst>
          </p:cNvPr>
          <p:cNvSpPr/>
          <p:nvPr/>
        </p:nvSpPr>
        <p:spPr>
          <a:xfrm>
            <a:off x="7306811" y="2580219"/>
            <a:ext cx="973124" cy="819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D46DE4F3-DD13-AE50-DA05-787F6CE31803}"/>
              </a:ext>
            </a:extLst>
          </p:cNvPr>
          <p:cNvSpPr/>
          <p:nvPr/>
        </p:nvSpPr>
        <p:spPr>
          <a:xfrm>
            <a:off x="7359019" y="4191788"/>
            <a:ext cx="973124" cy="819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D18D9352-90B0-A1F6-1EF7-63715990C1B7}"/>
              </a:ext>
            </a:extLst>
          </p:cNvPr>
          <p:cNvSpPr/>
          <p:nvPr/>
        </p:nvSpPr>
        <p:spPr>
          <a:xfrm>
            <a:off x="7347407" y="5018317"/>
            <a:ext cx="973124" cy="819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B9D4755C-A09E-5546-8D11-3A311D3B914A}"/>
              </a:ext>
            </a:extLst>
          </p:cNvPr>
          <p:cNvSpPr/>
          <p:nvPr/>
        </p:nvSpPr>
        <p:spPr>
          <a:xfrm>
            <a:off x="7359019" y="6127928"/>
            <a:ext cx="973124" cy="819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41C47F16-19BC-A0F1-8BCE-335DBD42554E}"/>
              </a:ext>
            </a:extLst>
          </p:cNvPr>
          <p:cNvSpPr/>
          <p:nvPr/>
        </p:nvSpPr>
        <p:spPr>
          <a:xfrm>
            <a:off x="7359019" y="6270169"/>
            <a:ext cx="973124" cy="819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7060710B-38C7-7950-9F7A-026070BBE5AC}"/>
              </a:ext>
            </a:extLst>
          </p:cNvPr>
          <p:cNvSpPr/>
          <p:nvPr/>
        </p:nvSpPr>
        <p:spPr>
          <a:xfrm>
            <a:off x="711773" y="2511537"/>
            <a:ext cx="973124" cy="819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table of numbers and letters&#10;&#10;Description automatically generated">
            <a:extLst>
              <a:ext uri="{FF2B5EF4-FFF2-40B4-BE49-F238E27FC236}">
                <a16:creationId xmlns:a16="http://schemas.microsoft.com/office/drawing/2014/main" id="{BB9C58A4-7196-E89F-EC69-297F591BB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766" y="1359204"/>
            <a:ext cx="4839157" cy="4879282"/>
          </a:xfrm>
          <a:prstGeom prst="rect">
            <a:avLst/>
          </a:prstGeom>
        </p:spPr>
      </p:pic>
      <p:sp>
        <p:nvSpPr>
          <p:cNvPr id="16" name="TextBox 15">
            <a:extLst>
              <a:ext uri="{FF2B5EF4-FFF2-40B4-BE49-F238E27FC236}">
                <a16:creationId xmlns:a16="http://schemas.microsoft.com/office/drawing/2014/main" id="{E316D9D2-57E3-BD22-BF04-23439698BBB9}"/>
              </a:ext>
            </a:extLst>
          </p:cNvPr>
          <p:cNvSpPr txBox="1"/>
          <p:nvPr/>
        </p:nvSpPr>
        <p:spPr>
          <a:xfrm>
            <a:off x="484678" y="2662178"/>
            <a:ext cx="713657" cy="246221"/>
          </a:xfrm>
          <a:prstGeom prst="rect">
            <a:avLst/>
          </a:prstGeom>
          <a:noFill/>
        </p:spPr>
        <p:txBody>
          <a:bodyPr wrap="none" rtlCol="0">
            <a:spAutoFit/>
          </a:bodyPr>
          <a:lstStyle/>
          <a:p>
            <a:r>
              <a:rPr lang="en-US" sz="1000" dirty="0"/>
              <a:t>B0950+08</a:t>
            </a:r>
          </a:p>
        </p:txBody>
      </p:sp>
      <p:sp>
        <p:nvSpPr>
          <p:cNvPr id="19" name="TextBox 18">
            <a:extLst>
              <a:ext uri="{FF2B5EF4-FFF2-40B4-BE49-F238E27FC236}">
                <a16:creationId xmlns:a16="http://schemas.microsoft.com/office/drawing/2014/main" id="{95C9B4B4-C41F-D33C-BC71-A8B580DE5DBF}"/>
              </a:ext>
            </a:extLst>
          </p:cNvPr>
          <p:cNvSpPr txBox="1"/>
          <p:nvPr/>
        </p:nvSpPr>
        <p:spPr>
          <a:xfrm>
            <a:off x="1683340" y="6200780"/>
            <a:ext cx="4719400" cy="584775"/>
          </a:xfrm>
          <a:prstGeom prst="rect">
            <a:avLst/>
          </a:prstGeom>
          <a:noFill/>
        </p:spPr>
        <p:txBody>
          <a:bodyPr wrap="square">
            <a:spAutoFit/>
          </a:bodyPr>
          <a:lstStyle/>
          <a:p>
            <a:r>
              <a:rPr lang="en-US" sz="800" i="0" u="none" strike="noStrike" baseline="0" dirty="0">
                <a:solidFill>
                  <a:srgbClr val="000000"/>
                </a:solidFill>
                <a:latin typeface="Times New Roman" panose="02020603050405020304" pitchFamily="18" charset="0"/>
              </a:rPr>
              <a:t>The structure of radio pulsars with </a:t>
            </a:r>
            <a:r>
              <a:rPr lang="en-US" sz="800" i="0" u="none" strike="noStrike" baseline="0" dirty="0" err="1">
                <a:solidFill>
                  <a:srgbClr val="000000"/>
                </a:solidFill>
                <a:latin typeface="Times New Roman" panose="02020603050405020304" pitchFamily="18" charset="0"/>
              </a:rPr>
              <a:t>interpulses</a:t>
            </a:r>
            <a:r>
              <a:rPr lang="en-US" sz="800" i="0" u="none" strike="noStrike" baseline="0" dirty="0">
                <a:solidFill>
                  <a:srgbClr val="000000"/>
                </a:solidFill>
                <a:latin typeface="Times New Roman" panose="02020603050405020304" pitchFamily="18" charset="0"/>
              </a:rPr>
              <a:t> </a:t>
            </a:r>
            <a:r>
              <a:rPr lang="en-US" sz="800" i="0" u="none" strike="noStrike" baseline="0" dirty="0">
                <a:latin typeface="Times New Roman" panose="02020603050405020304" pitchFamily="18" charset="0"/>
              </a:rPr>
              <a:t> </a:t>
            </a:r>
          </a:p>
          <a:p>
            <a:r>
              <a:rPr lang="en-US" sz="800" i="0" u="none" strike="noStrike" baseline="0" dirty="0">
                <a:latin typeface="Times New Roman" panose="02020603050405020304" pitchFamily="18" charset="0"/>
              </a:rPr>
              <a:t>malov@prao.ru, maggika@mail.ru  </a:t>
            </a:r>
          </a:p>
          <a:p>
            <a:r>
              <a:rPr lang="en-US" sz="800" i="0" u="none" strike="noStrike" baseline="0" dirty="0">
                <a:latin typeface="Times New Roman" panose="02020603050405020304" pitchFamily="18" charset="0"/>
              </a:rPr>
              <a:t>I.F. </a:t>
            </a:r>
            <a:r>
              <a:rPr lang="en-US" sz="800" i="0" u="none" strike="noStrike" baseline="0" dirty="0" err="1">
                <a:latin typeface="Times New Roman" panose="02020603050405020304" pitchFamily="18" charset="0"/>
              </a:rPr>
              <a:t>Malov</a:t>
            </a:r>
            <a:r>
              <a:rPr lang="en-US" sz="800" i="0" u="none" strike="noStrike" baseline="0" dirty="0">
                <a:latin typeface="Times New Roman" panose="02020603050405020304" pitchFamily="18" charset="0"/>
              </a:rPr>
              <a:t>, E.B. Nikitina  </a:t>
            </a:r>
          </a:p>
          <a:p>
            <a:r>
              <a:rPr lang="en-US" sz="800" i="0" u="none" strike="noStrike" baseline="0" dirty="0" err="1">
                <a:solidFill>
                  <a:srgbClr val="0000FF"/>
                </a:solidFill>
                <a:latin typeface="Times New Roman" panose="02020603050405020304" pitchFamily="18" charset="0"/>
              </a:rPr>
              <a:t>Pushchino</a:t>
            </a:r>
            <a:r>
              <a:rPr lang="en-US" sz="800" i="0" u="none" strike="noStrike" baseline="0" dirty="0">
                <a:solidFill>
                  <a:srgbClr val="0000FF"/>
                </a:solidFill>
                <a:latin typeface="Times New Roman" panose="02020603050405020304" pitchFamily="18" charset="0"/>
              </a:rPr>
              <a:t> Radio Astronomy Observatory, Physical Institute of the Russian Academy of Sciences </a:t>
            </a:r>
            <a:endParaRPr lang="en-US" sz="800" dirty="0"/>
          </a:p>
        </p:txBody>
      </p:sp>
      <p:sp>
        <p:nvSpPr>
          <p:cNvPr id="21" name="TextBox 20">
            <a:extLst>
              <a:ext uri="{FF2B5EF4-FFF2-40B4-BE49-F238E27FC236}">
                <a16:creationId xmlns:a16="http://schemas.microsoft.com/office/drawing/2014/main" id="{E6B7926B-6287-E9EE-D0D2-3DA49A771935}"/>
              </a:ext>
            </a:extLst>
          </p:cNvPr>
          <p:cNvSpPr txBox="1"/>
          <p:nvPr/>
        </p:nvSpPr>
        <p:spPr>
          <a:xfrm>
            <a:off x="11056961" y="4024673"/>
            <a:ext cx="973124" cy="2185214"/>
          </a:xfrm>
          <a:prstGeom prst="rect">
            <a:avLst/>
          </a:prstGeom>
          <a:noFill/>
        </p:spPr>
        <p:txBody>
          <a:bodyPr wrap="square">
            <a:spAutoFit/>
          </a:bodyPr>
          <a:lstStyle/>
          <a:p>
            <a:pPr algn="l"/>
            <a:r>
              <a:rPr lang="en-US" sz="800" b="0" i="0" u="none" strike="noStrike" baseline="0" dirty="0">
                <a:latin typeface="Times-Roman"/>
              </a:rPr>
              <a:t>MNRAS </a:t>
            </a:r>
            <a:r>
              <a:rPr lang="en-US" sz="800" b="1" i="0" u="none" strike="noStrike" baseline="0" dirty="0">
                <a:latin typeface="Times-Bold"/>
              </a:rPr>
              <a:t>466, </a:t>
            </a:r>
            <a:r>
              <a:rPr lang="en-US" sz="800" b="0" i="0" u="none" strike="noStrike" baseline="0" dirty="0">
                <a:latin typeface="Times-Roman"/>
              </a:rPr>
              <a:t>2325–2336 (2017)</a:t>
            </a:r>
            <a:endParaRPr lang="en-US" sz="800" b="1" i="0" u="none" strike="noStrike" baseline="0" dirty="0">
              <a:solidFill>
                <a:srgbClr val="000000"/>
              </a:solidFill>
              <a:latin typeface="Times-Bold"/>
            </a:endParaRPr>
          </a:p>
          <a:p>
            <a:pPr algn="l"/>
            <a:r>
              <a:rPr lang="en-US" sz="800" i="0" u="none" strike="noStrike" baseline="0" dirty="0">
                <a:solidFill>
                  <a:srgbClr val="000000"/>
                </a:solidFill>
                <a:latin typeface="Times-Bold"/>
              </a:rPr>
              <a:t>Statistics of </a:t>
            </a:r>
            <a:r>
              <a:rPr lang="en-US" sz="800" i="0" u="none" strike="noStrike" baseline="0" dirty="0" err="1">
                <a:solidFill>
                  <a:srgbClr val="000000"/>
                </a:solidFill>
                <a:latin typeface="Times-Bold"/>
              </a:rPr>
              <a:t>interpulse</a:t>
            </a:r>
            <a:r>
              <a:rPr lang="en-US" sz="800" i="0" u="none" strike="noStrike" baseline="0" dirty="0">
                <a:solidFill>
                  <a:srgbClr val="000000"/>
                </a:solidFill>
                <a:latin typeface="Times-Bold"/>
              </a:rPr>
              <a:t> radio pulsars: the key to solving the alignment/counter-alignment problem</a:t>
            </a:r>
          </a:p>
          <a:p>
            <a:pPr algn="l"/>
            <a:r>
              <a:rPr lang="en-US" sz="800" b="0" i="0" u="none" strike="noStrike" baseline="0" dirty="0">
                <a:solidFill>
                  <a:srgbClr val="000000"/>
                </a:solidFill>
                <a:latin typeface="Times-Roman"/>
              </a:rPr>
              <a:t>L. I. </a:t>
            </a:r>
            <a:r>
              <a:rPr lang="en-US" sz="800" b="0" i="0" u="none" strike="noStrike" baseline="0" dirty="0" err="1">
                <a:solidFill>
                  <a:srgbClr val="000000"/>
                </a:solidFill>
                <a:latin typeface="Times-Roman"/>
              </a:rPr>
              <a:t>Arzamasskiy</a:t>
            </a:r>
            <a:r>
              <a:rPr lang="en-US" sz="800" b="0" i="0" u="none" strike="noStrike" baseline="0" dirty="0">
                <a:solidFill>
                  <a:srgbClr val="000000"/>
                </a:solidFill>
                <a:latin typeface="Times-Roman"/>
              </a:rPr>
              <a:t>,</a:t>
            </a:r>
            <a:r>
              <a:rPr lang="en-US" sz="800" b="0" i="0" u="none" strike="noStrike" baseline="0" dirty="0">
                <a:solidFill>
                  <a:srgbClr val="0000FF"/>
                </a:solidFill>
                <a:latin typeface="TeX-mathb10"/>
              </a:rPr>
              <a:t> </a:t>
            </a:r>
            <a:r>
              <a:rPr lang="en-US" sz="800" b="0" i="0" u="none" strike="noStrike" baseline="0" dirty="0">
                <a:solidFill>
                  <a:srgbClr val="000000"/>
                </a:solidFill>
                <a:latin typeface="Times-Roman"/>
              </a:rPr>
              <a:t>V. S. </a:t>
            </a:r>
            <a:r>
              <a:rPr lang="en-US" sz="800" b="0" i="0" u="none" strike="noStrike" baseline="0" dirty="0" err="1">
                <a:solidFill>
                  <a:srgbClr val="000000"/>
                </a:solidFill>
                <a:latin typeface="Times-Roman"/>
              </a:rPr>
              <a:t>Beskin</a:t>
            </a:r>
            <a:r>
              <a:rPr lang="en-US" sz="800" b="0" i="0" u="none" strike="noStrike" baseline="0" dirty="0">
                <a:solidFill>
                  <a:srgbClr val="000000"/>
                </a:solidFill>
                <a:latin typeface="Times-Roman"/>
              </a:rPr>
              <a:t>,</a:t>
            </a:r>
            <a:r>
              <a:rPr lang="en-US" sz="800" b="0" i="0" u="none" strike="noStrike" baseline="0" dirty="0">
                <a:solidFill>
                  <a:srgbClr val="0000FF"/>
                </a:solidFill>
                <a:latin typeface="TeX-mathb10"/>
              </a:rPr>
              <a:t> </a:t>
            </a:r>
            <a:r>
              <a:rPr lang="en-US" sz="800" b="0" i="0" u="none" strike="noStrike" baseline="0" dirty="0">
                <a:solidFill>
                  <a:srgbClr val="000000"/>
                </a:solidFill>
                <a:latin typeface="Times-Roman"/>
              </a:rPr>
              <a:t>and K. K. </a:t>
            </a:r>
            <a:r>
              <a:rPr lang="en-US" sz="800" b="0" i="0" u="none" strike="noStrike" baseline="0" dirty="0" err="1">
                <a:solidFill>
                  <a:srgbClr val="000000"/>
                </a:solidFill>
                <a:latin typeface="Times-Roman"/>
              </a:rPr>
              <a:t>Pirov</a:t>
            </a:r>
            <a:endParaRPr lang="en-US" sz="800" b="0" i="0" u="none" strike="noStrike" baseline="0" dirty="0">
              <a:solidFill>
                <a:srgbClr val="0000FF"/>
              </a:solidFill>
              <a:latin typeface="Times-Roman"/>
            </a:endParaRPr>
          </a:p>
          <a:p>
            <a:pPr algn="l"/>
            <a:r>
              <a:rPr lang="en-US" sz="800" b="0" i="0" u="none" strike="noStrike" baseline="0" dirty="0">
                <a:solidFill>
                  <a:srgbClr val="000000"/>
                </a:solidFill>
                <a:latin typeface="Times-Roman"/>
              </a:rPr>
              <a:t>Accepted 2016 November 29. Received 2016 November 28; in original form 2016 October 11</a:t>
            </a:r>
            <a:endParaRPr lang="en-US" sz="800" dirty="0"/>
          </a:p>
        </p:txBody>
      </p:sp>
      <p:sp>
        <p:nvSpPr>
          <p:cNvPr id="17" name="Arrow: Down 16">
            <a:extLst>
              <a:ext uri="{FF2B5EF4-FFF2-40B4-BE49-F238E27FC236}">
                <a16:creationId xmlns:a16="http://schemas.microsoft.com/office/drawing/2014/main" id="{1F680D38-81D3-F98A-50F2-DD0AAFC36634}"/>
              </a:ext>
            </a:extLst>
          </p:cNvPr>
          <p:cNvSpPr/>
          <p:nvPr/>
        </p:nvSpPr>
        <p:spPr>
          <a:xfrm>
            <a:off x="2583810" y="1133767"/>
            <a:ext cx="184558" cy="21050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EE5940AA-2807-00BD-9C3A-CD36BDBC4DD1}"/>
              </a:ext>
            </a:extLst>
          </p:cNvPr>
          <p:cNvSpPr/>
          <p:nvPr/>
        </p:nvSpPr>
        <p:spPr>
          <a:xfrm>
            <a:off x="9087621" y="1133767"/>
            <a:ext cx="148658" cy="1054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9617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22</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242343" y="207717"/>
            <a:ext cx="5281831" cy="923330"/>
          </a:xfrm>
          <a:prstGeom prst="rect">
            <a:avLst/>
          </a:prstGeom>
        </p:spPr>
        <p:txBody>
          <a:bodyPr wrap="none">
            <a:spAutoFit/>
          </a:bodyPr>
          <a:lstStyle/>
          <a:p>
            <a:r>
              <a:rPr lang="en-US" sz="5400" dirty="0">
                <a:latin typeface="+mj-lt"/>
              </a:rPr>
              <a:t>Inter-Pulse Pulsars</a:t>
            </a:r>
          </a:p>
        </p:txBody>
      </p:sp>
      <p:pic>
        <p:nvPicPr>
          <p:cNvPr id="10" name="Picture 9" descr="A screenshot of a computer&#10;&#10;Description automatically generated">
            <a:extLst>
              <a:ext uri="{FF2B5EF4-FFF2-40B4-BE49-F238E27FC236}">
                <a16:creationId xmlns:a16="http://schemas.microsoft.com/office/drawing/2014/main" id="{777C693A-D481-BEDE-459C-5914419E58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1159" y="1494044"/>
            <a:ext cx="5849681" cy="4399448"/>
          </a:xfrm>
          <a:prstGeom prst="rect">
            <a:avLst/>
          </a:prstGeom>
        </p:spPr>
      </p:pic>
      <p:sp>
        <p:nvSpPr>
          <p:cNvPr id="4" name="Arrow: Down 3">
            <a:extLst>
              <a:ext uri="{FF2B5EF4-FFF2-40B4-BE49-F238E27FC236}">
                <a16:creationId xmlns:a16="http://schemas.microsoft.com/office/drawing/2014/main" id="{DA576074-48A9-5294-3E44-9925B80D095F}"/>
              </a:ext>
            </a:extLst>
          </p:cNvPr>
          <p:cNvSpPr/>
          <p:nvPr/>
        </p:nvSpPr>
        <p:spPr>
          <a:xfrm rot="10800000">
            <a:off x="3867326" y="5635768"/>
            <a:ext cx="184558" cy="21050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9633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23</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455084" y="136525"/>
            <a:ext cx="5281831" cy="923330"/>
          </a:xfrm>
          <a:prstGeom prst="rect">
            <a:avLst/>
          </a:prstGeom>
        </p:spPr>
        <p:txBody>
          <a:bodyPr wrap="none">
            <a:spAutoFit/>
          </a:bodyPr>
          <a:lstStyle/>
          <a:p>
            <a:r>
              <a:rPr lang="en-US" sz="5400" dirty="0">
                <a:latin typeface="+mj-lt"/>
              </a:rPr>
              <a:t>Inter-Pulse Pulsars</a:t>
            </a:r>
          </a:p>
        </p:txBody>
      </p:sp>
      <p:sp>
        <p:nvSpPr>
          <p:cNvPr id="9" name="TextBox 8">
            <a:extLst>
              <a:ext uri="{FF2B5EF4-FFF2-40B4-BE49-F238E27FC236}">
                <a16:creationId xmlns:a16="http://schemas.microsoft.com/office/drawing/2014/main" id="{60DFE68C-7A45-3AFA-24FA-DB7BF59A4561}"/>
              </a:ext>
            </a:extLst>
          </p:cNvPr>
          <p:cNvSpPr txBox="1"/>
          <p:nvPr/>
        </p:nvSpPr>
        <p:spPr>
          <a:xfrm>
            <a:off x="1768760" y="5430688"/>
            <a:ext cx="2956620" cy="369332"/>
          </a:xfrm>
          <a:prstGeom prst="rect">
            <a:avLst/>
          </a:prstGeom>
          <a:noFill/>
        </p:spPr>
        <p:txBody>
          <a:bodyPr wrap="square">
            <a:spAutoFit/>
          </a:bodyPr>
          <a:lstStyle/>
          <a:p>
            <a:r>
              <a:rPr lang="en-US" sz="1800" dirty="0">
                <a:latin typeface="+mj-lt"/>
              </a:rPr>
              <a:t>Crab Pulsar B0531 = J0534</a:t>
            </a:r>
            <a:endParaRPr lang="en-US" dirty="0"/>
          </a:p>
        </p:txBody>
      </p:sp>
      <p:pic>
        <p:nvPicPr>
          <p:cNvPr id="7" name="Picture 6" descr="A graph of a person's body&#10;&#10;Description automatically generated">
            <a:extLst>
              <a:ext uri="{FF2B5EF4-FFF2-40B4-BE49-F238E27FC236}">
                <a16:creationId xmlns:a16="http://schemas.microsoft.com/office/drawing/2014/main" id="{23ED1015-8196-82A7-C887-36258D4748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9890" y="1865712"/>
            <a:ext cx="4007775" cy="2671850"/>
          </a:xfrm>
          <a:prstGeom prst="rect">
            <a:avLst/>
          </a:prstGeom>
        </p:spPr>
      </p:pic>
      <p:sp>
        <p:nvSpPr>
          <p:cNvPr id="10" name="TextBox 9">
            <a:extLst>
              <a:ext uri="{FF2B5EF4-FFF2-40B4-BE49-F238E27FC236}">
                <a16:creationId xmlns:a16="http://schemas.microsoft.com/office/drawing/2014/main" id="{9986AF35-CAF3-2393-304F-3AC52C68C3EB}"/>
              </a:ext>
            </a:extLst>
          </p:cNvPr>
          <p:cNvSpPr txBox="1"/>
          <p:nvPr/>
        </p:nvSpPr>
        <p:spPr>
          <a:xfrm>
            <a:off x="7824885" y="4658724"/>
            <a:ext cx="3613558" cy="215444"/>
          </a:xfrm>
          <a:prstGeom prst="rect">
            <a:avLst/>
          </a:prstGeom>
          <a:noFill/>
        </p:spPr>
        <p:txBody>
          <a:bodyPr wrap="square">
            <a:spAutoFit/>
          </a:bodyPr>
          <a:lstStyle/>
          <a:p>
            <a:r>
              <a:rPr lang="en-US" sz="800" dirty="0"/>
              <a:t>https://psrweb.jb.man.ac.uk/epndb/#mh99/J0534+2200/mh99_1424.epn</a:t>
            </a:r>
          </a:p>
        </p:txBody>
      </p:sp>
      <p:sp>
        <p:nvSpPr>
          <p:cNvPr id="14" name="TextBox 13">
            <a:extLst>
              <a:ext uri="{FF2B5EF4-FFF2-40B4-BE49-F238E27FC236}">
                <a16:creationId xmlns:a16="http://schemas.microsoft.com/office/drawing/2014/main" id="{AF1141EE-C007-3FD6-FFA0-216403BE4D98}"/>
              </a:ext>
            </a:extLst>
          </p:cNvPr>
          <p:cNvSpPr txBox="1"/>
          <p:nvPr/>
        </p:nvSpPr>
        <p:spPr>
          <a:xfrm>
            <a:off x="7530518" y="1183176"/>
            <a:ext cx="3823282" cy="369332"/>
          </a:xfrm>
          <a:prstGeom prst="rect">
            <a:avLst/>
          </a:prstGeom>
          <a:noFill/>
        </p:spPr>
        <p:txBody>
          <a:bodyPr wrap="square">
            <a:spAutoFit/>
          </a:bodyPr>
          <a:lstStyle/>
          <a:p>
            <a:r>
              <a:rPr lang="en-US" dirty="0">
                <a:hlinkClick r:id="rId4"/>
              </a:rPr>
              <a:t>The EPN Database of Pulsar Profiles</a:t>
            </a:r>
            <a:endParaRPr lang="en-US" dirty="0"/>
          </a:p>
        </p:txBody>
      </p:sp>
      <p:sp>
        <p:nvSpPr>
          <p:cNvPr id="15" name="TextBox 14">
            <a:extLst>
              <a:ext uri="{FF2B5EF4-FFF2-40B4-BE49-F238E27FC236}">
                <a16:creationId xmlns:a16="http://schemas.microsoft.com/office/drawing/2014/main" id="{891D8404-207C-5EC9-DD8E-E2462E2B2674}"/>
              </a:ext>
            </a:extLst>
          </p:cNvPr>
          <p:cNvSpPr txBox="1"/>
          <p:nvPr/>
        </p:nvSpPr>
        <p:spPr>
          <a:xfrm>
            <a:off x="7519333" y="1525834"/>
            <a:ext cx="1138453" cy="369332"/>
          </a:xfrm>
          <a:prstGeom prst="rect">
            <a:avLst/>
          </a:prstGeom>
          <a:noFill/>
        </p:spPr>
        <p:txBody>
          <a:bodyPr wrap="none" rtlCol="0">
            <a:spAutoFit/>
          </a:bodyPr>
          <a:lstStyle/>
          <a:p>
            <a:r>
              <a:rPr lang="en-US" dirty="0"/>
              <a:t>1424 MHz</a:t>
            </a:r>
          </a:p>
        </p:txBody>
      </p:sp>
      <p:sp>
        <p:nvSpPr>
          <p:cNvPr id="12" name="TextBox 11">
            <a:extLst>
              <a:ext uri="{FF2B5EF4-FFF2-40B4-BE49-F238E27FC236}">
                <a16:creationId xmlns:a16="http://schemas.microsoft.com/office/drawing/2014/main" id="{D1C2C9A3-4BB1-9877-F761-85D2DBDF4608}"/>
              </a:ext>
            </a:extLst>
          </p:cNvPr>
          <p:cNvSpPr txBox="1"/>
          <p:nvPr/>
        </p:nvSpPr>
        <p:spPr>
          <a:xfrm>
            <a:off x="7049890" y="4992288"/>
            <a:ext cx="5163548" cy="938719"/>
          </a:xfrm>
          <a:prstGeom prst="rect">
            <a:avLst/>
          </a:prstGeom>
          <a:noFill/>
        </p:spPr>
        <p:txBody>
          <a:bodyPr wrap="square">
            <a:spAutoFit/>
          </a:bodyPr>
          <a:lstStyle/>
          <a:p>
            <a:r>
              <a:rPr lang="en-US" sz="1100" dirty="0"/>
              <a:t>The total intensity, linear polarization and circular polarization, their fractions, as well as position angle of linear polarization, all are plotted from the bottom to the top sub-panels for each profile. For each pulsar, the total intensity, linear and circular polarization are represented by black solid, red dashed and blue doted lines in the bottom sub-panel. The left-hand circular polarization is defined to be positive. </a:t>
            </a:r>
          </a:p>
        </p:txBody>
      </p:sp>
      <p:sp>
        <p:nvSpPr>
          <p:cNvPr id="6" name="TextBox 5">
            <a:extLst>
              <a:ext uri="{FF2B5EF4-FFF2-40B4-BE49-F238E27FC236}">
                <a16:creationId xmlns:a16="http://schemas.microsoft.com/office/drawing/2014/main" id="{01ACC956-E265-8FE8-2A20-EA6DC312FFCE}"/>
              </a:ext>
            </a:extLst>
          </p:cNvPr>
          <p:cNvSpPr txBox="1"/>
          <p:nvPr/>
        </p:nvSpPr>
        <p:spPr>
          <a:xfrm>
            <a:off x="8748100" y="654755"/>
            <a:ext cx="1777368" cy="523220"/>
          </a:xfrm>
          <a:prstGeom prst="rect">
            <a:avLst/>
          </a:prstGeom>
          <a:noFill/>
        </p:spPr>
        <p:txBody>
          <a:bodyPr wrap="square" rtlCol="0">
            <a:spAutoFit/>
          </a:bodyPr>
          <a:lstStyle/>
          <a:p>
            <a:r>
              <a:rPr lang="en-US" sz="1400" dirty="0"/>
              <a:t>Compare to European Pulsar Network</a:t>
            </a:r>
          </a:p>
        </p:txBody>
      </p:sp>
      <p:sp>
        <p:nvSpPr>
          <p:cNvPr id="8" name="Arrow: Left 7">
            <a:extLst>
              <a:ext uri="{FF2B5EF4-FFF2-40B4-BE49-F238E27FC236}">
                <a16:creationId xmlns:a16="http://schemas.microsoft.com/office/drawing/2014/main" id="{FF087F2A-C72B-998E-202E-37BAEAE7480F}"/>
              </a:ext>
            </a:extLst>
          </p:cNvPr>
          <p:cNvSpPr/>
          <p:nvPr/>
        </p:nvSpPr>
        <p:spPr>
          <a:xfrm>
            <a:off x="5989595" y="3922520"/>
            <a:ext cx="234047" cy="15382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7D7C49A-B174-AAAA-9E5A-D7186311705C}"/>
              </a:ext>
            </a:extLst>
          </p:cNvPr>
          <p:cNvSpPr txBox="1"/>
          <p:nvPr/>
        </p:nvSpPr>
        <p:spPr>
          <a:xfrm>
            <a:off x="1640793" y="5819686"/>
            <a:ext cx="1555234" cy="769441"/>
          </a:xfrm>
          <a:prstGeom prst="rect">
            <a:avLst/>
          </a:prstGeom>
          <a:noFill/>
        </p:spPr>
        <p:txBody>
          <a:bodyPr wrap="none" rtlCol="0">
            <a:spAutoFit/>
          </a:bodyPr>
          <a:lstStyle/>
          <a:p>
            <a:r>
              <a:rPr lang="en-US" sz="1100" u="sng" dirty="0"/>
              <a:t>The 3 P’s:</a:t>
            </a:r>
          </a:p>
          <a:p>
            <a:r>
              <a:rPr lang="en-US" sz="1100" dirty="0"/>
              <a:t>Freq. Range: 1300-1800</a:t>
            </a:r>
          </a:p>
          <a:p>
            <a:r>
              <a:rPr lang="en-US" sz="1100" dirty="0"/>
              <a:t>T sample: 0.001 </a:t>
            </a:r>
          </a:p>
          <a:p>
            <a:r>
              <a:rPr lang="en-US" sz="1100" dirty="0"/>
              <a:t>T observation: 1801 s</a:t>
            </a:r>
          </a:p>
        </p:txBody>
      </p:sp>
      <p:pic>
        <p:nvPicPr>
          <p:cNvPr id="16" name="Picture 15" descr="A screenshot of a computer screen&#10;&#10;Description automatically generated">
            <a:extLst>
              <a:ext uri="{FF2B5EF4-FFF2-40B4-BE49-F238E27FC236}">
                <a16:creationId xmlns:a16="http://schemas.microsoft.com/office/drawing/2014/main" id="{AB7868E9-CA2B-AA2A-49A7-EEC2F4C6F0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4006" y="957407"/>
            <a:ext cx="4843460" cy="4470364"/>
          </a:xfrm>
          <a:prstGeom prst="rect">
            <a:avLst/>
          </a:prstGeom>
        </p:spPr>
      </p:pic>
      <p:sp>
        <p:nvSpPr>
          <p:cNvPr id="4" name="Arrow: Left 3">
            <a:extLst>
              <a:ext uri="{FF2B5EF4-FFF2-40B4-BE49-F238E27FC236}">
                <a16:creationId xmlns:a16="http://schemas.microsoft.com/office/drawing/2014/main" id="{0AC0C67E-5491-DE16-D02B-C5142EF9E1F8}"/>
              </a:ext>
            </a:extLst>
          </p:cNvPr>
          <p:cNvSpPr/>
          <p:nvPr/>
        </p:nvSpPr>
        <p:spPr>
          <a:xfrm>
            <a:off x="5991234" y="1895166"/>
            <a:ext cx="232408" cy="15382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EF86666-6074-E8AC-41DE-0766C650A348}"/>
              </a:ext>
            </a:extLst>
          </p:cNvPr>
          <p:cNvSpPr txBox="1"/>
          <p:nvPr/>
        </p:nvSpPr>
        <p:spPr>
          <a:xfrm>
            <a:off x="295674" y="598190"/>
            <a:ext cx="894797" cy="507831"/>
          </a:xfrm>
          <a:prstGeom prst="rect">
            <a:avLst/>
          </a:prstGeom>
          <a:noFill/>
        </p:spPr>
        <p:txBody>
          <a:bodyPr wrap="none" rtlCol="0">
            <a:spAutoFit/>
          </a:bodyPr>
          <a:lstStyle/>
          <a:p>
            <a:r>
              <a:rPr lang="en-US" dirty="0"/>
              <a:t>0534</a:t>
            </a:r>
          </a:p>
          <a:p>
            <a:r>
              <a:rPr lang="en-US" sz="900" dirty="0"/>
              <a:t>RA Component</a:t>
            </a:r>
          </a:p>
        </p:txBody>
      </p:sp>
      <p:sp>
        <p:nvSpPr>
          <p:cNvPr id="17" name="TextBox 16">
            <a:extLst>
              <a:ext uri="{FF2B5EF4-FFF2-40B4-BE49-F238E27FC236}">
                <a16:creationId xmlns:a16="http://schemas.microsoft.com/office/drawing/2014/main" id="{F2701903-299A-CE8A-AF4C-65CE59783E48}"/>
              </a:ext>
            </a:extLst>
          </p:cNvPr>
          <p:cNvSpPr txBox="1"/>
          <p:nvPr/>
        </p:nvSpPr>
        <p:spPr>
          <a:xfrm>
            <a:off x="6036367" y="2048989"/>
            <a:ext cx="867772" cy="861774"/>
          </a:xfrm>
          <a:prstGeom prst="rect">
            <a:avLst/>
          </a:prstGeom>
          <a:noFill/>
        </p:spPr>
        <p:txBody>
          <a:bodyPr wrap="square" rtlCol="0">
            <a:spAutoFit/>
          </a:bodyPr>
          <a:lstStyle/>
          <a:p>
            <a:r>
              <a:rPr lang="en-US" sz="1000" dirty="0"/>
              <a:t>Notice the coordinates for the next 4 Crab Pulsar Examples</a:t>
            </a:r>
          </a:p>
        </p:txBody>
      </p:sp>
      <p:sp>
        <p:nvSpPr>
          <p:cNvPr id="18" name="TextBox 17">
            <a:extLst>
              <a:ext uri="{FF2B5EF4-FFF2-40B4-BE49-F238E27FC236}">
                <a16:creationId xmlns:a16="http://schemas.microsoft.com/office/drawing/2014/main" id="{2E3CBCE8-3C52-2EFA-DBC1-F0766E73D7B2}"/>
              </a:ext>
            </a:extLst>
          </p:cNvPr>
          <p:cNvSpPr txBox="1"/>
          <p:nvPr/>
        </p:nvSpPr>
        <p:spPr>
          <a:xfrm>
            <a:off x="6031733" y="4150892"/>
            <a:ext cx="953889" cy="1015663"/>
          </a:xfrm>
          <a:prstGeom prst="rect">
            <a:avLst/>
          </a:prstGeom>
          <a:noFill/>
        </p:spPr>
        <p:txBody>
          <a:bodyPr wrap="square" rtlCol="0">
            <a:spAutoFit/>
          </a:bodyPr>
          <a:lstStyle/>
          <a:p>
            <a:r>
              <a:rPr lang="en-US" sz="1000" dirty="0"/>
              <a:t>The Period is a consideration in selecting the Integration Time</a:t>
            </a:r>
          </a:p>
        </p:txBody>
      </p:sp>
      <p:sp>
        <p:nvSpPr>
          <p:cNvPr id="19" name="Arrow: Down 18">
            <a:extLst>
              <a:ext uri="{FF2B5EF4-FFF2-40B4-BE49-F238E27FC236}">
                <a16:creationId xmlns:a16="http://schemas.microsoft.com/office/drawing/2014/main" id="{4816C32F-A9C6-97C9-5942-9E3B00E838E3}"/>
              </a:ext>
            </a:extLst>
          </p:cNvPr>
          <p:cNvSpPr/>
          <p:nvPr/>
        </p:nvSpPr>
        <p:spPr>
          <a:xfrm>
            <a:off x="1457863" y="2048989"/>
            <a:ext cx="102489" cy="3149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975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24</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200399" y="190939"/>
            <a:ext cx="5281831" cy="923330"/>
          </a:xfrm>
          <a:prstGeom prst="rect">
            <a:avLst/>
          </a:prstGeom>
        </p:spPr>
        <p:txBody>
          <a:bodyPr wrap="none">
            <a:spAutoFit/>
          </a:bodyPr>
          <a:lstStyle/>
          <a:p>
            <a:r>
              <a:rPr lang="en-US" sz="5400" dirty="0">
                <a:latin typeface="+mj-lt"/>
              </a:rPr>
              <a:t>Inter-Pulse Pulsars</a:t>
            </a:r>
          </a:p>
        </p:txBody>
      </p:sp>
      <p:pic>
        <p:nvPicPr>
          <p:cNvPr id="7" name="Picture 6" descr="A screenshot of a data&#10;&#10;Description automatically generated">
            <a:extLst>
              <a:ext uri="{FF2B5EF4-FFF2-40B4-BE49-F238E27FC236}">
                <a16:creationId xmlns:a16="http://schemas.microsoft.com/office/drawing/2014/main" id="{18CCE748-C21B-E199-7284-3FE20CE39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13105" y="1264818"/>
            <a:ext cx="4452028" cy="4621520"/>
          </a:xfrm>
          <a:prstGeom prst="rect">
            <a:avLst/>
          </a:prstGeom>
        </p:spPr>
      </p:pic>
      <p:sp>
        <p:nvSpPr>
          <p:cNvPr id="8" name="TextBox 7">
            <a:extLst>
              <a:ext uri="{FF2B5EF4-FFF2-40B4-BE49-F238E27FC236}">
                <a16:creationId xmlns:a16="http://schemas.microsoft.com/office/drawing/2014/main" id="{7B95C3E4-D90B-58D3-5746-719853BF7C5A}"/>
              </a:ext>
            </a:extLst>
          </p:cNvPr>
          <p:cNvSpPr txBox="1"/>
          <p:nvPr/>
        </p:nvSpPr>
        <p:spPr>
          <a:xfrm>
            <a:off x="622142" y="1264818"/>
            <a:ext cx="652743" cy="369332"/>
          </a:xfrm>
          <a:prstGeom prst="rect">
            <a:avLst/>
          </a:prstGeom>
          <a:noFill/>
        </p:spPr>
        <p:txBody>
          <a:bodyPr wrap="none" rtlCol="0">
            <a:spAutoFit/>
          </a:bodyPr>
          <a:lstStyle/>
          <a:p>
            <a:r>
              <a:rPr lang="en-US" dirty="0"/>
              <a:t>0534</a:t>
            </a:r>
          </a:p>
        </p:txBody>
      </p:sp>
      <p:pic>
        <p:nvPicPr>
          <p:cNvPr id="9" name="Picture 8" descr="A screenshot of a computer&#10;&#10;Description automatically generated">
            <a:extLst>
              <a:ext uri="{FF2B5EF4-FFF2-40B4-BE49-F238E27FC236}">
                <a16:creationId xmlns:a16="http://schemas.microsoft.com/office/drawing/2014/main" id="{7506E52B-2B02-27E2-147C-9439CFD213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5896" y="1264818"/>
            <a:ext cx="5523657" cy="4650909"/>
          </a:xfrm>
          <a:prstGeom prst="rect">
            <a:avLst/>
          </a:prstGeom>
        </p:spPr>
      </p:pic>
      <p:sp>
        <p:nvSpPr>
          <p:cNvPr id="4" name="TextBox 3">
            <a:extLst>
              <a:ext uri="{FF2B5EF4-FFF2-40B4-BE49-F238E27FC236}">
                <a16:creationId xmlns:a16="http://schemas.microsoft.com/office/drawing/2014/main" id="{65E785E6-5EA3-E347-69A4-6BA43E3035A6}"/>
              </a:ext>
            </a:extLst>
          </p:cNvPr>
          <p:cNvSpPr txBox="1"/>
          <p:nvPr/>
        </p:nvSpPr>
        <p:spPr>
          <a:xfrm>
            <a:off x="1773868" y="5762954"/>
            <a:ext cx="1555234" cy="769441"/>
          </a:xfrm>
          <a:prstGeom prst="rect">
            <a:avLst/>
          </a:prstGeom>
          <a:noFill/>
        </p:spPr>
        <p:txBody>
          <a:bodyPr wrap="none" rtlCol="0">
            <a:spAutoFit/>
          </a:bodyPr>
          <a:lstStyle/>
          <a:p>
            <a:r>
              <a:rPr lang="en-US" sz="1100" u="sng" dirty="0"/>
              <a:t>The 3 P’s:</a:t>
            </a:r>
          </a:p>
          <a:p>
            <a:r>
              <a:rPr lang="en-US" sz="1100" dirty="0"/>
              <a:t>Freq. Range: 1355-1435</a:t>
            </a:r>
          </a:p>
          <a:p>
            <a:r>
              <a:rPr lang="en-US" sz="1100" dirty="0"/>
              <a:t>T sample: 0.001 </a:t>
            </a:r>
          </a:p>
          <a:p>
            <a:r>
              <a:rPr lang="en-US" sz="1100" dirty="0"/>
              <a:t>T observation: 908 s</a:t>
            </a:r>
          </a:p>
        </p:txBody>
      </p:sp>
      <p:sp>
        <p:nvSpPr>
          <p:cNvPr id="6" name="TextBox 5">
            <a:extLst>
              <a:ext uri="{FF2B5EF4-FFF2-40B4-BE49-F238E27FC236}">
                <a16:creationId xmlns:a16="http://schemas.microsoft.com/office/drawing/2014/main" id="{A8821FEB-6E58-ACEF-10F8-B143D558F1C6}"/>
              </a:ext>
            </a:extLst>
          </p:cNvPr>
          <p:cNvSpPr txBox="1"/>
          <p:nvPr/>
        </p:nvSpPr>
        <p:spPr>
          <a:xfrm>
            <a:off x="6835913" y="5751318"/>
            <a:ext cx="1555234" cy="769441"/>
          </a:xfrm>
          <a:prstGeom prst="rect">
            <a:avLst/>
          </a:prstGeom>
          <a:noFill/>
        </p:spPr>
        <p:txBody>
          <a:bodyPr wrap="none" rtlCol="0">
            <a:spAutoFit/>
          </a:bodyPr>
          <a:lstStyle/>
          <a:p>
            <a:r>
              <a:rPr lang="en-US" sz="1100" u="sng" dirty="0"/>
              <a:t>The 3 P’s:</a:t>
            </a:r>
          </a:p>
          <a:p>
            <a:r>
              <a:rPr lang="en-US" sz="1100" dirty="0"/>
              <a:t>Freq. Range: 1300-1800</a:t>
            </a:r>
          </a:p>
          <a:p>
            <a:r>
              <a:rPr lang="en-US" sz="1100" dirty="0"/>
              <a:t>T sample: 0.0001 </a:t>
            </a:r>
          </a:p>
          <a:p>
            <a:r>
              <a:rPr lang="en-US" sz="1100" dirty="0"/>
              <a:t>T observation: 1802 s</a:t>
            </a:r>
          </a:p>
        </p:txBody>
      </p:sp>
      <p:sp>
        <p:nvSpPr>
          <p:cNvPr id="10" name="Arrow: Right 9">
            <a:extLst>
              <a:ext uri="{FF2B5EF4-FFF2-40B4-BE49-F238E27FC236}">
                <a16:creationId xmlns:a16="http://schemas.microsoft.com/office/drawing/2014/main" id="{E8032C8B-E2EA-C241-852F-C4EA047F564D}"/>
              </a:ext>
            </a:extLst>
          </p:cNvPr>
          <p:cNvSpPr/>
          <p:nvPr/>
        </p:nvSpPr>
        <p:spPr>
          <a:xfrm>
            <a:off x="7853583" y="3052985"/>
            <a:ext cx="178719" cy="1321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E20C3023-EA21-6F09-BD73-AA162E3C44A3}"/>
              </a:ext>
            </a:extLst>
          </p:cNvPr>
          <p:cNvSpPr/>
          <p:nvPr/>
        </p:nvSpPr>
        <p:spPr>
          <a:xfrm>
            <a:off x="11105972" y="2608604"/>
            <a:ext cx="247828" cy="11502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52F58347-12DB-F7C9-4D84-3E9085DD2533}"/>
              </a:ext>
            </a:extLst>
          </p:cNvPr>
          <p:cNvSpPr/>
          <p:nvPr/>
        </p:nvSpPr>
        <p:spPr>
          <a:xfrm>
            <a:off x="10858144" y="4466684"/>
            <a:ext cx="247828" cy="115026"/>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2180CCC3-E09D-9796-0D44-EF62CF0C5962}"/>
              </a:ext>
            </a:extLst>
          </p:cNvPr>
          <p:cNvSpPr/>
          <p:nvPr/>
        </p:nvSpPr>
        <p:spPr>
          <a:xfrm flipH="1">
            <a:off x="2097248" y="2944536"/>
            <a:ext cx="45719" cy="1745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2D5D459D-D6C7-61D3-E04E-702CB53BF069}"/>
              </a:ext>
            </a:extLst>
          </p:cNvPr>
          <p:cNvSpPr/>
          <p:nvPr/>
        </p:nvSpPr>
        <p:spPr>
          <a:xfrm flipH="1">
            <a:off x="7484379" y="3031790"/>
            <a:ext cx="45719" cy="17450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8847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25</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200399" y="190939"/>
            <a:ext cx="5281831" cy="923330"/>
          </a:xfrm>
          <a:prstGeom prst="rect">
            <a:avLst/>
          </a:prstGeom>
        </p:spPr>
        <p:txBody>
          <a:bodyPr wrap="none">
            <a:spAutoFit/>
          </a:bodyPr>
          <a:lstStyle/>
          <a:p>
            <a:r>
              <a:rPr lang="en-US" sz="5400" dirty="0">
                <a:latin typeface="+mj-lt"/>
              </a:rPr>
              <a:t>Inter-Pulse Pulsars</a:t>
            </a:r>
          </a:p>
        </p:txBody>
      </p:sp>
      <p:sp>
        <p:nvSpPr>
          <p:cNvPr id="8" name="TextBox 7">
            <a:extLst>
              <a:ext uri="{FF2B5EF4-FFF2-40B4-BE49-F238E27FC236}">
                <a16:creationId xmlns:a16="http://schemas.microsoft.com/office/drawing/2014/main" id="{7B95C3E4-D90B-58D3-5746-719853BF7C5A}"/>
              </a:ext>
            </a:extLst>
          </p:cNvPr>
          <p:cNvSpPr txBox="1"/>
          <p:nvPr/>
        </p:nvSpPr>
        <p:spPr>
          <a:xfrm>
            <a:off x="703385" y="1055093"/>
            <a:ext cx="652743" cy="369332"/>
          </a:xfrm>
          <a:prstGeom prst="rect">
            <a:avLst/>
          </a:prstGeom>
          <a:noFill/>
        </p:spPr>
        <p:txBody>
          <a:bodyPr wrap="none" rtlCol="0">
            <a:spAutoFit/>
          </a:bodyPr>
          <a:lstStyle/>
          <a:p>
            <a:r>
              <a:rPr lang="en-US" dirty="0"/>
              <a:t>0534</a:t>
            </a:r>
          </a:p>
        </p:txBody>
      </p:sp>
      <p:pic>
        <p:nvPicPr>
          <p:cNvPr id="13" name="Picture 12" descr="A screenshot of a computer screen&#10;&#10;Description automatically generated">
            <a:extLst>
              <a:ext uri="{FF2B5EF4-FFF2-40B4-BE49-F238E27FC236}">
                <a16:creationId xmlns:a16="http://schemas.microsoft.com/office/drawing/2014/main" id="{37872851-B979-25AF-6627-D4AF8D758D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3639" y="1239759"/>
            <a:ext cx="4732361" cy="4462248"/>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994BCA33-E737-764E-664D-F4A1BACEE6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4754" y="1239759"/>
            <a:ext cx="5281831" cy="4450132"/>
          </a:xfrm>
          <a:prstGeom prst="rect">
            <a:avLst/>
          </a:prstGeom>
        </p:spPr>
      </p:pic>
      <p:sp>
        <p:nvSpPr>
          <p:cNvPr id="4" name="TextBox 3">
            <a:extLst>
              <a:ext uri="{FF2B5EF4-FFF2-40B4-BE49-F238E27FC236}">
                <a16:creationId xmlns:a16="http://schemas.microsoft.com/office/drawing/2014/main" id="{27E626E4-CF3C-654D-865D-AA02E7F2EFFF}"/>
              </a:ext>
            </a:extLst>
          </p:cNvPr>
          <p:cNvSpPr txBox="1"/>
          <p:nvPr/>
        </p:nvSpPr>
        <p:spPr>
          <a:xfrm>
            <a:off x="1739280" y="5637050"/>
            <a:ext cx="1555234" cy="769441"/>
          </a:xfrm>
          <a:prstGeom prst="rect">
            <a:avLst/>
          </a:prstGeom>
          <a:noFill/>
        </p:spPr>
        <p:txBody>
          <a:bodyPr wrap="none" rtlCol="0">
            <a:spAutoFit/>
          </a:bodyPr>
          <a:lstStyle/>
          <a:p>
            <a:r>
              <a:rPr lang="en-US" sz="1100" u="sng" dirty="0"/>
              <a:t>The 3 P’s:</a:t>
            </a:r>
          </a:p>
          <a:p>
            <a:r>
              <a:rPr lang="en-US" sz="1100" dirty="0"/>
              <a:t>Freq. Range: 1355-1435</a:t>
            </a:r>
          </a:p>
          <a:p>
            <a:r>
              <a:rPr lang="en-US" sz="1100" dirty="0"/>
              <a:t>T sample: 0.001 </a:t>
            </a:r>
          </a:p>
          <a:p>
            <a:r>
              <a:rPr lang="en-US" sz="1100" dirty="0"/>
              <a:t>T observation: 909 s</a:t>
            </a:r>
          </a:p>
        </p:txBody>
      </p:sp>
      <p:sp>
        <p:nvSpPr>
          <p:cNvPr id="6" name="TextBox 5">
            <a:extLst>
              <a:ext uri="{FF2B5EF4-FFF2-40B4-BE49-F238E27FC236}">
                <a16:creationId xmlns:a16="http://schemas.microsoft.com/office/drawing/2014/main" id="{22AEFCD2-5661-C40C-C02A-A1DD91EF2C7F}"/>
              </a:ext>
            </a:extLst>
          </p:cNvPr>
          <p:cNvSpPr txBox="1"/>
          <p:nvPr/>
        </p:nvSpPr>
        <p:spPr>
          <a:xfrm>
            <a:off x="6749937" y="5638400"/>
            <a:ext cx="1555234" cy="769441"/>
          </a:xfrm>
          <a:prstGeom prst="rect">
            <a:avLst/>
          </a:prstGeom>
          <a:noFill/>
        </p:spPr>
        <p:txBody>
          <a:bodyPr wrap="none" rtlCol="0">
            <a:spAutoFit/>
          </a:bodyPr>
          <a:lstStyle/>
          <a:p>
            <a:r>
              <a:rPr lang="en-US" sz="1100" u="sng" dirty="0"/>
              <a:t>The 3 P’s:</a:t>
            </a:r>
          </a:p>
          <a:p>
            <a:r>
              <a:rPr lang="en-US" sz="1100" dirty="0"/>
              <a:t>Freq. Range: 1300-1800</a:t>
            </a:r>
          </a:p>
          <a:p>
            <a:r>
              <a:rPr lang="en-US" sz="1100" dirty="0"/>
              <a:t>T sample: 0.001 </a:t>
            </a:r>
          </a:p>
          <a:p>
            <a:r>
              <a:rPr lang="en-US" sz="1100" dirty="0"/>
              <a:t>T observation: 1802 s</a:t>
            </a:r>
          </a:p>
        </p:txBody>
      </p:sp>
      <p:sp>
        <p:nvSpPr>
          <p:cNvPr id="7" name="Arrow: Down 6">
            <a:extLst>
              <a:ext uri="{FF2B5EF4-FFF2-40B4-BE49-F238E27FC236}">
                <a16:creationId xmlns:a16="http://schemas.microsoft.com/office/drawing/2014/main" id="{DA68F2C2-9967-8F02-3FDB-E2A4153E1BBD}"/>
              </a:ext>
            </a:extLst>
          </p:cNvPr>
          <p:cNvSpPr/>
          <p:nvPr/>
        </p:nvSpPr>
        <p:spPr>
          <a:xfrm flipH="1">
            <a:off x="2365690" y="2801923"/>
            <a:ext cx="58727" cy="18455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F658C983-6273-AC07-F34D-BD43F8327528}"/>
              </a:ext>
            </a:extLst>
          </p:cNvPr>
          <p:cNvSpPr/>
          <p:nvPr/>
        </p:nvSpPr>
        <p:spPr>
          <a:xfrm flipH="1">
            <a:off x="7164196" y="2894202"/>
            <a:ext cx="45719" cy="18455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91911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26</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200399" y="190939"/>
            <a:ext cx="5281831" cy="923330"/>
          </a:xfrm>
          <a:prstGeom prst="rect">
            <a:avLst/>
          </a:prstGeom>
        </p:spPr>
        <p:txBody>
          <a:bodyPr wrap="none">
            <a:spAutoFit/>
          </a:bodyPr>
          <a:lstStyle/>
          <a:p>
            <a:r>
              <a:rPr lang="en-US" sz="5400" dirty="0">
                <a:latin typeface="+mj-lt"/>
              </a:rPr>
              <a:t>Inter-Pulse Pulsars</a:t>
            </a:r>
          </a:p>
        </p:txBody>
      </p:sp>
      <p:pic>
        <p:nvPicPr>
          <p:cNvPr id="6" name="Picture 5" descr="A screenshot of a computer&#10;&#10;Description automatically generated">
            <a:extLst>
              <a:ext uri="{FF2B5EF4-FFF2-40B4-BE49-F238E27FC236}">
                <a16:creationId xmlns:a16="http://schemas.microsoft.com/office/drawing/2014/main" id="{00392235-4F6A-AD60-E56A-3B8CDD06D0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5388" y="1051784"/>
            <a:ext cx="4452029" cy="4754431"/>
          </a:xfrm>
          <a:prstGeom prst="rect">
            <a:avLst/>
          </a:prstGeom>
        </p:spPr>
      </p:pic>
      <p:sp>
        <p:nvSpPr>
          <p:cNvPr id="4" name="TextBox 3">
            <a:extLst>
              <a:ext uri="{FF2B5EF4-FFF2-40B4-BE49-F238E27FC236}">
                <a16:creationId xmlns:a16="http://schemas.microsoft.com/office/drawing/2014/main" id="{46F4DFA6-E88B-C70E-9212-773E7A734D35}"/>
              </a:ext>
            </a:extLst>
          </p:cNvPr>
          <p:cNvSpPr txBox="1"/>
          <p:nvPr/>
        </p:nvSpPr>
        <p:spPr>
          <a:xfrm>
            <a:off x="703385" y="1106117"/>
            <a:ext cx="652743" cy="369332"/>
          </a:xfrm>
          <a:prstGeom prst="rect">
            <a:avLst/>
          </a:prstGeom>
          <a:noFill/>
        </p:spPr>
        <p:txBody>
          <a:bodyPr wrap="none" rtlCol="0">
            <a:spAutoFit/>
          </a:bodyPr>
          <a:lstStyle/>
          <a:p>
            <a:r>
              <a:rPr lang="en-US" dirty="0"/>
              <a:t>0627</a:t>
            </a:r>
          </a:p>
        </p:txBody>
      </p:sp>
      <p:pic>
        <p:nvPicPr>
          <p:cNvPr id="8" name="Picture 7" descr="A graph showing a number of numbers&#10;&#10;Description automatically generated with medium confidence">
            <a:extLst>
              <a:ext uri="{FF2B5EF4-FFF2-40B4-BE49-F238E27FC236}">
                <a16:creationId xmlns:a16="http://schemas.microsoft.com/office/drawing/2014/main" id="{3A627492-0F3C-279E-A688-764AB37E4E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3541" y="1786129"/>
            <a:ext cx="5143500" cy="3429000"/>
          </a:xfrm>
          <a:prstGeom prst="rect">
            <a:avLst/>
          </a:prstGeom>
        </p:spPr>
      </p:pic>
      <p:sp>
        <p:nvSpPr>
          <p:cNvPr id="9" name="TextBox 8">
            <a:extLst>
              <a:ext uri="{FF2B5EF4-FFF2-40B4-BE49-F238E27FC236}">
                <a16:creationId xmlns:a16="http://schemas.microsoft.com/office/drawing/2014/main" id="{76792B09-3C09-BB95-0667-85A8B8A5FE96}"/>
              </a:ext>
            </a:extLst>
          </p:cNvPr>
          <p:cNvSpPr txBox="1"/>
          <p:nvPr/>
        </p:nvSpPr>
        <p:spPr>
          <a:xfrm>
            <a:off x="7961062" y="1065421"/>
            <a:ext cx="3823282" cy="369332"/>
          </a:xfrm>
          <a:prstGeom prst="rect">
            <a:avLst/>
          </a:prstGeom>
          <a:noFill/>
        </p:spPr>
        <p:txBody>
          <a:bodyPr wrap="square">
            <a:spAutoFit/>
          </a:bodyPr>
          <a:lstStyle/>
          <a:p>
            <a:r>
              <a:rPr lang="en-US" dirty="0">
                <a:hlinkClick r:id="rId5"/>
              </a:rPr>
              <a:t>The EPN Database of Pulsar Profiles</a:t>
            </a:r>
            <a:endParaRPr lang="en-US" dirty="0"/>
          </a:p>
        </p:txBody>
      </p:sp>
      <p:sp>
        <p:nvSpPr>
          <p:cNvPr id="11" name="TextBox 10">
            <a:extLst>
              <a:ext uri="{FF2B5EF4-FFF2-40B4-BE49-F238E27FC236}">
                <a16:creationId xmlns:a16="http://schemas.microsoft.com/office/drawing/2014/main" id="{AB448415-CCB3-8CDD-9F92-F1076A670EDE}"/>
              </a:ext>
            </a:extLst>
          </p:cNvPr>
          <p:cNvSpPr txBox="1"/>
          <p:nvPr/>
        </p:nvSpPr>
        <p:spPr>
          <a:xfrm>
            <a:off x="6678384" y="5167378"/>
            <a:ext cx="3798228" cy="215444"/>
          </a:xfrm>
          <a:prstGeom prst="rect">
            <a:avLst/>
          </a:prstGeom>
          <a:noFill/>
        </p:spPr>
        <p:txBody>
          <a:bodyPr wrap="square">
            <a:spAutoFit/>
          </a:bodyPr>
          <a:lstStyle/>
          <a:p>
            <a:r>
              <a:rPr lang="en-US" sz="800" dirty="0"/>
              <a:t>https://psrweb.jb.man.ac.uk/epndb/#jk17/J0627+0706/J0627+0706.1400MHz.psrfits</a:t>
            </a:r>
          </a:p>
        </p:txBody>
      </p:sp>
      <p:sp>
        <p:nvSpPr>
          <p:cNvPr id="12" name="TextBox 11">
            <a:extLst>
              <a:ext uri="{FF2B5EF4-FFF2-40B4-BE49-F238E27FC236}">
                <a16:creationId xmlns:a16="http://schemas.microsoft.com/office/drawing/2014/main" id="{77D55162-71A8-F5FB-824B-A0D697CD62EF}"/>
              </a:ext>
            </a:extLst>
          </p:cNvPr>
          <p:cNvSpPr txBox="1"/>
          <p:nvPr/>
        </p:nvSpPr>
        <p:spPr>
          <a:xfrm>
            <a:off x="7961062" y="1385905"/>
            <a:ext cx="1138453" cy="369332"/>
          </a:xfrm>
          <a:prstGeom prst="rect">
            <a:avLst/>
          </a:prstGeom>
          <a:noFill/>
        </p:spPr>
        <p:txBody>
          <a:bodyPr wrap="none" rtlCol="0">
            <a:spAutoFit/>
          </a:bodyPr>
          <a:lstStyle/>
          <a:p>
            <a:r>
              <a:rPr lang="en-US" dirty="0"/>
              <a:t>1369 MHz</a:t>
            </a:r>
          </a:p>
        </p:txBody>
      </p:sp>
      <p:sp>
        <p:nvSpPr>
          <p:cNvPr id="7" name="TextBox 6">
            <a:extLst>
              <a:ext uri="{FF2B5EF4-FFF2-40B4-BE49-F238E27FC236}">
                <a16:creationId xmlns:a16="http://schemas.microsoft.com/office/drawing/2014/main" id="{A4FB9108-AC17-5AEB-2FDD-30E717121915}"/>
              </a:ext>
            </a:extLst>
          </p:cNvPr>
          <p:cNvSpPr txBox="1"/>
          <p:nvPr/>
        </p:nvSpPr>
        <p:spPr>
          <a:xfrm>
            <a:off x="6678384" y="5388927"/>
            <a:ext cx="5163548" cy="938719"/>
          </a:xfrm>
          <a:prstGeom prst="rect">
            <a:avLst/>
          </a:prstGeom>
          <a:noFill/>
        </p:spPr>
        <p:txBody>
          <a:bodyPr wrap="square">
            <a:spAutoFit/>
          </a:bodyPr>
          <a:lstStyle/>
          <a:p>
            <a:r>
              <a:rPr lang="en-US" sz="1100" dirty="0"/>
              <a:t>The total intensity, linear polarization and circular polarization, their fractions, as well as position angle of linear polarization, all are plotted from the bottom to the top sub-panels for each profile. For each pulsar, the total intensity, linear and circular polarization are represented by black solid, red dashed and blue doted lines in the bottom sub-panel. The left-hand circular polarization is defined to be positive. </a:t>
            </a:r>
          </a:p>
        </p:txBody>
      </p:sp>
      <p:sp>
        <p:nvSpPr>
          <p:cNvPr id="10" name="TextBox 9">
            <a:extLst>
              <a:ext uri="{FF2B5EF4-FFF2-40B4-BE49-F238E27FC236}">
                <a16:creationId xmlns:a16="http://schemas.microsoft.com/office/drawing/2014/main" id="{B9F66490-C1EA-1B3C-C98A-A4B50328F503}"/>
              </a:ext>
            </a:extLst>
          </p:cNvPr>
          <p:cNvSpPr txBox="1"/>
          <p:nvPr/>
        </p:nvSpPr>
        <p:spPr>
          <a:xfrm>
            <a:off x="1848337" y="5615354"/>
            <a:ext cx="1555234" cy="769441"/>
          </a:xfrm>
          <a:prstGeom prst="rect">
            <a:avLst/>
          </a:prstGeom>
          <a:noFill/>
        </p:spPr>
        <p:txBody>
          <a:bodyPr wrap="none" rtlCol="0">
            <a:spAutoFit/>
          </a:bodyPr>
          <a:lstStyle/>
          <a:p>
            <a:r>
              <a:rPr lang="en-US" sz="1100" u="sng" dirty="0"/>
              <a:t>The 3 P’s:</a:t>
            </a:r>
          </a:p>
          <a:p>
            <a:r>
              <a:rPr lang="en-US" sz="1100" dirty="0"/>
              <a:t>Freq. Range: 1300-1800</a:t>
            </a:r>
          </a:p>
          <a:p>
            <a:r>
              <a:rPr lang="en-US" sz="1100" dirty="0"/>
              <a:t>T sample: 0.004 </a:t>
            </a:r>
          </a:p>
          <a:p>
            <a:r>
              <a:rPr lang="en-US" sz="1100" dirty="0"/>
              <a:t>T observation: 61 s</a:t>
            </a:r>
          </a:p>
        </p:txBody>
      </p:sp>
      <p:sp>
        <p:nvSpPr>
          <p:cNvPr id="13" name="TextBox 12">
            <a:extLst>
              <a:ext uri="{FF2B5EF4-FFF2-40B4-BE49-F238E27FC236}">
                <a16:creationId xmlns:a16="http://schemas.microsoft.com/office/drawing/2014/main" id="{EF336201-D9E6-9F30-9145-CEB7434B92E8}"/>
              </a:ext>
            </a:extLst>
          </p:cNvPr>
          <p:cNvSpPr txBox="1"/>
          <p:nvPr/>
        </p:nvSpPr>
        <p:spPr>
          <a:xfrm>
            <a:off x="703385" y="2567225"/>
            <a:ext cx="1012003" cy="707886"/>
          </a:xfrm>
          <a:prstGeom prst="rect">
            <a:avLst/>
          </a:prstGeom>
          <a:noFill/>
        </p:spPr>
        <p:txBody>
          <a:bodyPr wrap="square" rtlCol="0">
            <a:spAutoFit/>
          </a:bodyPr>
          <a:lstStyle/>
          <a:p>
            <a:r>
              <a:rPr lang="en-US" sz="1000" dirty="0"/>
              <a:t>Sometimes the Inter-Pulse is not always obvious</a:t>
            </a:r>
          </a:p>
        </p:txBody>
      </p:sp>
    </p:spTree>
    <p:extLst>
      <p:ext uri="{BB962C8B-B14F-4D97-AF65-F5344CB8AC3E}">
        <p14:creationId xmlns:p14="http://schemas.microsoft.com/office/powerpoint/2010/main" val="37745185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27</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328769" y="339888"/>
            <a:ext cx="5281831" cy="923330"/>
          </a:xfrm>
          <a:prstGeom prst="rect">
            <a:avLst/>
          </a:prstGeom>
        </p:spPr>
        <p:txBody>
          <a:bodyPr wrap="none">
            <a:spAutoFit/>
          </a:bodyPr>
          <a:lstStyle/>
          <a:p>
            <a:r>
              <a:rPr lang="en-US" sz="5400" dirty="0">
                <a:latin typeface="+mj-lt"/>
              </a:rPr>
              <a:t>Inter-Pulse Pulsars</a:t>
            </a:r>
          </a:p>
        </p:txBody>
      </p:sp>
      <p:pic>
        <p:nvPicPr>
          <p:cNvPr id="12" name="Picture 11" descr="A screenshot of a computer&#10;&#10;Description automatically generated">
            <a:extLst>
              <a:ext uri="{FF2B5EF4-FFF2-40B4-BE49-F238E27FC236}">
                <a16:creationId xmlns:a16="http://schemas.microsoft.com/office/drawing/2014/main" id="{CDC3D31F-9770-8079-7E50-F1AE7BAE80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0900" y="1332689"/>
            <a:ext cx="4994116" cy="4391468"/>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07F4E077-46CE-67E9-AF42-6F4C37D2E5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78387" y="1332689"/>
            <a:ext cx="4165049" cy="4391469"/>
          </a:xfrm>
          <a:prstGeom prst="rect">
            <a:avLst/>
          </a:prstGeom>
        </p:spPr>
      </p:pic>
      <p:sp>
        <p:nvSpPr>
          <p:cNvPr id="4" name="TextBox 3">
            <a:extLst>
              <a:ext uri="{FF2B5EF4-FFF2-40B4-BE49-F238E27FC236}">
                <a16:creationId xmlns:a16="http://schemas.microsoft.com/office/drawing/2014/main" id="{13B0F2E7-0167-4381-A3D5-299BF8D3159B}"/>
              </a:ext>
            </a:extLst>
          </p:cNvPr>
          <p:cNvSpPr txBox="1"/>
          <p:nvPr/>
        </p:nvSpPr>
        <p:spPr>
          <a:xfrm>
            <a:off x="554477" y="1332689"/>
            <a:ext cx="652743" cy="369332"/>
          </a:xfrm>
          <a:prstGeom prst="rect">
            <a:avLst/>
          </a:prstGeom>
          <a:noFill/>
        </p:spPr>
        <p:txBody>
          <a:bodyPr wrap="none" rtlCol="0">
            <a:spAutoFit/>
          </a:bodyPr>
          <a:lstStyle/>
          <a:p>
            <a:r>
              <a:rPr lang="en-US" dirty="0"/>
              <a:t>0826</a:t>
            </a:r>
          </a:p>
        </p:txBody>
      </p:sp>
      <p:sp>
        <p:nvSpPr>
          <p:cNvPr id="6" name="TextBox 5">
            <a:extLst>
              <a:ext uri="{FF2B5EF4-FFF2-40B4-BE49-F238E27FC236}">
                <a16:creationId xmlns:a16="http://schemas.microsoft.com/office/drawing/2014/main" id="{251066EF-1F14-082C-F725-8F9B20839365}"/>
              </a:ext>
            </a:extLst>
          </p:cNvPr>
          <p:cNvSpPr txBox="1"/>
          <p:nvPr/>
        </p:nvSpPr>
        <p:spPr>
          <a:xfrm>
            <a:off x="2175507" y="5536819"/>
            <a:ext cx="1555234" cy="769441"/>
          </a:xfrm>
          <a:prstGeom prst="rect">
            <a:avLst/>
          </a:prstGeom>
          <a:noFill/>
        </p:spPr>
        <p:txBody>
          <a:bodyPr wrap="none" rtlCol="0">
            <a:spAutoFit/>
          </a:bodyPr>
          <a:lstStyle/>
          <a:p>
            <a:r>
              <a:rPr lang="en-US" sz="1100" u="sng" dirty="0"/>
              <a:t>The 3 P’s:</a:t>
            </a:r>
          </a:p>
          <a:p>
            <a:r>
              <a:rPr lang="en-US" sz="1100" dirty="0"/>
              <a:t>Freq. Range: 1355-1435</a:t>
            </a:r>
          </a:p>
          <a:p>
            <a:r>
              <a:rPr lang="en-US" sz="1100" dirty="0"/>
              <a:t>T sample: 0.004 </a:t>
            </a:r>
          </a:p>
          <a:p>
            <a:r>
              <a:rPr lang="en-US" sz="1100" dirty="0"/>
              <a:t>T observation: 901 s</a:t>
            </a:r>
          </a:p>
        </p:txBody>
      </p:sp>
      <p:sp>
        <p:nvSpPr>
          <p:cNvPr id="7" name="TextBox 6">
            <a:extLst>
              <a:ext uri="{FF2B5EF4-FFF2-40B4-BE49-F238E27FC236}">
                <a16:creationId xmlns:a16="http://schemas.microsoft.com/office/drawing/2014/main" id="{C0D09564-2220-68BF-0125-CA70BFD8E6DC}"/>
              </a:ext>
            </a:extLst>
          </p:cNvPr>
          <p:cNvSpPr txBox="1"/>
          <p:nvPr/>
        </p:nvSpPr>
        <p:spPr>
          <a:xfrm>
            <a:off x="7055366" y="5586909"/>
            <a:ext cx="1555234" cy="769441"/>
          </a:xfrm>
          <a:prstGeom prst="rect">
            <a:avLst/>
          </a:prstGeom>
          <a:noFill/>
        </p:spPr>
        <p:txBody>
          <a:bodyPr wrap="none" rtlCol="0">
            <a:spAutoFit/>
          </a:bodyPr>
          <a:lstStyle/>
          <a:p>
            <a:r>
              <a:rPr lang="en-US" sz="1100" u="sng" dirty="0"/>
              <a:t>The 3 P’s:</a:t>
            </a:r>
          </a:p>
          <a:p>
            <a:r>
              <a:rPr lang="en-US" sz="1100" dirty="0"/>
              <a:t>Freq. Range: 1355-1435</a:t>
            </a:r>
          </a:p>
          <a:p>
            <a:r>
              <a:rPr lang="en-US" sz="1100" dirty="0"/>
              <a:t>T sample: 0.004 </a:t>
            </a:r>
          </a:p>
          <a:p>
            <a:r>
              <a:rPr lang="en-US" sz="1100" dirty="0"/>
              <a:t>T observation: 306 s</a:t>
            </a:r>
          </a:p>
        </p:txBody>
      </p:sp>
    </p:spTree>
    <p:extLst>
      <p:ext uri="{BB962C8B-B14F-4D97-AF65-F5344CB8AC3E}">
        <p14:creationId xmlns:p14="http://schemas.microsoft.com/office/powerpoint/2010/main" val="850109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28</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605569" y="456089"/>
            <a:ext cx="5281831" cy="923330"/>
          </a:xfrm>
          <a:prstGeom prst="rect">
            <a:avLst/>
          </a:prstGeom>
        </p:spPr>
        <p:txBody>
          <a:bodyPr wrap="none">
            <a:spAutoFit/>
          </a:bodyPr>
          <a:lstStyle/>
          <a:p>
            <a:r>
              <a:rPr lang="en-US" sz="5400" dirty="0">
                <a:latin typeface="+mj-lt"/>
              </a:rPr>
              <a:t>Inter-Pulse Pulsars</a:t>
            </a:r>
          </a:p>
        </p:txBody>
      </p:sp>
      <p:pic>
        <p:nvPicPr>
          <p:cNvPr id="6" name="Picture 5" descr="A screenshot of a computer screen&#10;&#10;Description automatically generated">
            <a:extLst>
              <a:ext uri="{FF2B5EF4-FFF2-40B4-BE49-F238E27FC236}">
                <a16:creationId xmlns:a16="http://schemas.microsoft.com/office/drawing/2014/main" id="{D86490C7-1B57-84BE-2C41-FDE1357B75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1302" y="1379419"/>
            <a:ext cx="4375388" cy="4423235"/>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8C11694C-C431-1D35-FEB8-51834B6978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9463" y="1379419"/>
            <a:ext cx="4197261" cy="4576368"/>
          </a:xfrm>
          <a:prstGeom prst="rect">
            <a:avLst/>
          </a:prstGeom>
        </p:spPr>
      </p:pic>
      <p:sp>
        <p:nvSpPr>
          <p:cNvPr id="4" name="TextBox 3">
            <a:extLst>
              <a:ext uri="{FF2B5EF4-FFF2-40B4-BE49-F238E27FC236}">
                <a16:creationId xmlns:a16="http://schemas.microsoft.com/office/drawing/2014/main" id="{7C8C2C2F-3BA2-C4E9-9507-95A431D179BD}"/>
              </a:ext>
            </a:extLst>
          </p:cNvPr>
          <p:cNvSpPr txBox="1"/>
          <p:nvPr/>
        </p:nvSpPr>
        <p:spPr>
          <a:xfrm>
            <a:off x="703385" y="1379419"/>
            <a:ext cx="652743" cy="369332"/>
          </a:xfrm>
          <a:prstGeom prst="rect">
            <a:avLst/>
          </a:prstGeom>
          <a:noFill/>
        </p:spPr>
        <p:txBody>
          <a:bodyPr wrap="none" rtlCol="0">
            <a:spAutoFit/>
          </a:bodyPr>
          <a:lstStyle/>
          <a:p>
            <a:r>
              <a:rPr lang="en-US" dirty="0"/>
              <a:t>0826</a:t>
            </a:r>
          </a:p>
        </p:txBody>
      </p:sp>
      <p:sp>
        <p:nvSpPr>
          <p:cNvPr id="7" name="TextBox 6">
            <a:extLst>
              <a:ext uri="{FF2B5EF4-FFF2-40B4-BE49-F238E27FC236}">
                <a16:creationId xmlns:a16="http://schemas.microsoft.com/office/drawing/2014/main" id="{123C1F9A-152E-0CE9-0366-C624FC6A7826}"/>
              </a:ext>
            </a:extLst>
          </p:cNvPr>
          <p:cNvSpPr txBox="1"/>
          <p:nvPr/>
        </p:nvSpPr>
        <p:spPr>
          <a:xfrm>
            <a:off x="1949004" y="5694782"/>
            <a:ext cx="1555234" cy="769441"/>
          </a:xfrm>
          <a:prstGeom prst="rect">
            <a:avLst/>
          </a:prstGeom>
          <a:noFill/>
        </p:spPr>
        <p:txBody>
          <a:bodyPr wrap="none" rtlCol="0">
            <a:spAutoFit/>
          </a:bodyPr>
          <a:lstStyle/>
          <a:p>
            <a:r>
              <a:rPr lang="en-US" sz="1100" u="sng" dirty="0"/>
              <a:t>The 3 P’s:</a:t>
            </a:r>
          </a:p>
          <a:p>
            <a:r>
              <a:rPr lang="en-US" sz="1100" dirty="0"/>
              <a:t>Freq. Range: 1355-1435</a:t>
            </a:r>
          </a:p>
          <a:p>
            <a:r>
              <a:rPr lang="en-US" sz="1100" dirty="0"/>
              <a:t>T sample: 0.004 </a:t>
            </a:r>
          </a:p>
          <a:p>
            <a:r>
              <a:rPr lang="en-US" sz="1100" dirty="0"/>
              <a:t>T observation: 1802 s</a:t>
            </a:r>
          </a:p>
        </p:txBody>
      </p:sp>
      <p:sp>
        <p:nvSpPr>
          <p:cNvPr id="8" name="TextBox 7">
            <a:extLst>
              <a:ext uri="{FF2B5EF4-FFF2-40B4-BE49-F238E27FC236}">
                <a16:creationId xmlns:a16="http://schemas.microsoft.com/office/drawing/2014/main" id="{C35557A0-FED7-20E2-7DF7-4B9E1D8B5369}"/>
              </a:ext>
            </a:extLst>
          </p:cNvPr>
          <p:cNvSpPr txBox="1"/>
          <p:nvPr/>
        </p:nvSpPr>
        <p:spPr>
          <a:xfrm>
            <a:off x="6874740" y="5668272"/>
            <a:ext cx="1555234" cy="769441"/>
          </a:xfrm>
          <a:prstGeom prst="rect">
            <a:avLst/>
          </a:prstGeom>
          <a:noFill/>
        </p:spPr>
        <p:txBody>
          <a:bodyPr wrap="none" rtlCol="0">
            <a:spAutoFit/>
          </a:bodyPr>
          <a:lstStyle/>
          <a:p>
            <a:r>
              <a:rPr lang="en-US" sz="1100" u="sng" dirty="0"/>
              <a:t>The 3 P’s:</a:t>
            </a:r>
          </a:p>
          <a:p>
            <a:r>
              <a:rPr lang="en-US" sz="1100" dirty="0"/>
              <a:t>Freq. Range: 1300-1800</a:t>
            </a:r>
          </a:p>
          <a:p>
            <a:r>
              <a:rPr lang="en-US" sz="1100" dirty="0"/>
              <a:t>T sample: 0.004 </a:t>
            </a:r>
          </a:p>
          <a:p>
            <a:r>
              <a:rPr lang="en-US" sz="1100" dirty="0"/>
              <a:t>T observation: 61 s</a:t>
            </a:r>
          </a:p>
        </p:txBody>
      </p:sp>
    </p:spTree>
    <p:extLst>
      <p:ext uri="{BB962C8B-B14F-4D97-AF65-F5344CB8AC3E}">
        <p14:creationId xmlns:p14="http://schemas.microsoft.com/office/powerpoint/2010/main" val="3907344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29</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455084" y="136525"/>
            <a:ext cx="5281831" cy="923330"/>
          </a:xfrm>
          <a:prstGeom prst="rect">
            <a:avLst/>
          </a:prstGeom>
        </p:spPr>
        <p:txBody>
          <a:bodyPr wrap="none">
            <a:spAutoFit/>
          </a:bodyPr>
          <a:lstStyle/>
          <a:p>
            <a:r>
              <a:rPr lang="en-US" sz="5400" dirty="0">
                <a:latin typeface="+mj-lt"/>
              </a:rPr>
              <a:t>Inter-Pulse Pulsars</a:t>
            </a:r>
          </a:p>
        </p:txBody>
      </p:sp>
      <p:pic>
        <p:nvPicPr>
          <p:cNvPr id="6" name="Picture 5" descr="A screenshot of a computer&#10;&#10;Description automatically generated">
            <a:extLst>
              <a:ext uri="{FF2B5EF4-FFF2-40B4-BE49-F238E27FC236}">
                <a16:creationId xmlns:a16="http://schemas.microsoft.com/office/drawing/2014/main" id="{6FF472D8-6CA9-D25C-DB83-D1F13CC2B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327" y="1087720"/>
            <a:ext cx="4640473" cy="4931245"/>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A1958E3C-C56E-B903-51BA-DC2ED0609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3246" y="1087720"/>
            <a:ext cx="4938099" cy="4813908"/>
          </a:xfrm>
          <a:prstGeom prst="rect">
            <a:avLst/>
          </a:prstGeom>
        </p:spPr>
      </p:pic>
      <p:sp>
        <p:nvSpPr>
          <p:cNvPr id="4" name="TextBox 3">
            <a:extLst>
              <a:ext uri="{FF2B5EF4-FFF2-40B4-BE49-F238E27FC236}">
                <a16:creationId xmlns:a16="http://schemas.microsoft.com/office/drawing/2014/main" id="{BF2E15E7-E5ED-22E9-CF74-6EEAFDB02A12}"/>
              </a:ext>
            </a:extLst>
          </p:cNvPr>
          <p:cNvSpPr txBox="1"/>
          <p:nvPr/>
        </p:nvSpPr>
        <p:spPr>
          <a:xfrm>
            <a:off x="488795" y="1003613"/>
            <a:ext cx="652743" cy="369332"/>
          </a:xfrm>
          <a:prstGeom prst="rect">
            <a:avLst/>
          </a:prstGeom>
          <a:noFill/>
        </p:spPr>
        <p:txBody>
          <a:bodyPr wrap="none" rtlCol="0">
            <a:spAutoFit/>
          </a:bodyPr>
          <a:lstStyle/>
          <a:p>
            <a:r>
              <a:rPr lang="en-US" dirty="0"/>
              <a:t>0953</a:t>
            </a:r>
          </a:p>
        </p:txBody>
      </p:sp>
      <p:sp>
        <p:nvSpPr>
          <p:cNvPr id="7" name="TextBox 6">
            <a:extLst>
              <a:ext uri="{FF2B5EF4-FFF2-40B4-BE49-F238E27FC236}">
                <a16:creationId xmlns:a16="http://schemas.microsoft.com/office/drawing/2014/main" id="{7F61DC8F-EFD9-1672-537E-E51B03E61796}"/>
              </a:ext>
            </a:extLst>
          </p:cNvPr>
          <p:cNvSpPr txBox="1"/>
          <p:nvPr/>
        </p:nvSpPr>
        <p:spPr>
          <a:xfrm>
            <a:off x="1918387" y="5747333"/>
            <a:ext cx="1555234" cy="769441"/>
          </a:xfrm>
          <a:prstGeom prst="rect">
            <a:avLst/>
          </a:prstGeom>
          <a:noFill/>
        </p:spPr>
        <p:txBody>
          <a:bodyPr wrap="none" rtlCol="0">
            <a:spAutoFit/>
          </a:bodyPr>
          <a:lstStyle/>
          <a:p>
            <a:r>
              <a:rPr lang="en-US" sz="1100" u="sng" dirty="0"/>
              <a:t>The 3 P’s:</a:t>
            </a:r>
          </a:p>
          <a:p>
            <a:r>
              <a:rPr lang="en-US" sz="1100" dirty="0"/>
              <a:t>Freq. Range: 1355-1435</a:t>
            </a:r>
          </a:p>
          <a:p>
            <a:r>
              <a:rPr lang="en-US" sz="1100" dirty="0"/>
              <a:t>T sample: 0.004 </a:t>
            </a:r>
          </a:p>
          <a:p>
            <a:r>
              <a:rPr lang="en-US" sz="1100" dirty="0"/>
              <a:t>T observation: 902 s</a:t>
            </a:r>
          </a:p>
        </p:txBody>
      </p:sp>
      <p:sp>
        <p:nvSpPr>
          <p:cNvPr id="8" name="TextBox 7">
            <a:extLst>
              <a:ext uri="{FF2B5EF4-FFF2-40B4-BE49-F238E27FC236}">
                <a16:creationId xmlns:a16="http://schemas.microsoft.com/office/drawing/2014/main" id="{7FA31175-894B-414C-5DC0-6BC85AAAB514}"/>
              </a:ext>
            </a:extLst>
          </p:cNvPr>
          <p:cNvSpPr txBox="1"/>
          <p:nvPr/>
        </p:nvSpPr>
        <p:spPr>
          <a:xfrm>
            <a:off x="6867346" y="5802937"/>
            <a:ext cx="1555234" cy="769441"/>
          </a:xfrm>
          <a:prstGeom prst="rect">
            <a:avLst/>
          </a:prstGeom>
          <a:noFill/>
        </p:spPr>
        <p:txBody>
          <a:bodyPr wrap="none" rtlCol="0">
            <a:spAutoFit/>
          </a:bodyPr>
          <a:lstStyle/>
          <a:p>
            <a:r>
              <a:rPr lang="en-US" sz="1100" u="sng" dirty="0"/>
              <a:t>The 3 P’s:</a:t>
            </a:r>
          </a:p>
          <a:p>
            <a:r>
              <a:rPr lang="en-US" sz="1100" dirty="0"/>
              <a:t>Freq. Range: 1355-1435</a:t>
            </a:r>
          </a:p>
          <a:p>
            <a:r>
              <a:rPr lang="en-US" sz="1100" dirty="0"/>
              <a:t>T sample: 0.004 </a:t>
            </a:r>
          </a:p>
          <a:p>
            <a:r>
              <a:rPr lang="en-US" sz="1100" dirty="0"/>
              <a:t>T observation: 302 s</a:t>
            </a:r>
          </a:p>
        </p:txBody>
      </p:sp>
    </p:spTree>
    <p:extLst>
      <p:ext uri="{BB962C8B-B14F-4D97-AF65-F5344CB8AC3E}">
        <p14:creationId xmlns:p14="http://schemas.microsoft.com/office/powerpoint/2010/main" val="562444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75013"/>
            <a:ext cx="9144000" cy="914400"/>
          </a:xfrm>
        </p:spPr>
        <p:txBody>
          <a:bodyPr>
            <a:normAutofit/>
          </a:bodyPr>
          <a:lstStyle/>
          <a:p>
            <a:r>
              <a:rPr lang="en-US" sz="5400" dirty="0"/>
              <a:t>20 Meter Dish Demo</a:t>
            </a:r>
          </a:p>
        </p:txBody>
      </p:sp>
      <p:sp>
        <p:nvSpPr>
          <p:cNvPr id="3" name="Subtitle 2"/>
          <p:cNvSpPr>
            <a:spLocks noGrp="1"/>
          </p:cNvSpPr>
          <p:nvPr>
            <p:ph type="subTitle" idx="1"/>
          </p:nvPr>
        </p:nvSpPr>
        <p:spPr>
          <a:xfrm>
            <a:off x="1438948" y="1573602"/>
            <a:ext cx="10012024" cy="4525194"/>
          </a:xfrm>
        </p:spPr>
        <p:txBody>
          <a:bodyPr>
            <a:normAutofit fontScale="92500" lnSpcReduction="20000"/>
          </a:bodyPr>
          <a:lstStyle/>
          <a:p>
            <a:pPr marL="342900" indent="-342900" algn="l">
              <a:buFont typeface="Arial" panose="020B0604020202020204" pitchFamily="34" charset="0"/>
              <a:buChar char="•"/>
            </a:pPr>
            <a:r>
              <a:rPr lang="en-US" sz="1900" dirty="0"/>
              <a:t>This 20m Demo and SARA Section Update are posted on SARA Analytical Section page</a:t>
            </a:r>
          </a:p>
          <a:p>
            <a:pPr marL="342900" indent="-342900" algn="l">
              <a:buFont typeface="Arial" panose="020B0604020202020204" pitchFamily="34" charset="0"/>
              <a:buChar char="•"/>
            </a:pPr>
            <a:r>
              <a:rPr lang="en-US" sz="1900" dirty="0"/>
              <a:t>Also Posted:</a:t>
            </a:r>
          </a:p>
          <a:p>
            <a:pPr marL="971550" lvl="1" indent="-514350" algn="l">
              <a:buFont typeface="+mj-lt"/>
              <a:buAutoNum type="romanUcPeriod"/>
            </a:pPr>
            <a:r>
              <a:rPr lang="en-US" sz="1900" dirty="0"/>
              <a:t>2019 demo presentation posted (</a:t>
            </a:r>
            <a:r>
              <a:rPr lang="en-US" sz="1900" dirty="0" err="1"/>
              <a:t>Cas</a:t>
            </a:r>
            <a:r>
              <a:rPr lang="en-US" sz="1900" dirty="0"/>
              <a:t> A Flux Density Calculation)</a:t>
            </a:r>
          </a:p>
          <a:p>
            <a:pPr marL="971550" lvl="1" indent="-514350" algn="l">
              <a:buFont typeface="+mj-lt"/>
              <a:buAutoNum type="romanUcPeriod"/>
            </a:pPr>
            <a:r>
              <a:rPr lang="en-US" sz="1900" dirty="0"/>
              <a:t>2020 demo presentation posted (Pulsars)</a:t>
            </a:r>
          </a:p>
          <a:p>
            <a:pPr marL="971550" lvl="1" indent="-514350" algn="l">
              <a:buFont typeface="+mj-lt"/>
              <a:buAutoNum type="romanUcPeriod"/>
            </a:pPr>
            <a:r>
              <a:rPr lang="en-US" sz="1900" dirty="0"/>
              <a:t>2021 demo presentation posted (Masers)</a:t>
            </a:r>
          </a:p>
          <a:p>
            <a:pPr marL="971550" lvl="1" indent="-514350" algn="l">
              <a:buFont typeface="+mj-lt"/>
              <a:buAutoNum type="romanUcPeriod"/>
            </a:pPr>
            <a:r>
              <a:rPr lang="en-US" sz="1900" dirty="0"/>
              <a:t>2022 demo presentation posted (Raster Scans)</a:t>
            </a:r>
          </a:p>
          <a:p>
            <a:pPr marL="971550" lvl="1" indent="-514350" algn="l">
              <a:buFont typeface="+mj-lt"/>
              <a:buAutoNum type="romanUcPeriod"/>
            </a:pPr>
            <a:r>
              <a:rPr lang="en-US" sz="1900" dirty="0"/>
              <a:t>2023 demo presentation posted (Inter-Stellar Medium [ISM]) </a:t>
            </a:r>
          </a:p>
          <a:p>
            <a:pPr marL="971550" lvl="1" indent="-514350" algn="l">
              <a:buFont typeface="+mj-lt"/>
              <a:buAutoNum type="romanUcPeriod"/>
            </a:pPr>
            <a:r>
              <a:rPr lang="en-US" sz="1900" dirty="0"/>
              <a:t>2024 demo presentation posted (H1 “Off the Beaten Path”)</a:t>
            </a:r>
          </a:p>
          <a:p>
            <a:pPr marL="971550" lvl="1" indent="-514350" algn="l">
              <a:buFont typeface="+mj-lt"/>
              <a:buAutoNum type="romanUcPeriod"/>
            </a:pPr>
            <a:endParaRPr lang="en-US" sz="1900" dirty="0"/>
          </a:p>
          <a:p>
            <a:pPr algn="l">
              <a:lnSpc>
                <a:spcPct val="107000"/>
              </a:lnSpc>
              <a:spcBef>
                <a:spcPts val="0"/>
              </a:spcBef>
            </a:pPr>
            <a:r>
              <a:rPr lang="en-US" sz="1900" dirty="0"/>
              <a:t>Green Bank Conference Account - Explore!</a:t>
            </a:r>
          </a:p>
          <a:p>
            <a:pPr algn="l">
              <a:lnSpc>
                <a:spcPct val="107000"/>
              </a:lnSpc>
              <a:spcBef>
                <a:spcPts val="0"/>
              </a:spcBef>
            </a:pPr>
            <a:r>
              <a:rPr lang="en-US" sz="1900" dirty="0"/>
              <a:t>Demo Example – Watch the dish move outside!</a:t>
            </a:r>
          </a:p>
          <a:p>
            <a:pPr algn="l">
              <a:lnSpc>
                <a:spcPct val="107000"/>
              </a:lnSpc>
              <a:spcBef>
                <a:spcPts val="0"/>
              </a:spcBef>
            </a:pPr>
            <a:endParaRPr lang="en-US" sz="1900" b="1" u="sng" dirty="0">
              <a:ea typeface="Yu Mincho" panose="02020400000000000000" pitchFamily="18" charset="-128"/>
              <a:cs typeface="Times New Roman" panose="02020603050405020304" pitchFamily="18" charset="0"/>
            </a:endParaRPr>
          </a:p>
          <a:p>
            <a:pPr algn="l">
              <a:spcBef>
                <a:spcPts val="0"/>
              </a:spcBef>
            </a:pPr>
            <a:r>
              <a:rPr lang="en-US" sz="1900" dirty="0">
                <a:solidFill>
                  <a:srgbClr val="000000"/>
                </a:solidFill>
                <a:ea typeface="Yu Mincho" panose="02020400000000000000" pitchFamily="18" charset="-128"/>
                <a:cs typeface="Times New Roman" panose="02020603050405020304" pitchFamily="18" charset="0"/>
              </a:rPr>
              <a:t>See Green Bank and McGill University scientist Ryan S. Lynch’s “Searching for and Identifying Pulsars” guide posted on the internet.</a:t>
            </a:r>
            <a:endParaRPr lang="en-US" sz="1900" dirty="0">
              <a:ea typeface="Yu Mincho" panose="02020400000000000000" pitchFamily="18" charset="-128"/>
              <a:cs typeface="Times New Roman" panose="02020603050405020304" pitchFamily="18" charset="0"/>
            </a:endParaRPr>
          </a:p>
          <a:p>
            <a:pPr algn="l">
              <a:spcBef>
                <a:spcPts val="0"/>
              </a:spcBef>
            </a:pPr>
            <a:r>
              <a:rPr lang="en-US" sz="1900" dirty="0">
                <a:solidFill>
                  <a:srgbClr val="000000"/>
                </a:solidFill>
                <a:ea typeface="Yu Mincho" panose="02020400000000000000" pitchFamily="18" charset="-128"/>
                <a:hlinkClick r:id="rId3"/>
              </a:rPr>
              <a:t>http://www.gb.nrao.edu/20m/psr20m_advice.html</a:t>
            </a:r>
            <a:endParaRPr lang="en-US" sz="1900" dirty="0">
              <a:solidFill>
                <a:srgbClr val="000000"/>
              </a:solidFill>
              <a:ea typeface="Yu Mincho" panose="02020400000000000000" pitchFamily="18" charset="-128"/>
            </a:endParaRPr>
          </a:p>
          <a:p>
            <a:pPr algn="l">
              <a:spcBef>
                <a:spcPts val="0"/>
              </a:spcBef>
            </a:pPr>
            <a:r>
              <a:rPr lang="en-US" sz="1900" dirty="0">
                <a:solidFill>
                  <a:srgbClr val="000000"/>
                </a:solidFill>
                <a:ea typeface="Yu Mincho" panose="02020400000000000000" pitchFamily="18" charset="-128"/>
                <a:hlinkClick r:id="rId4"/>
              </a:rPr>
              <a:t>https://www.physics.mcgill.ca/~rlynch/Outreach/PSC_search_guide.pdf</a:t>
            </a:r>
            <a:endParaRPr lang="en-US" sz="1900" dirty="0">
              <a:solidFill>
                <a:srgbClr val="000000"/>
              </a:solidFill>
              <a:ea typeface="Yu Mincho" panose="02020400000000000000" pitchFamily="18" charset="-128"/>
            </a:endParaRPr>
          </a:p>
          <a:p>
            <a:pPr algn="l">
              <a:lnSpc>
                <a:spcPct val="107000"/>
              </a:lnSpc>
              <a:spcBef>
                <a:spcPts val="0"/>
              </a:spcBef>
            </a:pPr>
            <a:r>
              <a:rPr lang="en-US" sz="1900" u="sng" dirty="0">
                <a:solidFill>
                  <a:srgbClr val="0563C1"/>
                </a:solidFill>
                <a:ea typeface="Yu Mincho" panose="02020400000000000000" pitchFamily="18" charset="-128"/>
                <a:cs typeface="Times New Roman" panose="02020603050405020304" pitchFamily="18" charset="0"/>
                <a:hlinkClick r:id="rId5"/>
              </a:rPr>
              <a:t>https://astronomy.swin.edu.au/cosmos/p/pulsar+dispersion+measure</a:t>
            </a:r>
            <a:endParaRPr lang="en-US" sz="1900" dirty="0"/>
          </a:p>
          <a:p>
            <a:pPr lvl="1" algn="l"/>
            <a:endParaRPr lang="en-US" sz="1800" dirty="0"/>
          </a:p>
          <a:p>
            <a:pPr algn="l"/>
            <a:endParaRPr lang="en-US" dirty="0"/>
          </a:p>
          <a:p>
            <a:pPr algn="l"/>
            <a:endParaRPr lang="en-US" dirty="0"/>
          </a:p>
          <a:p>
            <a:pPr algn="l"/>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4"/>
          <p:cNvSpPr>
            <a:spLocks noGrp="1"/>
          </p:cNvSpPr>
          <p:nvPr>
            <p:ph type="sldNum" sz="quarter" idx="12"/>
          </p:nvPr>
        </p:nvSpPr>
        <p:spPr/>
        <p:txBody>
          <a:bodyPr/>
          <a:lstStyle/>
          <a:p>
            <a:fld id="{CA8D75EB-B86C-434C-A07B-B887823EC4F8}" type="slidenum">
              <a:rPr lang="en-US" smtClean="0"/>
              <a:t>3</a:t>
            </a:fld>
            <a:endParaRPr lang="en-US" dirty="0"/>
          </a:p>
        </p:txBody>
      </p:sp>
      <p:sp>
        <p:nvSpPr>
          <p:cNvPr id="6" name="Subtitle 2">
            <a:extLst>
              <a:ext uri="{FF2B5EF4-FFF2-40B4-BE49-F238E27FC236}">
                <a16:creationId xmlns:a16="http://schemas.microsoft.com/office/drawing/2014/main" id="{971DBBA1-DB48-42AD-9B1C-9075F58B9FB6}"/>
              </a:ext>
            </a:extLst>
          </p:cNvPr>
          <p:cNvSpPr txBox="1">
            <a:spLocks/>
          </p:cNvSpPr>
          <p:nvPr/>
        </p:nvSpPr>
        <p:spPr>
          <a:xfrm>
            <a:off x="1791286" y="3953939"/>
            <a:ext cx="9144000" cy="19905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Bef>
                <a:spcPts val="0"/>
              </a:spcBef>
            </a:pPr>
            <a:endParaRPr lang="en-US" sz="1100" dirty="0"/>
          </a:p>
        </p:txBody>
      </p:sp>
    </p:spTree>
    <p:extLst>
      <p:ext uri="{BB962C8B-B14F-4D97-AF65-F5344CB8AC3E}">
        <p14:creationId xmlns:p14="http://schemas.microsoft.com/office/powerpoint/2010/main" val="2249411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30</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269733" y="353810"/>
            <a:ext cx="5281831" cy="923330"/>
          </a:xfrm>
          <a:prstGeom prst="rect">
            <a:avLst/>
          </a:prstGeom>
        </p:spPr>
        <p:txBody>
          <a:bodyPr wrap="none">
            <a:spAutoFit/>
          </a:bodyPr>
          <a:lstStyle/>
          <a:p>
            <a:r>
              <a:rPr lang="en-US" sz="5400" dirty="0">
                <a:latin typeface="+mj-lt"/>
              </a:rPr>
              <a:t>Inter-Pulse Pulsars</a:t>
            </a:r>
          </a:p>
        </p:txBody>
      </p:sp>
      <p:pic>
        <p:nvPicPr>
          <p:cNvPr id="8" name="Picture 7" descr="A screenshot of a computer&#10;&#10;Description automatically generated">
            <a:extLst>
              <a:ext uri="{FF2B5EF4-FFF2-40B4-BE49-F238E27FC236}">
                <a16:creationId xmlns:a16="http://schemas.microsoft.com/office/drawing/2014/main" id="{DCD0DCF1-AD08-85BE-95D0-060C1D4CAF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1997" y="1334772"/>
            <a:ext cx="5469864" cy="4425179"/>
          </a:xfrm>
          <a:prstGeom prst="rect">
            <a:avLst/>
          </a:prstGeom>
        </p:spPr>
      </p:pic>
      <p:sp>
        <p:nvSpPr>
          <p:cNvPr id="4" name="TextBox 3">
            <a:extLst>
              <a:ext uri="{FF2B5EF4-FFF2-40B4-BE49-F238E27FC236}">
                <a16:creationId xmlns:a16="http://schemas.microsoft.com/office/drawing/2014/main" id="{BF2E15E7-E5ED-22E9-CF74-6EEAFDB02A12}"/>
              </a:ext>
            </a:extLst>
          </p:cNvPr>
          <p:cNvSpPr txBox="1"/>
          <p:nvPr/>
        </p:nvSpPr>
        <p:spPr>
          <a:xfrm>
            <a:off x="622142" y="1207690"/>
            <a:ext cx="652743" cy="369332"/>
          </a:xfrm>
          <a:prstGeom prst="rect">
            <a:avLst/>
          </a:prstGeom>
          <a:noFill/>
        </p:spPr>
        <p:txBody>
          <a:bodyPr wrap="none" rtlCol="0">
            <a:spAutoFit/>
          </a:bodyPr>
          <a:lstStyle/>
          <a:p>
            <a:r>
              <a:rPr lang="en-US" dirty="0"/>
              <a:t>0953</a:t>
            </a:r>
          </a:p>
        </p:txBody>
      </p:sp>
      <p:pic>
        <p:nvPicPr>
          <p:cNvPr id="7" name="Picture 6" descr="A graph of a graph showing a number of numbers&#10;&#10;Description automatically generated with medium confidence">
            <a:extLst>
              <a:ext uri="{FF2B5EF4-FFF2-40B4-BE49-F238E27FC236}">
                <a16:creationId xmlns:a16="http://schemas.microsoft.com/office/drawing/2014/main" id="{2BE34A92-EB67-04AD-4AB0-E0D22C41B9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1861" y="1961363"/>
            <a:ext cx="4757997" cy="3171998"/>
          </a:xfrm>
          <a:prstGeom prst="rect">
            <a:avLst/>
          </a:prstGeom>
        </p:spPr>
      </p:pic>
      <p:sp>
        <p:nvSpPr>
          <p:cNvPr id="9" name="TextBox 8">
            <a:extLst>
              <a:ext uri="{FF2B5EF4-FFF2-40B4-BE49-F238E27FC236}">
                <a16:creationId xmlns:a16="http://schemas.microsoft.com/office/drawing/2014/main" id="{52AC7E75-2A3C-FCFE-5C00-AF200B507513}"/>
              </a:ext>
            </a:extLst>
          </p:cNvPr>
          <p:cNvSpPr txBox="1"/>
          <p:nvPr/>
        </p:nvSpPr>
        <p:spPr>
          <a:xfrm>
            <a:off x="7746576" y="1336909"/>
            <a:ext cx="3823282" cy="369332"/>
          </a:xfrm>
          <a:prstGeom prst="rect">
            <a:avLst/>
          </a:prstGeom>
          <a:noFill/>
        </p:spPr>
        <p:txBody>
          <a:bodyPr wrap="square">
            <a:spAutoFit/>
          </a:bodyPr>
          <a:lstStyle/>
          <a:p>
            <a:r>
              <a:rPr lang="en-US" dirty="0">
                <a:hlinkClick r:id="rId5"/>
              </a:rPr>
              <a:t>The EPN Database of Pulsar Profiles</a:t>
            </a:r>
            <a:endParaRPr lang="en-US" dirty="0"/>
          </a:p>
        </p:txBody>
      </p:sp>
      <p:sp>
        <p:nvSpPr>
          <p:cNvPr id="10" name="TextBox 9">
            <a:extLst>
              <a:ext uri="{FF2B5EF4-FFF2-40B4-BE49-F238E27FC236}">
                <a16:creationId xmlns:a16="http://schemas.microsoft.com/office/drawing/2014/main" id="{6BC7CC7D-DD48-2F46-CE64-7F5D30D6176A}"/>
              </a:ext>
            </a:extLst>
          </p:cNvPr>
          <p:cNvSpPr txBox="1"/>
          <p:nvPr/>
        </p:nvSpPr>
        <p:spPr>
          <a:xfrm>
            <a:off x="7625502" y="1706241"/>
            <a:ext cx="1138453" cy="369332"/>
          </a:xfrm>
          <a:prstGeom prst="rect">
            <a:avLst/>
          </a:prstGeom>
          <a:noFill/>
        </p:spPr>
        <p:txBody>
          <a:bodyPr wrap="none" rtlCol="0">
            <a:spAutoFit/>
          </a:bodyPr>
          <a:lstStyle/>
          <a:p>
            <a:r>
              <a:rPr lang="en-US" dirty="0"/>
              <a:t>1418 MHz</a:t>
            </a:r>
          </a:p>
        </p:txBody>
      </p:sp>
      <p:sp>
        <p:nvSpPr>
          <p:cNvPr id="12" name="TextBox 11">
            <a:extLst>
              <a:ext uri="{FF2B5EF4-FFF2-40B4-BE49-F238E27FC236}">
                <a16:creationId xmlns:a16="http://schemas.microsoft.com/office/drawing/2014/main" id="{AD669F5D-6267-B344-292B-ABFD93A5B0E7}"/>
              </a:ext>
            </a:extLst>
          </p:cNvPr>
          <p:cNvSpPr txBox="1"/>
          <p:nvPr/>
        </p:nvSpPr>
        <p:spPr>
          <a:xfrm>
            <a:off x="7314542" y="5025638"/>
            <a:ext cx="3923950" cy="215444"/>
          </a:xfrm>
          <a:prstGeom prst="rect">
            <a:avLst/>
          </a:prstGeom>
          <a:noFill/>
        </p:spPr>
        <p:txBody>
          <a:bodyPr wrap="square">
            <a:spAutoFit/>
          </a:bodyPr>
          <a:lstStyle/>
          <a:p>
            <a:r>
              <a:rPr lang="en-US" sz="800" dirty="0"/>
              <a:t>https://psrweb.jb.man.ac.uk/epndb/#wcl+99/J0953+0755/wcl+99_1418.epn</a:t>
            </a:r>
          </a:p>
        </p:txBody>
      </p:sp>
      <p:sp>
        <p:nvSpPr>
          <p:cNvPr id="6" name="TextBox 5">
            <a:extLst>
              <a:ext uri="{FF2B5EF4-FFF2-40B4-BE49-F238E27FC236}">
                <a16:creationId xmlns:a16="http://schemas.microsoft.com/office/drawing/2014/main" id="{3CE75F6A-0B75-0D16-BE06-A88993CFC737}"/>
              </a:ext>
            </a:extLst>
          </p:cNvPr>
          <p:cNvSpPr txBox="1"/>
          <p:nvPr/>
        </p:nvSpPr>
        <p:spPr>
          <a:xfrm>
            <a:off x="6983177" y="5221634"/>
            <a:ext cx="5163548" cy="938719"/>
          </a:xfrm>
          <a:prstGeom prst="rect">
            <a:avLst/>
          </a:prstGeom>
          <a:noFill/>
        </p:spPr>
        <p:txBody>
          <a:bodyPr wrap="square">
            <a:spAutoFit/>
          </a:bodyPr>
          <a:lstStyle/>
          <a:p>
            <a:r>
              <a:rPr lang="en-US" sz="1100" dirty="0"/>
              <a:t>The total intensity, linear polarization and circular polarization, their fractions, as well as position angle of linear polarization, all are plotted from the bottom to the top sub-panels for each profile. For each pulsar, the total intensity, linear and circular polarization are represented by black solid, red dashed and blue doted lines in the bottom sub-panel. The left-hand circular polarization is defined to be positive. </a:t>
            </a:r>
          </a:p>
        </p:txBody>
      </p:sp>
      <p:sp>
        <p:nvSpPr>
          <p:cNvPr id="11" name="TextBox 10">
            <a:extLst>
              <a:ext uri="{FF2B5EF4-FFF2-40B4-BE49-F238E27FC236}">
                <a16:creationId xmlns:a16="http://schemas.microsoft.com/office/drawing/2014/main" id="{73FFF15D-E609-15D0-9987-10027601279B}"/>
              </a:ext>
            </a:extLst>
          </p:cNvPr>
          <p:cNvSpPr txBox="1"/>
          <p:nvPr/>
        </p:nvSpPr>
        <p:spPr>
          <a:xfrm>
            <a:off x="1979370" y="5690993"/>
            <a:ext cx="1555234" cy="769441"/>
          </a:xfrm>
          <a:prstGeom prst="rect">
            <a:avLst/>
          </a:prstGeom>
          <a:noFill/>
        </p:spPr>
        <p:txBody>
          <a:bodyPr wrap="none" rtlCol="0">
            <a:spAutoFit/>
          </a:bodyPr>
          <a:lstStyle/>
          <a:p>
            <a:r>
              <a:rPr lang="en-US" sz="1100" u="sng" dirty="0"/>
              <a:t>The 3 P’s:</a:t>
            </a:r>
          </a:p>
          <a:p>
            <a:r>
              <a:rPr lang="en-US" sz="1100" dirty="0"/>
              <a:t>Freq. Range: 1300-1800</a:t>
            </a:r>
          </a:p>
          <a:p>
            <a:r>
              <a:rPr lang="en-US" sz="1100" dirty="0"/>
              <a:t>T sample: 0.0001 </a:t>
            </a:r>
          </a:p>
          <a:p>
            <a:r>
              <a:rPr lang="en-US" sz="1100" dirty="0"/>
              <a:t>T observation: 601 s</a:t>
            </a:r>
          </a:p>
        </p:txBody>
      </p:sp>
    </p:spTree>
    <p:extLst>
      <p:ext uri="{BB962C8B-B14F-4D97-AF65-F5344CB8AC3E}">
        <p14:creationId xmlns:p14="http://schemas.microsoft.com/office/powerpoint/2010/main" val="16933757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31</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678572" y="136525"/>
            <a:ext cx="5281831" cy="923330"/>
          </a:xfrm>
          <a:prstGeom prst="rect">
            <a:avLst/>
          </a:prstGeom>
        </p:spPr>
        <p:txBody>
          <a:bodyPr wrap="none">
            <a:spAutoFit/>
          </a:bodyPr>
          <a:lstStyle/>
          <a:p>
            <a:r>
              <a:rPr lang="en-US" sz="5400" dirty="0">
                <a:latin typeface="+mj-lt"/>
              </a:rPr>
              <a:t>Inter-Pulse Pulsars</a:t>
            </a:r>
          </a:p>
        </p:txBody>
      </p:sp>
      <p:pic>
        <p:nvPicPr>
          <p:cNvPr id="6" name="Picture 5" descr="A screenshot of a computer&#10;&#10;Description automatically generated">
            <a:extLst>
              <a:ext uri="{FF2B5EF4-FFF2-40B4-BE49-F238E27FC236}">
                <a16:creationId xmlns:a16="http://schemas.microsoft.com/office/drawing/2014/main" id="{B8DAA07E-B3CB-CA36-372F-A51F9445D3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004" y="1114946"/>
            <a:ext cx="5281831" cy="4937363"/>
          </a:xfrm>
          <a:prstGeom prst="rect">
            <a:avLst/>
          </a:prstGeom>
        </p:spPr>
      </p:pic>
      <p:sp>
        <p:nvSpPr>
          <p:cNvPr id="4" name="TextBox 3">
            <a:extLst>
              <a:ext uri="{FF2B5EF4-FFF2-40B4-BE49-F238E27FC236}">
                <a16:creationId xmlns:a16="http://schemas.microsoft.com/office/drawing/2014/main" id="{89090EAB-E36C-977F-DE1F-41203128A536}"/>
              </a:ext>
            </a:extLst>
          </p:cNvPr>
          <p:cNvSpPr txBox="1"/>
          <p:nvPr/>
        </p:nvSpPr>
        <p:spPr>
          <a:xfrm>
            <a:off x="444616" y="1269766"/>
            <a:ext cx="652743" cy="369332"/>
          </a:xfrm>
          <a:prstGeom prst="rect">
            <a:avLst/>
          </a:prstGeom>
          <a:noFill/>
        </p:spPr>
        <p:txBody>
          <a:bodyPr wrap="none" rtlCol="0">
            <a:spAutoFit/>
          </a:bodyPr>
          <a:lstStyle/>
          <a:p>
            <a:r>
              <a:rPr lang="en-US" dirty="0"/>
              <a:t>1705</a:t>
            </a:r>
          </a:p>
        </p:txBody>
      </p:sp>
      <p:pic>
        <p:nvPicPr>
          <p:cNvPr id="7" name="Picture 6" descr="A screenshot of a data report&#10;&#10;Description automatically generated">
            <a:extLst>
              <a:ext uri="{FF2B5EF4-FFF2-40B4-BE49-F238E27FC236}">
                <a16:creationId xmlns:a16="http://schemas.microsoft.com/office/drawing/2014/main" id="{68A5FAF3-FD38-9978-5050-10AA626F4C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62954" y="1114946"/>
            <a:ext cx="4583104" cy="4838050"/>
          </a:xfrm>
          <a:prstGeom prst="rect">
            <a:avLst/>
          </a:prstGeom>
        </p:spPr>
      </p:pic>
      <p:sp>
        <p:nvSpPr>
          <p:cNvPr id="8" name="TextBox 7">
            <a:extLst>
              <a:ext uri="{FF2B5EF4-FFF2-40B4-BE49-F238E27FC236}">
                <a16:creationId xmlns:a16="http://schemas.microsoft.com/office/drawing/2014/main" id="{4D410C37-5224-81B7-E213-4A358B46BE81}"/>
              </a:ext>
            </a:extLst>
          </p:cNvPr>
          <p:cNvSpPr txBox="1"/>
          <p:nvPr/>
        </p:nvSpPr>
        <p:spPr>
          <a:xfrm>
            <a:off x="1973452" y="5876948"/>
            <a:ext cx="1555234" cy="769441"/>
          </a:xfrm>
          <a:prstGeom prst="rect">
            <a:avLst/>
          </a:prstGeom>
          <a:noFill/>
        </p:spPr>
        <p:txBody>
          <a:bodyPr wrap="none" rtlCol="0">
            <a:spAutoFit/>
          </a:bodyPr>
          <a:lstStyle/>
          <a:p>
            <a:r>
              <a:rPr lang="en-US" sz="1100" u="sng" dirty="0"/>
              <a:t>The 3 P’s:</a:t>
            </a:r>
          </a:p>
          <a:p>
            <a:r>
              <a:rPr lang="en-US" sz="1100" dirty="0"/>
              <a:t>Freq. Range: 1355-1435</a:t>
            </a:r>
          </a:p>
          <a:p>
            <a:r>
              <a:rPr lang="en-US" sz="1100" dirty="0"/>
              <a:t>T sample: 0.004 </a:t>
            </a:r>
          </a:p>
          <a:p>
            <a:r>
              <a:rPr lang="en-US" sz="1100" dirty="0"/>
              <a:t>T observation: 901 s</a:t>
            </a:r>
          </a:p>
        </p:txBody>
      </p:sp>
      <p:sp>
        <p:nvSpPr>
          <p:cNvPr id="9" name="TextBox 8">
            <a:extLst>
              <a:ext uri="{FF2B5EF4-FFF2-40B4-BE49-F238E27FC236}">
                <a16:creationId xmlns:a16="http://schemas.microsoft.com/office/drawing/2014/main" id="{A6B567CA-81DD-7EAA-FAD3-4096C5AB6C40}"/>
              </a:ext>
            </a:extLst>
          </p:cNvPr>
          <p:cNvSpPr txBox="1"/>
          <p:nvPr/>
        </p:nvSpPr>
        <p:spPr>
          <a:xfrm>
            <a:off x="6962862" y="5876949"/>
            <a:ext cx="1555234" cy="769441"/>
          </a:xfrm>
          <a:prstGeom prst="rect">
            <a:avLst/>
          </a:prstGeom>
          <a:noFill/>
        </p:spPr>
        <p:txBody>
          <a:bodyPr wrap="none" rtlCol="0">
            <a:spAutoFit/>
          </a:bodyPr>
          <a:lstStyle/>
          <a:p>
            <a:r>
              <a:rPr lang="en-US" sz="1100" u="sng" dirty="0"/>
              <a:t>The 3 P’s:</a:t>
            </a:r>
          </a:p>
          <a:p>
            <a:r>
              <a:rPr lang="en-US" sz="1100" dirty="0"/>
              <a:t>Freq. Range: 1355-1435</a:t>
            </a:r>
          </a:p>
          <a:p>
            <a:r>
              <a:rPr lang="en-US" sz="1100" dirty="0"/>
              <a:t>T sample: 0.004 </a:t>
            </a:r>
          </a:p>
          <a:p>
            <a:r>
              <a:rPr lang="en-US" sz="1100" dirty="0"/>
              <a:t>T observation: 901 s</a:t>
            </a:r>
          </a:p>
        </p:txBody>
      </p:sp>
      <p:sp>
        <p:nvSpPr>
          <p:cNvPr id="10" name="TextBox 9">
            <a:extLst>
              <a:ext uri="{FF2B5EF4-FFF2-40B4-BE49-F238E27FC236}">
                <a16:creationId xmlns:a16="http://schemas.microsoft.com/office/drawing/2014/main" id="{93920C32-131E-4D0E-72F5-74825EBC6E5A}"/>
              </a:ext>
            </a:extLst>
          </p:cNvPr>
          <p:cNvSpPr txBox="1"/>
          <p:nvPr/>
        </p:nvSpPr>
        <p:spPr>
          <a:xfrm>
            <a:off x="335560" y="2621086"/>
            <a:ext cx="1283515" cy="2123658"/>
          </a:xfrm>
          <a:prstGeom prst="rect">
            <a:avLst/>
          </a:prstGeom>
          <a:noFill/>
        </p:spPr>
        <p:txBody>
          <a:bodyPr wrap="square" rtlCol="0">
            <a:spAutoFit/>
          </a:bodyPr>
          <a:lstStyle/>
          <a:p>
            <a:r>
              <a:rPr lang="en-US" sz="1100" b="1" dirty="0"/>
              <a:t>Both have the same 3P’s!</a:t>
            </a:r>
          </a:p>
          <a:p>
            <a:endParaRPr lang="en-US" sz="1100" b="1" dirty="0"/>
          </a:p>
          <a:p>
            <a:r>
              <a:rPr lang="en-US" sz="1100" b="1" dirty="0"/>
              <a:t>What’s Wrong?</a:t>
            </a:r>
          </a:p>
          <a:p>
            <a:r>
              <a:rPr lang="en-US" sz="1100" u="sng" dirty="0"/>
              <a:t>Not the same pulsar</a:t>
            </a:r>
            <a:r>
              <a:rPr lang="en-US" sz="1100" dirty="0"/>
              <a:t> location despite B and J system coordinates that look similar. Confirmed by the very different pulsar periods.</a:t>
            </a:r>
          </a:p>
        </p:txBody>
      </p:sp>
      <p:sp>
        <p:nvSpPr>
          <p:cNvPr id="11" name="Arrow: Right 10">
            <a:extLst>
              <a:ext uri="{FF2B5EF4-FFF2-40B4-BE49-F238E27FC236}">
                <a16:creationId xmlns:a16="http://schemas.microsoft.com/office/drawing/2014/main" id="{33B25E92-CAFC-F376-1CE4-DA59C0AA24C0}"/>
              </a:ext>
            </a:extLst>
          </p:cNvPr>
          <p:cNvSpPr/>
          <p:nvPr/>
        </p:nvSpPr>
        <p:spPr>
          <a:xfrm rot="10214421">
            <a:off x="10959497" y="4426915"/>
            <a:ext cx="973124" cy="819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4D1BD1EA-D9E5-872F-FF1A-B4EFE5B14873}"/>
              </a:ext>
            </a:extLst>
          </p:cNvPr>
          <p:cNvSpPr/>
          <p:nvPr/>
        </p:nvSpPr>
        <p:spPr>
          <a:xfrm rot="10198856">
            <a:off x="5940064" y="4463531"/>
            <a:ext cx="973124" cy="8195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64694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32</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237061" y="306821"/>
            <a:ext cx="5281831" cy="923330"/>
          </a:xfrm>
          <a:prstGeom prst="rect">
            <a:avLst/>
          </a:prstGeom>
        </p:spPr>
        <p:txBody>
          <a:bodyPr wrap="none">
            <a:spAutoFit/>
          </a:bodyPr>
          <a:lstStyle/>
          <a:p>
            <a:r>
              <a:rPr lang="en-US" sz="5400" dirty="0">
                <a:latin typeface="+mj-lt"/>
              </a:rPr>
              <a:t>Inter-Pulse Pulsars</a:t>
            </a:r>
          </a:p>
        </p:txBody>
      </p:sp>
      <p:pic>
        <p:nvPicPr>
          <p:cNvPr id="6" name="Picture 5" descr="A screenshot of a computer screen&#10;&#10;Description automatically generated">
            <a:extLst>
              <a:ext uri="{FF2B5EF4-FFF2-40B4-BE49-F238E27FC236}">
                <a16:creationId xmlns:a16="http://schemas.microsoft.com/office/drawing/2014/main" id="{BF253155-ECA7-8639-4806-CD560FF07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3409" y="1312126"/>
            <a:ext cx="4998044" cy="5126199"/>
          </a:xfrm>
          <a:prstGeom prst="rect">
            <a:avLst/>
          </a:prstGeom>
        </p:spPr>
      </p:pic>
      <p:sp>
        <p:nvSpPr>
          <p:cNvPr id="4" name="TextBox 3">
            <a:extLst>
              <a:ext uri="{FF2B5EF4-FFF2-40B4-BE49-F238E27FC236}">
                <a16:creationId xmlns:a16="http://schemas.microsoft.com/office/drawing/2014/main" id="{9F3BBE25-CE57-4E05-199C-E515CD7A36F1}"/>
              </a:ext>
            </a:extLst>
          </p:cNvPr>
          <p:cNvSpPr txBox="1"/>
          <p:nvPr/>
        </p:nvSpPr>
        <p:spPr>
          <a:xfrm>
            <a:off x="377013" y="1045485"/>
            <a:ext cx="652743" cy="369332"/>
          </a:xfrm>
          <a:prstGeom prst="rect">
            <a:avLst/>
          </a:prstGeom>
          <a:noFill/>
        </p:spPr>
        <p:txBody>
          <a:bodyPr wrap="none" rtlCol="0">
            <a:spAutoFit/>
          </a:bodyPr>
          <a:lstStyle/>
          <a:p>
            <a:r>
              <a:rPr lang="en-US" dirty="0"/>
              <a:t>1825</a:t>
            </a:r>
          </a:p>
        </p:txBody>
      </p:sp>
      <p:pic>
        <p:nvPicPr>
          <p:cNvPr id="8" name="Picture 7" descr="A graph showing a number of numbers&#10;&#10;Description automatically generated with medium confidence">
            <a:extLst>
              <a:ext uri="{FF2B5EF4-FFF2-40B4-BE49-F238E27FC236}">
                <a16:creationId xmlns:a16="http://schemas.microsoft.com/office/drawing/2014/main" id="{C501B4B2-6688-434C-64E8-3F8375A45C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7288" y="1735078"/>
            <a:ext cx="5143500" cy="3429000"/>
          </a:xfrm>
          <a:prstGeom prst="rect">
            <a:avLst/>
          </a:prstGeom>
        </p:spPr>
      </p:pic>
      <p:sp>
        <p:nvSpPr>
          <p:cNvPr id="9" name="TextBox 8">
            <a:extLst>
              <a:ext uri="{FF2B5EF4-FFF2-40B4-BE49-F238E27FC236}">
                <a16:creationId xmlns:a16="http://schemas.microsoft.com/office/drawing/2014/main" id="{8D2C51F2-F274-BFDD-5DDF-E511C8960BEC}"/>
              </a:ext>
            </a:extLst>
          </p:cNvPr>
          <p:cNvSpPr txBox="1"/>
          <p:nvPr/>
        </p:nvSpPr>
        <p:spPr>
          <a:xfrm>
            <a:off x="7674054" y="1133807"/>
            <a:ext cx="3823282" cy="369332"/>
          </a:xfrm>
          <a:prstGeom prst="rect">
            <a:avLst/>
          </a:prstGeom>
          <a:noFill/>
        </p:spPr>
        <p:txBody>
          <a:bodyPr wrap="square">
            <a:spAutoFit/>
          </a:bodyPr>
          <a:lstStyle/>
          <a:p>
            <a:r>
              <a:rPr lang="en-US" dirty="0">
                <a:hlinkClick r:id="rId5"/>
              </a:rPr>
              <a:t>The EPN Database of Pulsar Profiles</a:t>
            </a:r>
            <a:endParaRPr lang="en-US" dirty="0"/>
          </a:p>
        </p:txBody>
      </p:sp>
      <p:sp>
        <p:nvSpPr>
          <p:cNvPr id="11" name="TextBox 10">
            <a:extLst>
              <a:ext uri="{FF2B5EF4-FFF2-40B4-BE49-F238E27FC236}">
                <a16:creationId xmlns:a16="http://schemas.microsoft.com/office/drawing/2014/main" id="{759FAF0E-0FCB-D522-DD9D-F647F59FBB7E}"/>
              </a:ext>
            </a:extLst>
          </p:cNvPr>
          <p:cNvSpPr txBox="1"/>
          <p:nvPr/>
        </p:nvSpPr>
        <p:spPr>
          <a:xfrm>
            <a:off x="7178811" y="5164078"/>
            <a:ext cx="3529780" cy="215444"/>
          </a:xfrm>
          <a:prstGeom prst="rect">
            <a:avLst/>
          </a:prstGeom>
          <a:noFill/>
        </p:spPr>
        <p:txBody>
          <a:bodyPr wrap="square">
            <a:spAutoFit/>
          </a:bodyPr>
          <a:lstStyle/>
          <a:p>
            <a:r>
              <a:rPr lang="en-US" sz="800" dirty="0"/>
              <a:t>https://psrweb.jb.man.ac.uk/epndb/#hx97b/J1825-0935/hx97b_1410.epn</a:t>
            </a:r>
          </a:p>
        </p:txBody>
      </p:sp>
      <p:sp>
        <p:nvSpPr>
          <p:cNvPr id="12" name="TextBox 11">
            <a:extLst>
              <a:ext uri="{FF2B5EF4-FFF2-40B4-BE49-F238E27FC236}">
                <a16:creationId xmlns:a16="http://schemas.microsoft.com/office/drawing/2014/main" id="{BDA5655A-ECE9-40CB-EFC2-1BDCF2FC29C9}"/>
              </a:ext>
            </a:extLst>
          </p:cNvPr>
          <p:cNvSpPr txBox="1"/>
          <p:nvPr/>
        </p:nvSpPr>
        <p:spPr>
          <a:xfrm>
            <a:off x="7472147" y="1510613"/>
            <a:ext cx="1138453" cy="369332"/>
          </a:xfrm>
          <a:prstGeom prst="rect">
            <a:avLst/>
          </a:prstGeom>
          <a:noFill/>
        </p:spPr>
        <p:txBody>
          <a:bodyPr wrap="none" rtlCol="0">
            <a:spAutoFit/>
          </a:bodyPr>
          <a:lstStyle/>
          <a:p>
            <a:r>
              <a:rPr lang="en-US" dirty="0"/>
              <a:t>1410 MHz</a:t>
            </a:r>
          </a:p>
        </p:txBody>
      </p:sp>
      <p:sp>
        <p:nvSpPr>
          <p:cNvPr id="7" name="TextBox 6">
            <a:extLst>
              <a:ext uri="{FF2B5EF4-FFF2-40B4-BE49-F238E27FC236}">
                <a16:creationId xmlns:a16="http://schemas.microsoft.com/office/drawing/2014/main" id="{258C834B-C6D0-925D-5B1A-D72DBBC45320}"/>
              </a:ext>
            </a:extLst>
          </p:cNvPr>
          <p:cNvSpPr txBox="1"/>
          <p:nvPr/>
        </p:nvSpPr>
        <p:spPr>
          <a:xfrm>
            <a:off x="6896567" y="5421015"/>
            <a:ext cx="5163548" cy="938719"/>
          </a:xfrm>
          <a:prstGeom prst="rect">
            <a:avLst/>
          </a:prstGeom>
          <a:noFill/>
        </p:spPr>
        <p:txBody>
          <a:bodyPr wrap="square">
            <a:spAutoFit/>
          </a:bodyPr>
          <a:lstStyle/>
          <a:p>
            <a:r>
              <a:rPr lang="en-US" sz="1100" dirty="0"/>
              <a:t>The total intensity, linear polarization and circular polarization, their fractions, as well as position angle of linear polarization, all are plotted from the bottom to the top sub-panels for each profile. For each pulsar, the total intensity, linear and circular polarization are represented by black solid, red dashed and blue doted lines in the bottom sub-panel. The left-hand circular polarization is defined to be positive. </a:t>
            </a:r>
          </a:p>
        </p:txBody>
      </p:sp>
      <p:sp>
        <p:nvSpPr>
          <p:cNvPr id="10" name="TextBox 9">
            <a:extLst>
              <a:ext uri="{FF2B5EF4-FFF2-40B4-BE49-F238E27FC236}">
                <a16:creationId xmlns:a16="http://schemas.microsoft.com/office/drawing/2014/main" id="{5911DEB0-5D47-813B-411E-6442353B28CF}"/>
              </a:ext>
            </a:extLst>
          </p:cNvPr>
          <p:cNvSpPr txBox="1"/>
          <p:nvPr/>
        </p:nvSpPr>
        <p:spPr>
          <a:xfrm>
            <a:off x="131885" y="3353499"/>
            <a:ext cx="1555234" cy="769441"/>
          </a:xfrm>
          <a:prstGeom prst="rect">
            <a:avLst/>
          </a:prstGeom>
          <a:noFill/>
        </p:spPr>
        <p:txBody>
          <a:bodyPr wrap="none" rtlCol="0">
            <a:spAutoFit/>
          </a:bodyPr>
          <a:lstStyle/>
          <a:p>
            <a:r>
              <a:rPr lang="en-US" sz="1100" u="sng" dirty="0"/>
              <a:t>The 3 P’s:</a:t>
            </a:r>
          </a:p>
          <a:p>
            <a:r>
              <a:rPr lang="en-US" sz="1100" dirty="0"/>
              <a:t>Freq. Range: 1355-1435</a:t>
            </a:r>
          </a:p>
          <a:p>
            <a:r>
              <a:rPr lang="en-US" sz="1100" dirty="0"/>
              <a:t>T sample: 0.004 </a:t>
            </a:r>
          </a:p>
          <a:p>
            <a:r>
              <a:rPr lang="en-US" sz="1100" dirty="0"/>
              <a:t>T observation: 908 s</a:t>
            </a:r>
          </a:p>
        </p:txBody>
      </p:sp>
      <p:sp>
        <p:nvSpPr>
          <p:cNvPr id="13" name="Arrow: Down 12">
            <a:extLst>
              <a:ext uri="{FF2B5EF4-FFF2-40B4-BE49-F238E27FC236}">
                <a16:creationId xmlns:a16="http://schemas.microsoft.com/office/drawing/2014/main" id="{3CB59868-86C7-9BA6-5778-1C2F87489B76}"/>
              </a:ext>
            </a:extLst>
          </p:cNvPr>
          <p:cNvSpPr/>
          <p:nvPr/>
        </p:nvSpPr>
        <p:spPr>
          <a:xfrm rot="19924127">
            <a:off x="2067257" y="3261774"/>
            <a:ext cx="70284" cy="17597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73249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33</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455084" y="211610"/>
            <a:ext cx="5281831" cy="923330"/>
          </a:xfrm>
          <a:prstGeom prst="rect">
            <a:avLst/>
          </a:prstGeom>
        </p:spPr>
        <p:txBody>
          <a:bodyPr wrap="none">
            <a:spAutoFit/>
          </a:bodyPr>
          <a:lstStyle/>
          <a:p>
            <a:r>
              <a:rPr lang="en-US" sz="5400" dirty="0">
                <a:latin typeface="+mj-lt"/>
              </a:rPr>
              <a:t>Inter-Pulse Pulsars</a:t>
            </a:r>
          </a:p>
        </p:txBody>
      </p:sp>
      <p:pic>
        <p:nvPicPr>
          <p:cNvPr id="6" name="Picture 5" descr="A screenshot of a computer&#10;&#10;Description automatically generated">
            <a:extLst>
              <a:ext uri="{FF2B5EF4-FFF2-40B4-BE49-F238E27FC236}">
                <a16:creationId xmlns:a16="http://schemas.microsoft.com/office/drawing/2014/main" id="{202926BE-2806-51EB-DC48-CB5590FA4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262" y="1156214"/>
            <a:ext cx="4723002" cy="4945952"/>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6F6163E3-5F14-8669-AAC1-394F3226C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374" y="1156214"/>
            <a:ext cx="4823426" cy="4988329"/>
          </a:xfrm>
          <a:prstGeom prst="rect">
            <a:avLst/>
          </a:prstGeom>
        </p:spPr>
      </p:pic>
      <p:sp>
        <p:nvSpPr>
          <p:cNvPr id="4" name="TextBox 3">
            <a:extLst>
              <a:ext uri="{FF2B5EF4-FFF2-40B4-BE49-F238E27FC236}">
                <a16:creationId xmlns:a16="http://schemas.microsoft.com/office/drawing/2014/main" id="{D74360F0-12F9-B0E5-160A-982679418B13}"/>
              </a:ext>
            </a:extLst>
          </p:cNvPr>
          <p:cNvSpPr txBox="1"/>
          <p:nvPr/>
        </p:nvSpPr>
        <p:spPr>
          <a:xfrm>
            <a:off x="402672" y="1156214"/>
            <a:ext cx="652743" cy="369332"/>
          </a:xfrm>
          <a:prstGeom prst="rect">
            <a:avLst/>
          </a:prstGeom>
          <a:noFill/>
        </p:spPr>
        <p:txBody>
          <a:bodyPr wrap="none" rtlCol="0">
            <a:spAutoFit/>
          </a:bodyPr>
          <a:lstStyle/>
          <a:p>
            <a:r>
              <a:rPr lang="en-US" dirty="0"/>
              <a:t>1932</a:t>
            </a:r>
          </a:p>
        </p:txBody>
      </p:sp>
      <p:sp>
        <p:nvSpPr>
          <p:cNvPr id="7" name="TextBox 6">
            <a:extLst>
              <a:ext uri="{FF2B5EF4-FFF2-40B4-BE49-F238E27FC236}">
                <a16:creationId xmlns:a16="http://schemas.microsoft.com/office/drawing/2014/main" id="{F088E1A1-29F3-2FC9-4890-4B13775CAFF7}"/>
              </a:ext>
            </a:extLst>
          </p:cNvPr>
          <p:cNvSpPr txBox="1"/>
          <p:nvPr/>
        </p:nvSpPr>
        <p:spPr>
          <a:xfrm>
            <a:off x="6962862" y="5876949"/>
            <a:ext cx="1555234" cy="769441"/>
          </a:xfrm>
          <a:prstGeom prst="rect">
            <a:avLst/>
          </a:prstGeom>
          <a:noFill/>
        </p:spPr>
        <p:txBody>
          <a:bodyPr wrap="none" rtlCol="0">
            <a:spAutoFit/>
          </a:bodyPr>
          <a:lstStyle/>
          <a:p>
            <a:r>
              <a:rPr lang="en-US" sz="1100" u="sng" dirty="0"/>
              <a:t>The 3 P’s:</a:t>
            </a:r>
          </a:p>
          <a:p>
            <a:r>
              <a:rPr lang="en-US" sz="1100" dirty="0"/>
              <a:t>Freq. Range: 1355-1435</a:t>
            </a:r>
          </a:p>
          <a:p>
            <a:r>
              <a:rPr lang="en-US" sz="1100" dirty="0"/>
              <a:t>T sample: 0.004 </a:t>
            </a:r>
          </a:p>
          <a:p>
            <a:r>
              <a:rPr lang="en-US" sz="1100" dirty="0"/>
              <a:t>T observation: 908 s</a:t>
            </a:r>
          </a:p>
        </p:txBody>
      </p:sp>
      <p:sp>
        <p:nvSpPr>
          <p:cNvPr id="9" name="TextBox 8">
            <a:extLst>
              <a:ext uri="{FF2B5EF4-FFF2-40B4-BE49-F238E27FC236}">
                <a16:creationId xmlns:a16="http://schemas.microsoft.com/office/drawing/2014/main" id="{54868730-BF9A-51E2-E885-8A8D09E6EF4A}"/>
              </a:ext>
            </a:extLst>
          </p:cNvPr>
          <p:cNvSpPr txBox="1"/>
          <p:nvPr/>
        </p:nvSpPr>
        <p:spPr>
          <a:xfrm>
            <a:off x="1842732" y="5876948"/>
            <a:ext cx="1555234" cy="769441"/>
          </a:xfrm>
          <a:prstGeom prst="rect">
            <a:avLst/>
          </a:prstGeom>
          <a:noFill/>
        </p:spPr>
        <p:txBody>
          <a:bodyPr wrap="none" rtlCol="0">
            <a:spAutoFit/>
          </a:bodyPr>
          <a:lstStyle/>
          <a:p>
            <a:r>
              <a:rPr lang="en-US" sz="1100" u="sng" dirty="0"/>
              <a:t>The 3 P’s:</a:t>
            </a:r>
          </a:p>
          <a:p>
            <a:r>
              <a:rPr lang="en-US" sz="1100" dirty="0"/>
              <a:t>Freq. Range: 1355-1435</a:t>
            </a:r>
          </a:p>
          <a:p>
            <a:r>
              <a:rPr lang="en-US" sz="1100" dirty="0"/>
              <a:t>T sample: 0.004 </a:t>
            </a:r>
          </a:p>
          <a:p>
            <a:r>
              <a:rPr lang="en-US" sz="1100" dirty="0"/>
              <a:t>T observation: 301 s</a:t>
            </a:r>
          </a:p>
        </p:txBody>
      </p:sp>
    </p:spTree>
    <p:extLst>
      <p:ext uri="{BB962C8B-B14F-4D97-AF65-F5344CB8AC3E}">
        <p14:creationId xmlns:p14="http://schemas.microsoft.com/office/powerpoint/2010/main" val="1230070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34</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4014130" y="144082"/>
            <a:ext cx="5281831" cy="923330"/>
          </a:xfrm>
          <a:prstGeom prst="rect">
            <a:avLst/>
          </a:prstGeom>
        </p:spPr>
        <p:txBody>
          <a:bodyPr wrap="none">
            <a:spAutoFit/>
          </a:bodyPr>
          <a:lstStyle/>
          <a:p>
            <a:r>
              <a:rPr lang="en-US" sz="5400" dirty="0">
                <a:latin typeface="+mj-lt"/>
              </a:rPr>
              <a:t>Inter-Pulse Pulsars</a:t>
            </a:r>
          </a:p>
        </p:txBody>
      </p:sp>
      <p:pic>
        <p:nvPicPr>
          <p:cNvPr id="6" name="Picture 5" descr="A screenshot of a computer&#10;&#10;Description automatically generated">
            <a:extLst>
              <a:ext uri="{FF2B5EF4-FFF2-40B4-BE49-F238E27FC236}">
                <a16:creationId xmlns:a16="http://schemas.microsoft.com/office/drawing/2014/main" id="{22CCDD0D-3B8E-A743-93A0-80B2AA7962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3376" y="1067412"/>
            <a:ext cx="4852024" cy="5116456"/>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B5E677DB-30B9-2730-A31C-1C68232587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5693" y="1067412"/>
            <a:ext cx="5356875" cy="5208245"/>
          </a:xfrm>
          <a:prstGeom prst="rect">
            <a:avLst/>
          </a:prstGeom>
        </p:spPr>
      </p:pic>
      <p:sp>
        <p:nvSpPr>
          <p:cNvPr id="4" name="TextBox 3">
            <a:extLst>
              <a:ext uri="{FF2B5EF4-FFF2-40B4-BE49-F238E27FC236}">
                <a16:creationId xmlns:a16="http://schemas.microsoft.com/office/drawing/2014/main" id="{5C95C621-A455-DB91-8D39-53AFD6372189}"/>
              </a:ext>
            </a:extLst>
          </p:cNvPr>
          <p:cNvSpPr txBox="1"/>
          <p:nvPr/>
        </p:nvSpPr>
        <p:spPr>
          <a:xfrm>
            <a:off x="469784" y="971548"/>
            <a:ext cx="652743" cy="369332"/>
          </a:xfrm>
          <a:prstGeom prst="rect">
            <a:avLst/>
          </a:prstGeom>
          <a:noFill/>
        </p:spPr>
        <p:txBody>
          <a:bodyPr wrap="none" rtlCol="0">
            <a:spAutoFit/>
          </a:bodyPr>
          <a:lstStyle/>
          <a:p>
            <a:r>
              <a:rPr lang="en-US" dirty="0"/>
              <a:t>1946</a:t>
            </a:r>
          </a:p>
        </p:txBody>
      </p:sp>
      <p:sp>
        <p:nvSpPr>
          <p:cNvPr id="7" name="TextBox 6">
            <a:extLst>
              <a:ext uri="{FF2B5EF4-FFF2-40B4-BE49-F238E27FC236}">
                <a16:creationId xmlns:a16="http://schemas.microsoft.com/office/drawing/2014/main" id="{B4A3A5EE-B287-D4A3-4C59-1375055C34C6}"/>
              </a:ext>
            </a:extLst>
          </p:cNvPr>
          <p:cNvSpPr txBox="1"/>
          <p:nvPr/>
        </p:nvSpPr>
        <p:spPr>
          <a:xfrm>
            <a:off x="6905734" y="5971629"/>
            <a:ext cx="1555234" cy="769441"/>
          </a:xfrm>
          <a:prstGeom prst="rect">
            <a:avLst/>
          </a:prstGeom>
          <a:noFill/>
        </p:spPr>
        <p:txBody>
          <a:bodyPr wrap="none" rtlCol="0">
            <a:spAutoFit/>
          </a:bodyPr>
          <a:lstStyle/>
          <a:p>
            <a:r>
              <a:rPr lang="en-US" sz="1100" u="sng" dirty="0"/>
              <a:t>The 3 P’s:</a:t>
            </a:r>
          </a:p>
          <a:p>
            <a:r>
              <a:rPr lang="en-US" sz="1100" dirty="0"/>
              <a:t>Freq. Range: 1355-1435</a:t>
            </a:r>
          </a:p>
          <a:p>
            <a:r>
              <a:rPr lang="en-US" sz="1100" dirty="0"/>
              <a:t>T sample: 0.004 </a:t>
            </a:r>
          </a:p>
          <a:p>
            <a:r>
              <a:rPr lang="en-US" sz="1100" dirty="0"/>
              <a:t>T observation: 783 s</a:t>
            </a:r>
          </a:p>
        </p:txBody>
      </p:sp>
      <p:sp>
        <p:nvSpPr>
          <p:cNvPr id="9" name="TextBox 8">
            <a:extLst>
              <a:ext uri="{FF2B5EF4-FFF2-40B4-BE49-F238E27FC236}">
                <a16:creationId xmlns:a16="http://schemas.microsoft.com/office/drawing/2014/main" id="{CF0E03B9-827C-E04D-082F-B751625C83C9}"/>
              </a:ext>
            </a:extLst>
          </p:cNvPr>
          <p:cNvSpPr txBox="1"/>
          <p:nvPr/>
        </p:nvSpPr>
        <p:spPr>
          <a:xfrm>
            <a:off x="1786022" y="5996027"/>
            <a:ext cx="1555234" cy="769441"/>
          </a:xfrm>
          <a:prstGeom prst="rect">
            <a:avLst/>
          </a:prstGeom>
          <a:noFill/>
        </p:spPr>
        <p:txBody>
          <a:bodyPr wrap="none" rtlCol="0">
            <a:spAutoFit/>
          </a:bodyPr>
          <a:lstStyle/>
          <a:p>
            <a:r>
              <a:rPr lang="en-US" sz="1100" u="sng" dirty="0"/>
              <a:t>The 3 P’s:</a:t>
            </a:r>
          </a:p>
          <a:p>
            <a:r>
              <a:rPr lang="en-US" sz="1100" dirty="0"/>
              <a:t>Freq. Range: 1355-1435</a:t>
            </a:r>
          </a:p>
          <a:p>
            <a:r>
              <a:rPr lang="en-US" sz="1100" dirty="0"/>
              <a:t>T sample: 0.004 </a:t>
            </a:r>
          </a:p>
          <a:p>
            <a:r>
              <a:rPr lang="en-US" sz="1100" dirty="0"/>
              <a:t>T observation: 601 s</a:t>
            </a:r>
          </a:p>
        </p:txBody>
      </p:sp>
    </p:spTree>
    <p:extLst>
      <p:ext uri="{BB962C8B-B14F-4D97-AF65-F5344CB8AC3E}">
        <p14:creationId xmlns:p14="http://schemas.microsoft.com/office/powerpoint/2010/main" val="37145837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35</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621025" y="292704"/>
            <a:ext cx="4276107" cy="923330"/>
          </a:xfrm>
          <a:prstGeom prst="rect">
            <a:avLst/>
          </a:prstGeom>
        </p:spPr>
        <p:txBody>
          <a:bodyPr wrap="none">
            <a:spAutoFit/>
          </a:bodyPr>
          <a:lstStyle/>
          <a:p>
            <a:r>
              <a:rPr lang="en-US" sz="5400" dirty="0">
                <a:latin typeface="+mj-lt"/>
              </a:rPr>
              <a:t>Double Pulsars</a:t>
            </a:r>
          </a:p>
        </p:txBody>
      </p:sp>
      <p:pic>
        <p:nvPicPr>
          <p:cNvPr id="7" name="Picture 6" descr="A screenshot of a computer&#10;&#10;Description automatically generated">
            <a:extLst>
              <a:ext uri="{FF2B5EF4-FFF2-40B4-BE49-F238E27FC236}">
                <a16:creationId xmlns:a16="http://schemas.microsoft.com/office/drawing/2014/main" id="{D5BAA768-43F2-32EA-8CCA-66FC4E3676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4814" y="1225922"/>
            <a:ext cx="4881912" cy="4406155"/>
          </a:xfrm>
          <a:prstGeom prst="rect">
            <a:avLst/>
          </a:prstGeom>
        </p:spPr>
      </p:pic>
      <p:sp>
        <p:nvSpPr>
          <p:cNvPr id="4" name="TextBox 3">
            <a:extLst>
              <a:ext uri="{FF2B5EF4-FFF2-40B4-BE49-F238E27FC236}">
                <a16:creationId xmlns:a16="http://schemas.microsoft.com/office/drawing/2014/main" id="{06E01DD1-86CC-4C2B-B1C2-A1E081E081D5}"/>
              </a:ext>
            </a:extLst>
          </p:cNvPr>
          <p:cNvSpPr txBox="1"/>
          <p:nvPr/>
        </p:nvSpPr>
        <p:spPr>
          <a:xfrm>
            <a:off x="1510018" y="6125517"/>
            <a:ext cx="5099473" cy="461665"/>
          </a:xfrm>
          <a:prstGeom prst="rect">
            <a:avLst/>
          </a:prstGeom>
          <a:noFill/>
        </p:spPr>
        <p:txBody>
          <a:bodyPr wrap="none" rtlCol="0">
            <a:spAutoFit/>
          </a:bodyPr>
          <a:lstStyle/>
          <a:p>
            <a:r>
              <a:rPr lang="en-US" sz="800" dirty="0">
                <a:hlinkClick r:id="rId4">
                  <a:extLst>
                    <a:ext uri="{A12FA001-AC4F-418D-AE19-62706E023703}">
                      <ahyp:hlinkClr xmlns:ahyp="http://schemas.microsoft.com/office/drawing/2018/hyperlinkcolor" val="tx"/>
                    </a:ext>
                  </a:extLst>
                </a:hlinkClick>
              </a:rPr>
              <a:t>https://ui.adsabs.harvard.edu/abs/2020AAS...23510221P/abstract</a:t>
            </a:r>
            <a:endParaRPr lang="en-US" sz="800" dirty="0"/>
          </a:p>
          <a:p>
            <a:r>
              <a:rPr lang="en-US" sz="800" dirty="0"/>
              <a:t>American Astronomical Society meeting #235, id. 102.21. Bulletin of the American Astronomical Society, Vol. 52, No. 1</a:t>
            </a:r>
          </a:p>
          <a:p>
            <a:r>
              <a:rPr lang="en-US" sz="800" dirty="0"/>
              <a:t>January 2020</a:t>
            </a:r>
          </a:p>
        </p:txBody>
      </p:sp>
      <p:sp>
        <p:nvSpPr>
          <p:cNvPr id="12" name="TextBox 11">
            <a:extLst>
              <a:ext uri="{FF2B5EF4-FFF2-40B4-BE49-F238E27FC236}">
                <a16:creationId xmlns:a16="http://schemas.microsoft.com/office/drawing/2014/main" id="{D3E33675-5259-8BC1-C9F1-DC5EA8A4A30E}"/>
              </a:ext>
            </a:extLst>
          </p:cNvPr>
          <p:cNvSpPr txBox="1"/>
          <p:nvPr/>
        </p:nvSpPr>
        <p:spPr>
          <a:xfrm>
            <a:off x="573724" y="1633918"/>
            <a:ext cx="6094602" cy="3539430"/>
          </a:xfrm>
          <a:prstGeom prst="rect">
            <a:avLst/>
          </a:prstGeom>
          <a:noFill/>
        </p:spPr>
        <p:txBody>
          <a:bodyPr wrap="square">
            <a:spAutoFit/>
          </a:bodyPr>
          <a:lstStyle/>
          <a:p>
            <a:r>
              <a:rPr lang="en-US" sz="1600" b="1" dirty="0"/>
              <a:t>Using a 20 m Radio Telescope to Test a Simple Method for Estimating the Orbital Period of Binary Millisecond Pulsars </a:t>
            </a:r>
          </a:p>
          <a:p>
            <a:r>
              <a:rPr lang="en-US" sz="1600" dirty="0"/>
              <a:t>Preiser, A. ; Chen, X. ; Zuckerman, A. </a:t>
            </a:r>
          </a:p>
          <a:p>
            <a:endParaRPr lang="en-US" sz="1600" b="1" dirty="0"/>
          </a:p>
          <a:p>
            <a:r>
              <a:rPr lang="en-US" sz="1600" dirty="0"/>
              <a:t>This paper developed a method for estimating the orbital period of binary millisecond pulsars. Using the ATNF catalog the authors selected </a:t>
            </a:r>
            <a:r>
              <a:rPr lang="en-US" sz="1600" u="sng" dirty="0"/>
              <a:t>four binary millisecond pulsars that could be observable with the 20 m telescope</a:t>
            </a:r>
            <a:r>
              <a:rPr lang="en-US" sz="1600" dirty="0"/>
              <a:t> at the Green Bank Observatory. They observed each pulsar two times a day over the time-period of at least two orbital periods. From the observations, they recorded the barycentric time and the barycentric pulsar spin period and looked for periodic behavior in the pulsar period variations to determine if the periodic behavior observed matched the orbital period. This simple method uses many short observations to estimate the orbital period.  </a:t>
            </a:r>
          </a:p>
        </p:txBody>
      </p:sp>
      <p:sp>
        <p:nvSpPr>
          <p:cNvPr id="6" name="TextBox 5">
            <a:extLst>
              <a:ext uri="{FF2B5EF4-FFF2-40B4-BE49-F238E27FC236}">
                <a16:creationId xmlns:a16="http://schemas.microsoft.com/office/drawing/2014/main" id="{1F346118-F698-6FDC-00AC-41AA7BF24D01}"/>
              </a:ext>
            </a:extLst>
          </p:cNvPr>
          <p:cNvSpPr txBox="1"/>
          <p:nvPr/>
        </p:nvSpPr>
        <p:spPr>
          <a:xfrm>
            <a:off x="7331978" y="5609493"/>
            <a:ext cx="1555234" cy="769441"/>
          </a:xfrm>
          <a:prstGeom prst="rect">
            <a:avLst/>
          </a:prstGeom>
          <a:noFill/>
        </p:spPr>
        <p:txBody>
          <a:bodyPr wrap="none" rtlCol="0">
            <a:spAutoFit/>
          </a:bodyPr>
          <a:lstStyle/>
          <a:p>
            <a:r>
              <a:rPr lang="en-US" sz="1100" u="sng" dirty="0"/>
              <a:t>The 3 P’s:</a:t>
            </a:r>
          </a:p>
          <a:p>
            <a:r>
              <a:rPr lang="en-US" sz="1100" dirty="0"/>
              <a:t>Freq. Range: 1300-1800</a:t>
            </a:r>
          </a:p>
          <a:p>
            <a:r>
              <a:rPr lang="en-US" sz="1100" dirty="0"/>
              <a:t>T sample: 0.0001 </a:t>
            </a:r>
          </a:p>
          <a:p>
            <a:r>
              <a:rPr lang="en-US" sz="1100" dirty="0"/>
              <a:t>T observation: 3602 s</a:t>
            </a:r>
          </a:p>
        </p:txBody>
      </p:sp>
    </p:spTree>
    <p:extLst>
      <p:ext uri="{BB962C8B-B14F-4D97-AF65-F5344CB8AC3E}">
        <p14:creationId xmlns:p14="http://schemas.microsoft.com/office/powerpoint/2010/main" val="41383573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36</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2630457" y="417910"/>
            <a:ext cx="6742423" cy="923330"/>
          </a:xfrm>
          <a:prstGeom prst="rect">
            <a:avLst/>
          </a:prstGeom>
        </p:spPr>
        <p:txBody>
          <a:bodyPr wrap="none">
            <a:spAutoFit/>
          </a:bodyPr>
          <a:lstStyle/>
          <a:p>
            <a:r>
              <a:rPr lang="en-US" sz="5400" dirty="0">
                <a:latin typeface="+mj-lt"/>
              </a:rPr>
              <a:t>Mode Switching Pulsars</a:t>
            </a:r>
          </a:p>
        </p:txBody>
      </p:sp>
      <p:pic>
        <p:nvPicPr>
          <p:cNvPr id="9" name="Picture 8" descr="A graph of a graph&#10;&#10;Description automatically generated">
            <a:extLst>
              <a:ext uri="{FF2B5EF4-FFF2-40B4-BE49-F238E27FC236}">
                <a16:creationId xmlns:a16="http://schemas.microsoft.com/office/drawing/2014/main" id="{14BA31D3-E116-280A-6C34-8110BF938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025" y="3674378"/>
            <a:ext cx="3084749" cy="2977288"/>
          </a:xfrm>
          <a:prstGeom prst="rect">
            <a:avLst/>
          </a:prstGeom>
        </p:spPr>
      </p:pic>
      <p:pic>
        <p:nvPicPr>
          <p:cNvPr id="11" name="Picture 10" descr="A screenshot of a data report&#10;&#10;Description automatically generated">
            <a:extLst>
              <a:ext uri="{FF2B5EF4-FFF2-40B4-BE49-F238E27FC236}">
                <a16:creationId xmlns:a16="http://schemas.microsoft.com/office/drawing/2014/main" id="{C0047BC7-51CC-D4B1-4B67-CA11D7576D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1864" y="1341240"/>
            <a:ext cx="4715795" cy="4727131"/>
          </a:xfrm>
          <a:prstGeom prst="rect">
            <a:avLst/>
          </a:prstGeom>
        </p:spPr>
      </p:pic>
      <p:sp>
        <p:nvSpPr>
          <p:cNvPr id="4" name="TextBox 3">
            <a:extLst>
              <a:ext uri="{FF2B5EF4-FFF2-40B4-BE49-F238E27FC236}">
                <a16:creationId xmlns:a16="http://schemas.microsoft.com/office/drawing/2014/main" id="{965265D3-EE1B-BF7B-B302-3D462953503E}"/>
              </a:ext>
            </a:extLst>
          </p:cNvPr>
          <p:cNvSpPr txBox="1"/>
          <p:nvPr/>
        </p:nvSpPr>
        <p:spPr>
          <a:xfrm>
            <a:off x="423953" y="488715"/>
            <a:ext cx="1588968" cy="923330"/>
          </a:xfrm>
          <a:prstGeom prst="rect">
            <a:avLst/>
          </a:prstGeom>
          <a:noFill/>
        </p:spPr>
        <p:txBody>
          <a:bodyPr wrap="square" rtlCol="0">
            <a:spAutoFit/>
          </a:bodyPr>
          <a:lstStyle/>
          <a:p>
            <a:r>
              <a:rPr lang="en-US" dirty="0"/>
              <a:t>0329, 1133, 1237, 1822, 2321</a:t>
            </a:r>
          </a:p>
        </p:txBody>
      </p:sp>
      <p:sp>
        <p:nvSpPr>
          <p:cNvPr id="10" name="TextBox 9">
            <a:extLst>
              <a:ext uri="{FF2B5EF4-FFF2-40B4-BE49-F238E27FC236}">
                <a16:creationId xmlns:a16="http://schemas.microsoft.com/office/drawing/2014/main" id="{848B6784-22E4-3509-F8D7-7B88BA840229}"/>
              </a:ext>
            </a:extLst>
          </p:cNvPr>
          <p:cNvSpPr txBox="1"/>
          <p:nvPr/>
        </p:nvSpPr>
        <p:spPr>
          <a:xfrm>
            <a:off x="278933" y="1622659"/>
            <a:ext cx="6742423" cy="1754326"/>
          </a:xfrm>
          <a:prstGeom prst="rect">
            <a:avLst/>
          </a:prstGeom>
          <a:noFill/>
        </p:spPr>
        <p:txBody>
          <a:bodyPr wrap="square">
            <a:spAutoFit/>
          </a:bodyPr>
          <a:lstStyle/>
          <a:p>
            <a:r>
              <a:rPr lang="en-US" sz="1200" b="1" dirty="0"/>
              <a:t>A Detailed Study of Mode Changing and Modulation of PSR B1237+25 with FAST </a:t>
            </a:r>
          </a:p>
          <a:p>
            <a:r>
              <a:rPr lang="en-US" sz="1200" dirty="0"/>
              <a:t>Wang, Zheng-Wu ; Yuan, Mao ; Wang, Lin ; Zhang, Cheng-Min ; Peng, Bo </a:t>
            </a:r>
          </a:p>
          <a:p>
            <a:endParaRPr lang="en-US" sz="1200" b="1" dirty="0"/>
          </a:p>
          <a:p>
            <a:r>
              <a:rPr lang="en-US" sz="1200" dirty="0"/>
              <a:t>PSR B1237+25, whose mean pulse profile has five components, is a well-known star to study pulsar emission geometries. The paper’s authors conducted mode changing and modulation analysis on this pulsar using FAST data at 1.25 GHz with a bandwidth of 400 </a:t>
            </a:r>
            <a:r>
              <a:rPr lang="en-US" sz="1200" dirty="0" err="1"/>
              <a:t>MHz.</a:t>
            </a:r>
            <a:r>
              <a:rPr lang="en-US" sz="1200" dirty="0"/>
              <a:t> They observed and identified three emission modes of this pulsar: a quiet normal mode that has little or no core activity with distinctive 2.8-period </a:t>
            </a:r>
            <a:r>
              <a:rPr lang="en-US" sz="1200" dirty="0" err="1"/>
              <a:t>subpulse</a:t>
            </a:r>
            <a:r>
              <a:rPr lang="en-US" sz="1200" dirty="0"/>
              <a:t> modulation on its outer cone; a flare normal mode in which the core is highly active; and an abnormal mode in which the core is active and the last component is weak.  </a:t>
            </a:r>
          </a:p>
        </p:txBody>
      </p:sp>
      <p:sp>
        <p:nvSpPr>
          <p:cNvPr id="13" name="TextBox 12">
            <a:extLst>
              <a:ext uri="{FF2B5EF4-FFF2-40B4-BE49-F238E27FC236}">
                <a16:creationId xmlns:a16="http://schemas.microsoft.com/office/drawing/2014/main" id="{551B62D6-6647-D302-40FD-DFBFFF31D533}"/>
              </a:ext>
            </a:extLst>
          </p:cNvPr>
          <p:cNvSpPr txBox="1"/>
          <p:nvPr/>
        </p:nvSpPr>
        <p:spPr>
          <a:xfrm>
            <a:off x="4920065" y="5991968"/>
            <a:ext cx="2554528" cy="584775"/>
          </a:xfrm>
          <a:prstGeom prst="rect">
            <a:avLst/>
          </a:prstGeom>
          <a:noFill/>
        </p:spPr>
        <p:txBody>
          <a:bodyPr wrap="square">
            <a:spAutoFit/>
          </a:bodyPr>
          <a:lstStyle/>
          <a:p>
            <a:r>
              <a:rPr lang="en-US" sz="800" dirty="0"/>
              <a:t>A Detailed Study of Mode Changing and Modulation of PSR B1237+25 with FAST</a:t>
            </a:r>
          </a:p>
          <a:p>
            <a:r>
              <a:rPr lang="en-US" sz="800" dirty="0"/>
              <a:t>To cite this article: Zheng-Wu Wang et al 2022</a:t>
            </a:r>
          </a:p>
          <a:p>
            <a:r>
              <a:rPr lang="en-US" sz="800" dirty="0"/>
              <a:t>Res. Astron. </a:t>
            </a:r>
            <a:r>
              <a:rPr lang="en-US" sz="800" dirty="0" err="1"/>
              <a:t>Astrophys</a:t>
            </a:r>
            <a:r>
              <a:rPr lang="en-US" sz="800" dirty="0"/>
              <a:t>. 22 07500</a:t>
            </a:r>
          </a:p>
        </p:txBody>
      </p:sp>
      <p:sp>
        <p:nvSpPr>
          <p:cNvPr id="6" name="TextBox 5">
            <a:extLst>
              <a:ext uri="{FF2B5EF4-FFF2-40B4-BE49-F238E27FC236}">
                <a16:creationId xmlns:a16="http://schemas.microsoft.com/office/drawing/2014/main" id="{EE7404D2-1E95-9C3E-C03E-1A5B44422F6D}"/>
              </a:ext>
            </a:extLst>
          </p:cNvPr>
          <p:cNvSpPr txBox="1"/>
          <p:nvPr/>
        </p:nvSpPr>
        <p:spPr>
          <a:xfrm>
            <a:off x="7657729" y="5882225"/>
            <a:ext cx="1555234" cy="769441"/>
          </a:xfrm>
          <a:prstGeom prst="rect">
            <a:avLst/>
          </a:prstGeom>
          <a:noFill/>
        </p:spPr>
        <p:txBody>
          <a:bodyPr wrap="none" rtlCol="0">
            <a:spAutoFit/>
          </a:bodyPr>
          <a:lstStyle/>
          <a:p>
            <a:r>
              <a:rPr lang="en-US" sz="1100" u="sng" dirty="0"/>
              <a:t>The 3 P’s:</a:t>
            </a:r>
          </a:p>
          <a:p>
            <a:r>
              <a:rPr lang="en-US" sz="1100" dirty="0"/>
              <a:t>Freq. Range: 1300-1800</a:t>
            </a:r>
          </a:p>
          <a:p>
            <a:r>
              <a:rPr lang="en-US" sz="1100" dirty="0"/>
              <a:t>T sample: 0.004 </a:t>
            </a:r>
          </a:p>
          <a:p>
            <a:r>
              <a:rPr lang="en-US" sz="1100" dirty="0"/>
              <a:t>T observation: 121 s</a:t>
            </a:r>
          </a:p>
        </p:txBody>
      </p:sp>
    </p:spTree>
    <p:extLst>
      <p:ext uri="{BB962C8B-B14F-4D97-AF65-F5344CB8AC3E}">
        <p14:creationId xmlns:p14="http://schemas.microsoft.com/office/powerpoint/2010/main" val="2855851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37</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2759262" y="339888"/>
            <a:ext cx="6194709" cy="923330"/>
          </a:xfrm>
          <a:prstGeom prst="rect">
            <a:avLst/>
          </a:prstGeom>
        </p:spPr>
        <p:txBody>
          <a:bodyPr wrap="none">
            <a:spAutoFit/>
          </a:bodyPr>
          <a:lstStyle/>
          <a:p>
            <a:r>
              <a:rPr lang="en-US" sz="5400" dirty="0">
                <a:latin typeface="+mj-lt"/>
              </a:rPr>
              <a:t>Polarization in Pulsars</a:t>
            </a:r>
          </a:p>
        </p:txBody>
      </p:sp>
      <p:pic>
        <p:nvPicPr>
          <p:cNvPr id="6" name="Picture 5" descr="A graph of a heart beat&#10;&#10;Description automatically generated with medium confidence">
            <a:extLst>
              <a:ext uri="{FF2B5EF4-FFF2-40B4-BE49-F238E27FC236}">
                <a16:creationId xmlns:a16="http://schemas.microsoft.com/office/drawing/2014/main" id="{409F9DC5-DA3A-909D-0384-54B28E038F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7937" y="2350885"/>
            <a:ext cx="8549257" cy="3264469"/>
          </a:xfrm>
          <a:prstGeom prst="rect">
            <a:avLst/>
          </a:prstGeom>
        </p:spPr>
      </p:pic>
      <p:sp>
        <p:nvSpPr>
          <p:cNvPr id="4" name="TextBox 3">
            <a:extLst>
              <a:ext uri="{FF2B5EF4-FFF2-40B4-BE49-F238E27FC236}">
                <a16:creationId xmlns:a16="http://schemas.microsoft.com/office/drawing/2014/main" id="{B9315B73-8069-8FA7-F983-F737A7A65651}"/>
              </a:ext>
            </a:extLst>
          </p:cNvPr>
          <p:cNvSpPr txBox="1"/>
          <p:nvPr/>
        </p:nvSpPr>
        <p:spPr>
          <a:xfrm>
            <a:off x="1125481" y="2491530"/>
            <a:ext cx="652743" cy="369332"/>
          </a:xfrm>
          <a:prstGeom prst="rect">
            <a:avLst/>
          </a:prstGeom>
          <a:noFill/>
        </p:spPr>
        <p:txBody>
          <a:bodyPr wrap="none" rtlCol="0">
            <a:spAutoFit/>
          </a:bodyPr>
          <a:lstStyle/>
          <a:p>
            <a:r>
              <a:rPr lang="en-US" dirty="0"/>
              <a:t>0950</a:t>
            </a:r>
          </a:p>
        </p:txBody>
      </p:sp>
      <p:sp>
        <p:nvSpPr>
          <p:cNvPr id="9" name="TextBox 8">
            <a:extLst>
              <a:ext uri="{FF2B5EF4-FFF2-40B4-BE49-F238E27FC236}">
                <a16:creationId xmlns:a16="http://schemas.microsoft.com/office/drawing/2014/main" id="{529BC816-7B5A-08C5-B20D-0D4E42414188}"/>
              </a:ext>
            </a:extLst>
          </p:cNvPr>
          <p:cNvSpPr txBox="1"/>
          <p:nvPr/>
        </p:nvSpPr>
        <p:spPr>
          <a:xfrm>
            <a:off x="2406925" y="5693464"/>
            <a:ext cx="4555938" cy="584775"/>
          </a:xfrm>
          <a:prstGeom prst="rect">
            <a:avLst/>
          </a:prstGeom>
          <a:noFill/>
        </p:spPr>
        <p:txBody>
          <a:bodyPr wrap="square">
            <a:spAutoFit/>
          </a:bodyPr>
          <a:lstStyle/>
          <a:p>
            <a:pPr algn="l"/>
            <a:r>
              <a:rPr lang="en-US" sz="800" b="0" i="1" u="none" strike="noStrike" baseline="0" dirty="0">
                <a:solidFill>
                  <a:srgbClr val="000000"/>
                </a:solidFill>
                <a:latin typeface="Arial" panose="020B0604020202020204" pitchFamily="34" charset="0"/>
              </a:rPr>
              <a:t>Journal of Astronomical History and Heritage</a:t>
            </a:r>
            <a:r>
              <a:rPr lang="en-US" sz="800" b="0" i="0" u="none" strike="noStrike" baseline="0" dirty="0">
                <a:solidFill>
                  <a:srgbClr val="000000"/>
                </a:solidFill>
                <a:latin typeface="Arial" panose="020B0604020202020204" pitchFamily="34" charset="0"/>
              </a:rPr>
              <a:t>, 15(2), 76-95 (2012). Page 76 </a:t>
            </a:r>
            <a:r>
              <a:rPr lang="en-US" sz="800" b="1" i="0" u="none" strike="noStrike" baseline="0" dirty="0">
                <a:solidFill>
                  <a:srgbClr val="FFFFFF"/>
                </a:solidFill>
                <a:latin typeface="Arial" panose="020B0604020202020204" pitchFamily="34" charset="0"/>
              </a:rPr>
              <a:t>TS </a:t>
            </a:r>
            <a:endParaRPr lang="en-US" sz="800" b="0" i="0" u="none" strike="noStrike" baseline="0" dirty="0">
              <a:solidFill>
                <a:srgbClr val="FFFFFF"/>
              </a:solidFill>
              <a:latin typeface="Arial" panose="020B0604020202020204" pitchFamily="34" charset="0"/>
            </a:endParaRPr>
          </a:p>
          <a:p>
            <a:r>
              <a:rPr lang="en-US" sz="800" b="1" i="0" u="none" strike="noStrike" baseline="0" dirty="0">
                <a:solidFill>
                  <a:srgbClr val="000000"/>
                </a:solidFill>
                <a:latin typeface="Arial" panose="020B0604020202020204" pitchFamily="34" charset="0"/>
              </a:rPr>
              <a:t>Richard </a:t>
            </a:r>
            <a:r>
              <a:rPr lang="en-US" sz="800" b="1" i="0" u="none" strike="noStrike" baseline="0" dirty="0" err="1">
                <a:solidFill>
                  <a:srgbClr val="000000"/>
                </a:solidFill>
                <a:latin typeface="Arial" panose="020B0604020202020204" pitchFamily="34" charset="0"/>
              </a:rPr>
              <a:t>Wielebinski</a:t>
            </a:r>
            <a:r>
              <a:rPr lang="en-US" sz="800" b="1" i="0" u="none" strike="noStrike" baseline="0" dirty="0">
                <a:solidFill>
                  <a:srgbClr val="000000"/>
                </a:solidFill>
                <a:latin typeface="Arial" panose="020B0604020202020204" pitchFamily="34" charset="0"/>
              </a:rPr>
              <a:t> </a:t>
            </a:r>
            <a:endParaRPr lang="en-US" sz="800" b="0" i="0" u="none" strike="noStrike" baseline="0" dirty="0">
              <a:solidFill>
                <a:srgbClr val="000000"/>
              </a:solidFill>
              <a:latin typeface="Arial" panose="020B0604020202020204" pitchFamily="34" charset="0"/>
            </a:endParaRPr>
          </a:p>
          <a:p>
            <a:r>
              <a:rPr lang="de-DE" sz="800" b="0" i="1" u="none" strike="noStrike" baseline="0" dirty="0">
                <a:solidFill>
                  <a:srgbClr val="000000"/>
                </a:solidFill>
                <a:latin typeface="Arial" panose="020B0604020202020204" pitchFamily="34" charset="0"/>
              </a:rPr>
              <a:t>Max-Planck-Institut für Radioastronomie, Auf dem Hügel 69, </a:t>
            </a:r>
            <a:r>
              <a:rPr lang="en-US" sz="800" b="0" i="1" u="none" strike="noStrike" baseline="0" dirty="0">
                <a:solidFill>
                  <a:srgbClr val="000000"/>
                </a:solidFill>
                <a:latin typeface="Arial" panose="020B0604020202020204" pitchFamily="34" charset="0"/>
              </a:rPr>
              <a:t>53121 Bonn, Germany. </a:t>
            </a:r>
            <a:endParaRPr lang="en-US" sz="800" b="0" i="0" u="none" strike="noStrike" baseline="0" dirty="0">
              <a:solidFill>
                <a:srgbClr val="000000"/>
              </a:solidFill>
              <a:latin typeface="Arial" panose="020B0604020202020204" pitchFamily="34" charset="0"/>
            </a:endParaRPr>
          </a:p>
          <a:p>
            <a:r>
              <a:rPr lang="en-US" sz="800" b="0" i="0" u="none" strike="noStrike" baseline="0" dirty="0">
                <a:solidFill>
                  <a:srgbClr val="000000"/>
                </a:solidFill>
                <a:latin typeface="Arial" panose="020B0604020202020204" pitchFamily="34" charset="0"/>
              </a:rPr>
              <a:t>E-mail: rwielebinski@mpifr-bonn.mpg.de </a:t>
            </a:r>
            <a:endParaRPr lang="en-US" sz="800" dirty="0"/>
          </a:p>
        </p:txBody>
      </p:sp>
      <p:sp>
        <p:nvSpPr>
          <p:cNvPr id="8" name="TextBox 7">
            <a:extLst>
              <a:ext uri="{FF2B5EF4-FFF2-40B4-BE49-F238E27FC236}">
                <a16:creationId xmlns:a16="http://schemas.microsoft.com/office/drawing/2014/main" id="{24816727-6999-5F65-96D1-EE369FA79DA7}"/>
              </a:ext>
            </a:extLst>
          </p:cNvPr>
          <p:cNvSpPr txBox="1"/>
          <p:nvPr/>
        </p:nvSpPr>
        <p:spPr>
          <a:xfrm>
            <a:off x="2963411" y="1279085"/>
            <a:ext cx="6094602" cy="923330"/>
          </a:xfrm>
          <a:prstGeom prst="rect">
            <a:avLst/>
          </a:prstGeom>
          <a:noFill/>
        </p:spPr>
        <p:txBody>
          <a:bodyPr wrap="square">
            <a:spAutoFit/>
          </a:bodyPr>
          <a:lstStyle/>
          <a:p>
            <a:r>
              <a:rPr lang="en-US" dirty="0"/>
              <a:t>Polarization studies of pulsars can help identify them in radio continuum surveys, understand their polarization properties, and determine how their polarization evolves</a:t>
            </a:r>
          </a:p>
        </p:txBody>
      </p:sp>
    </p:spTree>
    <p:extLst>
      <p:ext uri="{BB962C8B-B14F-4D97-AF65-F5344CB8AC3E}">
        <p14:creationId xmlns:p14="http://schemas.microsoft.com/office/powerpoint/2010/main" val="1318440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38</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087851" y="128522"/>
            <a:ext cx="6194709" cy="923330"/>
          </a:xfrm>
          <a:prstGeom prst="rect">
            <a:avLst/>
          </a:prstGeom>
        </p:spPr>
        <p:txBody>
          <a:bodyPr wrap="none">
            <a:spAutoFit/>
          </a:bodyPr>
          <a:lstStyle/>
          <a:p>
            <a:r>
              <a:rPr lang="en-US" sz="5400" dirty="0">
                <a:latin typeface="+mj-lt"/>
              </a:rPr>
              <a:t>Polarization in Pulsars</a:t>
            </a:r>
          </a:p>
        </p:txBody>
      </p:sp>
      <p:pic>
        <p:nvPicPr>
          <p:cNvPr id="7" name="Picture 6" descr="A group of graphs showing different sizes of data&#10;&#10;Description automatically generated with medium confidence">
            <a:extLst>
              <a:ext uri="{FF2B5EF4-FFF2-40B4-BE49-F238E27FC236}">
                <a16:creationId xmlns:a16="http://schemas.microsoft.com/office/drawing/2014/main" id="{0443CDB5-6653-983D-C468-F9E9FF3C6F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6022" y="1116046"/>
            <a:ext cx="6144185" cy="5125363"/>
          </a:xfrm>
          <a:prstGeom prst="rect">
            <a:avLst/>
          </a:prstGeom>
        </p:spPr>
      </p:pic>
      <p:sp>
        <p:nvSpPr>
          <p:cNvPr id="4" name="TextBox 3">
            <a:extLst>
              <a:ext uri="{FF2B5EF4-FFF2-40B4-BE49-F238E27FC236}">
                <a16:creationId xmlns:a16="http://schemas.microsoft.com/office/drawing/2014/main" id="{30AE7868-E02E-2A6D-B976-69D88C3CE207}"/>
              </a:ext>
            </a:extLst>
          </p:cNvPr>
          <p:cNvSpPr txBox="1"/>
          <p:nvPr/>
        </p:nvSpPr>
        <p:spPr>
          <a:xfrm>
            <a:off x="377013" y="755105"/>
            <a:ext cx="652743" cy="369332"/>
          </a:xfrm>
          <a:prstGeom prst="rect">
            <a:avLst/>
          </a:prstGeom>
          <a:noFill/>
        </p:spPr>
        <p:txBody>
          <a:bodyPr wrap="none" rtlCol="0">
            <a:spAutoFit/>
          </a:bodyPr>
          <a:lstStyle/>
          <a:p>
            <a:r>
              <a:rPr lang="en-US" dirty="0"/>
              <a:t>1829</a:t>
            </a:r>
          </a:p>
        </p:txBody>
      </p:sp>
      <p:sp>
        <p:nvSpPr>
          <p:cNvPr id="14" name="TextBox 13">
            <a:extLst>
              <a:ext uri="{FF2B5EF4-FFF2-40B4-BE49-F238E27FC236}">
                <a16:creationId xmlns:a16="http://schemas.microsoft.com/office/drawing/2014/main" id="{B658C87E-83E5-B2D7-2927-8DB86591CC07}"/>
              </a:ext>
            </a:extLst>
          </p:cNvPr>
          <p:cNvSpPr txBox="1"/>
          <p:nvPr/>
        </p:nvSpPr>
        <p:spPr>
          <a:xfrm>
            <a:off x="1012753" y="1086137"/>
            <a:ext cx="4871650" cy="4647426"/>
          </a:xfrm>
          <a:prstGeom prst="rect">
            <a:avLst/>
          </a:prstGeom>
          <a:noFill/>
        </p:spPr>
        <p:txBody>
          <a:bodyPr wrap="square">
            <a:spAutoFit/>
          </a:bodyPr>
          <a:lstStyle/>
          <a:p>
            <a:r>
              <a:rPr lang="en-US" b="1" dirty="0"/>
              <a:t>Structure of Pulsar Beams: Conal versus Patchy</a:t>
            </a:r>
          </a:p>
          <a:p>
            <a:endParaRPr lang="en-US" dirty="0"/>
          </a:p>
          <a:p>
            <a:r>
              <a:rPr lang="en-US" dirty="0"/>
              <a:t>This paper’s authors observed the mean pulse profiles and polarization properties of 66 pulsars at 435, 660 or 1500 </a:t>
            </a:r>
            <a:r>
              <a:rPr lang="en-US" dirty="0" err="1"/>
              <a:t>MHz.</a:t>
            </a:r>
            <a:r>
              <a:rPr lang="en-US" dirty="0"/>
              <a:t>  Observed profiles are interpreted in the context of the circular beam, rotating-vector model to give impact parameters and inclination angles for the beam or dipole magnetic axis. In general, research papers might find evidence to support different models of pulsar beams.  This paper’s observations gave support to the patchy cone model for pulsar emission. </a:t>
            </a:r>
          </a:p>
          <a:p>
            <a:r>
              <a:rPr lang="en-US" dirty="0"/>
              <a:t>[</a:t>
            </a:r>
            <a:r>
              <a:rPr lang="en-US" b="1" dirty="0"/>
              <a:t>Note</a:t>
            </a:r>
            <a:r>
              <a:rPr lang="en-US" dirty="0"/>
              <a:t>: there are many theories/models on the shape of pulsar radio emission beams, of which the patchy cone model is one.]</a:t>
            </a:r>
          </a:p>
          <a:p>
            <a:endParaRPr lang="en-US" sz="800" dirty="0"/>
          </a:p>
        </p:txBody>
      </p:sp>
      <p:sp>
        <p:nvSpPr>
          <p:cNvPr id="18" name="TextBox 17">
            <a:extLst>
              <a:ext uri="{FF2B5EF4-FFF2-40B4-BE49-F238E27FC236}">
                <a16:creationId xmlns:a16="http://schemas.microsoft.com/office/drawing/2014/main" id="{72530046-69F6-44F4-6348-2F1108753B9C}"/>
              </a:ext>
            </a:extLst>
          </p:cNvPr>
          <p:cNvSpPr txBox="1"/>
          <p:nvPr/>
        </p:nvSpPr>
        <p:spPr>
          <a:xfrm>
            <a:off x="1618027" y="5894466"/>
            <a:ext cx="3926747" cy="584775"/>
          </a:xfrm>
          <a:prstGeom prst="rect">
            <a:avLst/>
          </a:prstGeom>
          <a:noFill/>
        </p:spPr>
        <p:txBody>
          <a:bodyPr wrap="square">
            <a:spAutoFit/>
          </a:bodyPr>
          <a:lstStyle/>
          <a:p>
            <a:r>
              <a:rPr lang="en-US" sz="800" dirty="0"/>
              <a:t>Mon. Not. R. Astron. Soc. 295, 280–298 (1998)</a:t>
            </a:r>
          </a:p>
          <a:p>
            <a:r>
              <a:rPr lang="en-US" sz="800" dirty="0"/>
              <a:t>Polarization observations of 66 southern pulsars</a:t>
            </a:r>
          </a:p>
          <a:p>
            <a:r>
              <a:rPr lang="en-US" sz="800" dirty="0"/>
              <a:t>R. N. Manchester, J. L. Han and G. J. </a:t>
            </a:r>
            <a:r>
              <a:rPr lang="en-US" sz="800" dirty="0" err="1"/>
              <a:t>Qiao</a:t>
            </a:r>
            <a:r>
              <a:rPr lang="en-US" sz="800" dirty="0"/>
              <a:t> </a:t>
            </a:r>
          </a:p>
          <a:p>
            <a:r>
              <a:rPr lang="en-US" sz="800" dirty="0"/>
              <a:t>Accepted September 15. Received 1997 September 9; in original form 1997 June 9</a:t>
            </a:r>
          </a:p>
        </p:txBody>
      </p:sp>
      <p:sp>
        <p:nvSpPr>
          <p:cNvPr id="9" name="Arrow: Right 8">
            <a:extLst>
              <a:ext uri="{FF2B5EF4-FFF2-40B4-BE49-F238E27FC236}">
                <a16:creationId xmlns:a16="http://schemas.microsoft.com/office/drawing/2014/main" id="{3298719F-4666-2DBC-B564-E933EBC85FE7}"/>
              </a:ext>
            </a:extLst>
          </p:cNvPr>
          <p:cNvSpPr/>
          <p:nvPr/>
        </p:nvSpPr>
        <p:spPr>
          <a:xfrm rot="19486315">
            <a:off x="8101413" y="4537817"/>
            <a:ext cx="376016" cy="8267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93546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39</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2759262" y="339888"/>
            <a:ext cx="6194709" cy="923330"/>
          </a:xfrm>
          <a:prstGeom prst="rect">
            <a:avLst/>
          </a:prstGeom>
        </p:spPr>
        <p:txBody>
          <a:bodyPr wrap="none">
            <a:spAutoFit/>
          </a:bodyPr>
          <a:lstStyle/>
          <a:p>
            <a:r>
              <a:rPr lang="en-US" sz="5400" dirty="0">
                <a:latin typeface="+mj-lt"/>
              </a:rPr>
              <a:t>Polarization in Pulsars</a:t>
            </a:r>
          </a:p>
        </p:txBody>
      </p:sp>
      <p:pic>
        <p:nvPicPr>
          <p:cNvPr id="9" name="Picture 8" descr="A screenshot of a computer&#10;&#10;Description automatically generated">
            <a:extLst>
              <a:ext uri="{FF2B5EF4-FFF2-40B4-BE49-F238E27FC236}">
                <a16:creationId xmlns:a16="http://schemas.microsoft.com/office/drawing/2014/main" id="{C5B49386-7DC0-8587-4FE5-62DEEB3FE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170885"/>
            <a:ext cx="4634656" cy="4872635"/>
          </a:xfrm>
          <a:prstGeom prst="rect">
            <a:avLst/>
          </a:prstGeom>
        </p:spPr>
      </p:pic>
      <p:sp>
        <p:nvSpPr>
          <p:cNvPr id="4" name="TextBox 3">
            <a:extLst>
              <a:ext uri="{FF2B5EF4-FFF2-40B4-BE49-F238E27FC236}">
                <a16:creationId xmlns:a16="http://schemas.microsoft.com/office/drawing/2014/main" id="{665EF097-5581-7D64-46F1-53B7AE892CCD}"/>
              </a:ext>
            </a:extLst>
          </p:cNvPr>
          <p:cNvSpPr txBox="1"/>
          <p:nvPr/>
        </p:nvSpPr>
        <p:spPr>
          <a:xfrm>
            <a:off x="377013" y="801553"/>
            <a:ext cx="1739066" cy="369332"/>
          </a:xfrm>
          <a:prstGeom prst="rect">
            <a:avLst/>
          </a:prstGeom>
          <a:noFill/>
        </p:spPr>
        <p:txBody>
          <a:bodyPr wrap="none" rtlCol="0">
            <a:spAutoFit/>
          </a:bodyPr>
          <a:lstStyle/>
          <a:p>
            <a:r>
              <a:rPr lang="en-US" dirty="0"/>
              <a:t>1829, Continued</a:t>
            </a:r>
          </a:p>
        </p:txBody>
      </p:sp>
      <p:sp>
        <p:nvSpPr>
          <p:cNvPr id="8" name="TextBox 7">
            <a:extLst>
              <a:ext uri="{FF2B5EF4-FFF2-40B4-BE49-F238E27FC236}">
                <a16:creationId xmlns:a16="http://schemas.microsoft.com/office/drawing/2014/main" id="{84350B21-A8B2-1130-3782-B661A32A53C5}"/>
              </a:ext>
            </a:extLst>
          </p:cNvPr>
          <p:cNvSpPr txBox="1"/>
          <p:nvPr/>
        </p:nvSpPr>
        <p:spPr>
          <a:xfrm>
            <a:off x="1419726" y="1490007"/>
            <a:ext cx="3991173" cy="3662541"/>
          </a:xfrm>
          <a:prstGeom prst="rect">
            <a:avLst/>
          </a:prstGeom>
          <a:noFill/>
        </p:spPr>
        <p:txBody>
          <a:bodyPr wrap="square">
            <a:spAutoFit/>
          </a:bodyPr>
          <a:lstStyle/>
          <a:p>
            <a:r>
              <a:rPr lang="en-US" sz="1400" dirty="0"/>
              <a:t>“PSR J1829—1751 (PSR B1826-17): </a:t>
            </a:r>
            <a:r>
              <a:rPr lang="en-US" sz="1400" i="1" dirty="0"/>
              <a:t>This pulsar has a triple morphology with the central component dominating at frequencies below about 1 GHz and disappearing at higher frequencies. At 433 MHz, the profile is wide with an approximately exponential tail. The pulsar DM is high (—218 cm-3 pc, and so this tail almost certainly results from scattering. The observed scattering time (—50 </a:t>
            </a:r>
            <a:r>
              <a:rPr lang="en-US" sz="1400" i="1" dirty="0" err="1"/>
              <a:t>ms</a:t>
            </a:r>
            <a:r>
              <a:rPr lang="en-US" sz="1400" i="1" dirty="0"/>
              <a:t>) is, however, much greater than the value of 9 </a:t>
            </a:r>
            <a:r>
              <a:rPr lang="en-US" sz="1400" i="1" dirty="0" err="1"/>
              <a:t>ms</a:t>
            </a:r>
            <a:r>
              <a:rPr lang="en-US" sz="1400" i="1" dirty="0"/>
              <a:t> predicted by the Taylor &amp; Cordes (1993) model. Strong right-circular polarization is observed near the center of the (</a:t>
            </a:r>
            <a:r>
              <a:rPr lang="en-US" sz="1400" i="1" dirty="0" err="1"/>
              <a:t>unscattered</a:t>
            </a:r>
            <a:r>
              <a:rPr lang="en-US" sz="1400" i="1" dirty="0"/>
              <a:t>) profile at both 433 and 660 </a:t>
            </a:r>
            <a:r>
              <a:rPr lang="en-US" sz="1400" i="1" dirty="0" err="1"/>
              <a:t>MHz.</a:t>
            </a:r>
            <a:r>
              <a:rPr lang="en-US" sz="1400" i="1" dirty="0"/>
              <a:t> Significant linear polarization is also seen at both frequencies, with a very unusual PA variation at 660 </a:t>
            </a:r>
            <a:r>
              <a:rPr lang="en-US" sz="1400" i="1" dirty="0" err="1"/>
              <a:t>MHz.</a:t>
            </a:r>
            <a:r>
              <a:rPr lang="en-US" sz="1400" i="1" dirty="0"/>
              <a:t> There may be an </a:t>
            </a:r>
            <a:r>
              <a:rPr lang="en-US" sz="1400" i="1" dirty="0" err="1"/>
              <a:t>orthognal</a:t>
            </a:r>
            <a:r>
              <a:rPr lang="en-US" sz="1400" i="1" dirty="0"/>
              <a:t>-mode transition in the leading part of the pulse.”</a:t>
            </a:r>
          </a:p>
          <a:p>
            <a:endParaRPr lang="en-US" sz="800" dirty="0"/>
          </a:p>
        </p:txBody>
      </p:sp>
      <p:sp>
        <p:nvSpPr>
          <p:cNvPr id="14" name="TextBox 13">
            <a:extLst>
              <a:ext uri="{FF2B5EF4-FFF2-40B4-BE49-F238E27FC236}">
                <a16:creationId xmlns:a16="http://schemas.microsoft.com/office/drawing/2014/main" id="{3E4F269D-9765-7ADE-5867-C07764021C28}"/>
              </a:ext>
            </a:extLst>
          </p:cNvPr>
          <p:cNvSpPr txBox="1"/>
          <p:nvPr/>
        </p:nvSpPr>
        <p:spPr>
          <a:xfrm>
            <a:off x="1492999" y="5285589"/>
            <a:ext cx="3917900" cy="461665"/>
          </a:xfrm>
          <a:prstGeom prst="rect">
            <a:avLst/>
          </a:prstGeom>
          <a:noFill/>
        </p:spPr>
        <p:txBody>
          <a:bodyPr wrap="square">
            <a:spAutoFit/>
          </a:bodyPr>
          <a:lstStyle/>
          <a:p>
            <a:r>
              <a:rPr lang="en-US" sz="800" dirty="0"/>
              <a:t>Mon. Not. R. Astron. Soc. 295, 280-298 (1998)</a:t>
            </a:r>
          </a:p>
          <a:p>
            <a:r>
              <a:rPr lang="en-US" sz="800" dirty="0"/>
              <a:t>Polarization observations of 66 southern pulsars</a:t>
            </a:r>
          </a:p>
          <a:p>
            <a:r>
              <a:rPr lang="en-US" sz="800" dirty="0"/>
              <a:t>R. N. Manchester, J. L. Han, and G. J. </a:t>
            </a:r>
            <a:r>
              <a:rPr lang="en-US" sz="800" dirty="0" err="1"/>
              <a:t>Qiao</a:t>
            </a:r>
            <a:endParaRPr lang="en-US" sz="800" dirty="0"/>
          </a:p>
        </p:txBody>
      </p:sp>
      <p:sp>
        <p:nvSpPr>
          <p:cNvPr id="6" name="TextBox 5">
            <a:extLst>
              <a:ext uri="{FF2B5EF4-FFF2-40B4-BE49-F238E27FC236}">
                <a16:creationId xmlns:a16="http://schemas.microsoft.com/office/drawing/2014/main" id="{5A3BFD1D-08E2-A218-0CA7-D1D6A77CEF66}"/>
              </a:ext>
            </a:extLst>
          </p:cNvPr>
          <p:cNvSpPr txBox="1"/>
          <p:nvPr/>
        </p:nvSpPr>
        <p:spPr>
          <a:xfrm>
            <a:off x="6291743" y="5952034"/>
            <a:ext cx="1555234" cy="769441"/>
          </a:xfrm>
          <a:prstGeom prst="rect">
            <a:avLst/>
          </a:prstGeom>
          <a:noFill/>
        </p:spPr>
        <p:txBody>
          <a:bodyPr wrap="none" rtlCol="0">
            <a:spAutoFit/>
          </a:bodyPr>
          <a:lstStyle/>
          <a:p>
            <a:r>
              <a:rPr lang="en-US" sz="1100" u="sng" dirty="0"/>
              <a:t>The 3 P’s:</a:t>
            </a:r>
          </a:p>
          <a:p>
            <a:r>
              <a:rPr lang="en-US" sz="1100" dirty="0"/>
              <a:t>Freq. Range: 1355-1435</a:t>
            </a:r>
          </a:p>
          <a:p>
            <a:r>
              <a:rPr lang="en-US" sz="1100" dirty="0"/>
              <a:t>T sample: 0.001 </a:t>
            </a:r>
          </a:p>
          <a:p>
            <a:r>
              <a:rPr lang="en-US" sz="1100" dirty="0"/>
              <a:t>T observation: 1802 s</a:t>
            </a:r>
          </a:p>
        </p:txBody>
      </p:sp>
    </p:spTree>
    <p:extLst>
      <p:ext uri="{BB962C8B-B14F-4D97-AF65-F5344CB8AC3E}">
        <p14:creationId xmlns:p14="http://schemas.microsoft.com/office/powerpoint/2010/main" val="8335774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63415"/>
            <a:ext cx="9144000" cy="855785"/>
          </a:xfrm>
        </p:spPr>
        <p:txBody>
          <a:bodyPr>
            <a:normAutofit fontScale="90000"/>
          </a:bodyPr>
          <a:lstStyle/>
          <a:p>
            <a:r>
              <a:rPr lang="en-US" dirty="0"/>
              <a:t>20 Meter Dish Demo</a:t>
            </a:r>
          </a:p>
        </p:txBody>
      </p:sp>
      <p:sp>
        <p:nvSpPr>
          <p:cNvPr id="3" name="Subtitle 2"/>
          <p:cNvSpPr>
            <a:spLocks noGrp="1"/>
          </p:cNvSpPr>
          <p:nvPr>
            <p:ph type="subTitle" idx="1"/>
          </p:nvPr>
        </p:nvSpPr>
        <p:spPr>
          <a:xfrm>
            <a:off x="1524000" y="1219200"/>
            <a:ext cx="9144000" cy="4396154"/>
          </a:xfrm>
        </p:spPr>
        <p:txBody>
          <a:bodyPr>
            <a:normAutofit/>
          </a:bodyPr>
          <a:lstStyle/>
          <a:p>
            <a:pPr algn="l"/>
            <a:r>
              <a:rPr lang="en-US" b="1" dirty="0"/>
              <a:t>Add a Radio Observation</a:t>
            </a:r>
          </a:p>
          <a:p>
            <a:pPr algn="l"/>
            <a:r>
              <a:rPr lang="en-US" dirty="0"/>
              <a:t>-Select an Object </a:t>
            </a:r>
          </a:p>
          <a:p>
            <a:pPr algn="l"/>
            <a:r>
              <a:rPr lang="en-US" dirty="0"/>
              <a:t> (Database or RA/Dec)</a:t>
            </a:r>
          </a:p>
          <a:p>
            <a:pPr algn="l"/>
            <a:r>
              <a:rPr lang="en-US" dirty="0"/>
              <a:t>-Minimum Elevation</a:t>
            </a:r>
          </a:p>
          <a:p>
            <a:pPr algn="l"/>
            <a:r>
              <a:rPr lang="en-US" dirty="0"/>
              <a:t> (Used for mapping)</a:t>
            </a:r>
          </a:p>
          <a:p>
            <a:pPr algn="l"/>
            <a:r>
              <a:rPr lang="en-US" dirty="0"/>
              <a:t>-Solar Separation</a:t>
            </a:r>
          </a:p>
          <a:p>
            <a:pPr algn="l"/>
            <a:r>
              <a:rPr lang="en-US" dirty="0"/>
              <a:t> (to prevent solar side lobe </a:t>
            </a:r>
          </a:p>
          <a:p>
            <a:pPr algn="l"/>
            <a:r>
              <a:rPr lang="en-US" dirty="0"/>
              <a:t>  interference)</a:t>
            </a:r>
          </a:p>
          <a:p>
            <a:pPr algn="l"/>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2286" y="1219200"/>
            <a:ext cx="5200453" cy="4759368"/>
          </a:xfrm>
          <a:prstGeom prst="rect">
            <a:avLst/>
          </a:prstGeom>
        </p:spPr>
      </p:pic>
      <p:sp>
        <p:nvSpPr>
          <p:cNvPr id="5" name="Slide Number Placeholder 4"/>
          <p:cNvSpPr>
            <a:spLocks noGrp="1"/>
          </p:cNvSpPr>
          <p:nvPr>
            <p:ph type="sldNum" sz="quarter" idx="12"/>
          </p:nvPr>
        </p:nvSpPr>
        <p:spPr/>
        <p:txBody>
          <a:bodyPr/>
          <a:lstStyle/>
          <a:p>
            <a:fld id="{CA8D75EB-B86C-434C-A07B-B887823EC4F8}" type="slidenum">
              <a:rPr lang="en-US" smtClean="0"/>
              <a:t>4</a:t>
            </a:fld>
            <a:endParaRPr lang="en-US"/>
          </a:p>
        </p:txBody>
      </p:sp>
    </p:spTree>
    <p:extLst>
      <p:ext uri="{BB962C8B-B14F-4D97-AF65-F5344CB8AC3E}">
        <p14:creationId xmlns:p14="http://schemas.microsoft.com/office/powerpoint/2010/main" val="29808405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40</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2911291" y="136525"/>
            <a:ext cx="6194709" cy="923330"/>
          </a:xfrm>
          <a:prstGeom prst="rect">
            <a:avLst/>
          </a:prstGeom>
        </p:spPr>
        <p:txBody>
          <a:bodyPr wrap="none">
            <a:spAutoFit/>
          </a:bodyPr>
          <a:lstStyle/>
          <a:p>
            <a:r>
              <a:rPr lang="en-US" sz="5400" dirty="0">
                <a:latin typeface="+mj-lt"/>
              </a:rPr>
              <a:t>Polarization in Pulsars</a:t>
            </a:r>
          </a:p>
        </p:txBody>
      </p:sp>
      <p:sp>
        <p:nvSpPr>
          <p:cNvPr id="8" name="TextBox 7">
            <a:extLst>
              <a:ext uri="{FF2B5EF4-FFF2-40B4-BE49-F238E27FC236}">
                <a16:creationId xmlns:a16="http://schemas.microsoft.com/office/drawing/2014/main" id="{427DAD38-0FB3-05D9-1554-ACBF6FAD8DCE}"/>
              </a:ext>
            </a:extLst>
          </p:cNvPr>
          <p:cNvSpPr txBox="1"/>
          <p:nvPr/>
        </p:nvSpPr>
        <p:spPr>
          <a:xfrm>
            <a:off x="1707022" y="5845083"/>
            <a:ext cx="6094602" cy="861774"/>
          </a:xfrm>
          <a:prstGeom prst="rect">
            <a:avLst/>
          </a:prstGeom>
          <a:noFill/>
        </p:spPr>
        <p:txBody>
          <a:bodyPr wrap="square">
            <a:spAutoFit/>
          </a:bodyPr>
          <a:lstStyle/>
          <a:p>
            <a:r>
              <a:rPr lang="en-US" sz="1000" dirty="0"/>
              <a:t>RAA 2023 Vol. 23 No. 03, A02 © 2019 National Astronomical Observatories, CAS and IOP Publishing Ltd.</a:t>
            </a:r>
          </a:p>
          <a:p>
            <a:r>
              <a:rPr lang="en-US" sz="1000" dirty="0"/>
              <a:t>http://www.raa-journal.org http://iopscience.iop.org/raa</a:t>
            </a:r>
          </a:p>
          <a:p>
            <a:r>
              <a:rPr lang="en-US" sz="1000" dirty="0"/>
              <a:t>Research in Astronomy and Astrophysics</a:t>
            </a:r>
          </a:p>
          <a:p>
            <a:r>
              <a:rPr lang="en-US" sz="1000" dirty="0"/>
              <a:t>FAST pulsar database: I. Polarization profiles of 682 pulsars</a:t>
            </a:r>
          </a:p>
          <a:p>
            <a:r>
              <a:rPr lang="en-US" sz="1000" dirty="0"/>
              <a:t>P. F. Wang, et. al.</a:t>
            </a:r>
          </a:p>
        </p:txBody>
      </p:sp>
      <p:sp>
        <p:nvSpPr>
          <p:cNvPr id="11" name="TextBox 10">
            <a:extLst>
              <a:ext uri="{FF2B5EF4-FFF2-40B4-BE49-F238E27FC236}">
                <a16:creationId xmlns:a16="http://schemas.microsoft.com/office/drawing/2014/main" id="{11D4248E-5ACA-03B6-EEF0-15DE68EC826C}"/>
              </a:ext>
            </a:extLst>
          </p:cNvPr>
          <p:cNvSpPr txBox="1"/>
          <p:nvPr/>
        </p:nvSpPr>
        <p:spPr>
          <a:xfrm>
            <a:off x="643776" y="1355719"/>
            <a:ext cx="4110547" cy="3139321"/>
          </a:xfrm>
          <a:prstGeom prst="rect">
            <a:avLst/>
          </a:prstGeom>
          <a:noFill/>
        </p:spPr>
        <p:txBody>
          <a:bodyPr wrap="square">
            <a:spAutoFit/>
          </a:bodyPr>
          <a:lstStyle/>
          <a:p>
            <a:r>
              <a:rPr lang="en-US" dirty="0"/>
              <a:t>Pulsar polarization profiles are a very basic database for understanding the emission processes in a pulsar magnetosphere. After careful polarization calibration of a 19-beam L-band receiver and verification of beam-offset observation results, the researchers of this paper obtain polarization profiles of 682 pulsars from observations by the Five-hundred-meter Aperture Spherical radio Telescope (FAST). </a:t>
            </a:r>
          </a:p>
        </p:txBody>
      </p:sp>
      <p:sp>
        <p:nvSpPr>
          <p:cNvPr id="13" name="TextBox 12">
            <a:extLst>
              <a:ext uri="{FF2B5EF4-FFF2-40B4-BE49-F238E27FC236}">
                <a16:creationId xmlns:a16="http://schemas.microsoft.com/office/drawing/2014/main" id="{A80D24D4-E5B4-C0A9-01B9-367A73502B7B}"/>
              </a:ext>
            </a:extLst>
          </p:cNvPr>
          <p:cNvSpPr txBox="1"/>
          <p:nvPr/>
        </p:nvSpPr>
        <p:spPr>
          <a:xfrm>
            <a:off x="5077633" y="4139009"/>
            <a:ext cx="6094602" cy="1200329"/>
          </a:xfrm>
          <a:prstGeom prst="rect">
            <a:avLst/>
          </a:prstGeom>
          <a:noFill/>
        </p:spPr>
        <p:txBody>
          <a:bodyPr wrap="square">
            <a:spAutoFit/>
          </a:bodyPr>
          <a:lstStyle/>
          <a:p>
            <a:r>
              <a:rPr lang="en-US" sz="900" dirty="0"/>
              <a:t>Comparisons for polarization profiles (thin lines) obtained from data recorded by the outer beams of the 19-beam</a:t>
            </a:r>
          </a:p>
          <a:p>
            <a:r>
              <a:rPr lang="en-US" sz="900" dirty="0"/>
              <a:t>L-band receiver when a pulsar is very offset from the beam center with the results (thick background lines) observed by</a:t>
            </a:r>
          </a:p>
          <a:p>
            <a:r>
              <a:rPr lang="en-US" sz="900" dirty="0"/>
              <a:t>the central beam M01 without offset. For each pulsar, in the bottom sub-panel are the total intensity, linear and circular</a:t>
            </a:r>
          </a:p>
          <a:p>
            <a:r>
              <a:rPr lang="en-US" sz="900" dirty="0"/>
              <a:t>polarization represented by solid, dashed and doted lines; and other sub-panels are the fractional circular and linear</a:t>
            </a:r>
          </a:p>
          <a:p>
            <a:r>
              <a:rPr lang="en-US" sz="900" dirty="0"/>
              <a:t>polarization and position angle curves of linear polarization with the linear polarized intensities exceeding 5σ, here σ is</a:t>
            </a:r>
          </a:p>
          <a:p>
            <a:r>
              <a:rPr lang="en-US" sz="900" dirty="0"/>
              <a:t>obtained from the off pulse phase-bins. In general, results from the outer beams are very consistent with that from the</a:t>
            </a:r>
          </a:p>
          <a:p>
            <a:r>
              <a:rPr lang="en-US" sz="900" dirty="0"/>
              <a:t>central beam M01 in the thick background line, with a small derivations for ⟨∆P A⟩, ⟨∆L/I⟩ and ⟨∆V /I⟩ as indicated in</a:t>
            </a:r>
          </a:p>
          <a:p>
            <a:r>
              <a:rPr lang="en-US" sz="900" dirty="0"/>
              <a:t>each sub-panel.</a:t>
            </a:r>
          </a:p>
        </p:txBody>
      </p:sp>
      <p:pic>
        <p:nvPicPr>
          <p:cNvPr id="16" name="Picture 15" descr="A screenshot of a graph&#10;&#10;Description automatically generated">
            <a:extLst>
              <a:ext uri="{FF2B5EF4-FFF2-40B4-BE49-F238E27FC236}">
                <a16:creationId xmlns:a16="http://schemas.microsoft.com/office/drawing/2014/main" id="{E5031318-8C23-095B-DB71-992A217704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298" y="1376759"/>
            <a:ext cx="7048500" cy="2762250"/>
          </a:xfrm>
          <a:prstGeom prst="rect">
            <a:avLst/>
          </a:prstGeom>
        </p:spPr>
      </p:pic>
    </p:spTree>
    <p:extLst>
      <p:ext uri="{BB962C8B-B14F-4D97-AF65-F5344CB8AC3E}">
        <p14:creationId xmlns:p14="http://schemas.microsoft.com/office/powerpoint/2010/main" val="11999800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41</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4194807" y="173804"/>
            <a:ext cx="3258008" cy="923330"/>
          </a:xfrm>
          <a:prstGeom prst="rect">
            <a:avLst/>
          </a:prstGeom>
        </p:spPr>
        <p:txBody>
          <a:bodyPr wrap="none">
            <a:spAutoFit/>
          </a:bodyPr>
          <a:lstStyle/>
          <a:p>
            <a:r>
              <a:rPr lang="en-US" sz="5400" dirty="0">
                <a:latin typeface="+mj-lt"/>
              </a:rPr>
              <a:t>Radio Stars</a:t>
            </a:r>
          </a:p>
        </p:txBody>
      </p:sp>
      <p:pic>
        <p:nvPicPr>
          <p:cNvPr id="7" name="Picture 6" descr="A screenshot of a text&#10;&#10;Description automatically generated">
            <a:extLst>
              <a:ext uri="{FF2B5EF4-FFF2-40B4-BE49-F238E27FC236}">
                <a16:creationId xmlns:a16="http://schemas.microsoft.com/office/drawing/2014/main" id="{AEF686D8-DA02-800A-C089-7F43D13EF48A}"/>
              </a:ext>
            </a:extLst>
          </p:cNvPr>
          <p:cNvPicPr>
            <a:picLocks noChangeAspect="1"/>
          </p:cNvPicPr>
          <p:nvPr/>
        </p:nvPicPr>
        <p:blipFill rotWithShape="1">
          <a:blip r:embed="rId3">
            <a:extLst>
              <a:ext uri="{28A0092B-C50C-407E-A947-70E740481C1C}">
                <a14:useLocalDpi xmlns:a14="http://schemas.microsoft.com/office/drawing/2010/main" val="0"/>
              </a:ext>
            </a:extLst>
          </a:blip>
          <a:srcRect l="56797" t="9066" r="4416" b="36841"/>
          <a:stretch/>
        </p:blipFill>
        <p:spPr>
          <a:xfrm>
            <a:off x="238302" y="482534"/>
            <a:ext cx="1870749" cy="2042551"/>
          </a:xfrm>
          <a:prstGeom prst="rect">
            <a:avLst/>
          </a:prstGeom>
        </p:spPr>
      </p:pic>
      <p:pic>
        <p:nvPicPr>
          <p:cNvPr id="9" name="Picture 8" descr="A screenshot of a data&#10;&#10;Description automatically generated">
            <a:extLst>
              <a:ext uri="{FF2B5EF4-FFF2-40B4-BE49-F238E27FC236}">
                <a16:creationId xmlns:a16="http://schemas.microsoft.com/office/drawing/2014/main" id="{CB316D63-25AE-7610-F2BF-9913EA2536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9494" y="999500"/>
            <a:ext cx="4466107" cy="4910349"/>
          </a:xfrm>
          <a:prstGeom prst="rect">
            <a:avLst/>
          </a:prstGeom>
        </p:spPr>
      </p:pic>
      <p:sp>
        <p:nvSpPr>
          <p:cNvPr id="15" name="TextBox 14">
            <a:extLst>
              <a:ext uri="{FF2B5EF4-FFF2-40B4-BE49-F238E27FC236}">
                <a16:creationId xmlns:a16="http://schemas.microsoft.com/office/drawing/2014/main" id="{4DAA4202-A804-22B5-ABED-CD01566A2225}"/>
              </a:ext>
            </a:extLst>
          </p:cNvPr>
          <p:cNvSpPr txBox="1"/>
          <p:nvPr/>
        </p:nvSpPr>
        <p:spPr>
          <a:xfrm>
            <a:off x="1731627" y="2647642"/>
            <a:ext cx="4284612" cy="3539430"/>
          </a:xfrm>
          <a:prstGeom prst="rect">
            <a:avLst/>
          </a:prstGeom>
          <a:noFill/>
        </p:spPr>
        <p:txBody>
          <a:bodyPr wrap="square">
            <a:spAutoFit/>
          </a:bodyPr>
          <a:lstStyle/>
          <a:p>
            <a:r>
              <a:rPr lang="en-US" sz="1400" dirty="0"/>
              <a:t>AR </a:t>
            </a:r>
            <a:r>
              <a:rPr lang="en-US" sz="1400" dirty="0" err="1"/>
              <a:t>Scorpii</a:t>
            </a:r>
            <a:r>
              <a:rPr lang="en-US" sz="1400" dirty="0"/>
              <a:t> is a binary system containing a white dwarf and a main sequence star. It pulsates strongly and its brightness can increase or decrease by as much as a factor of four in as little as thirty seconds. These pulsations are seen across the electromagnetic spectrum, from radio all the way up to ultraviolet. There are three time periods. Two are the orbital period of the system (3.5 hours) and the rotation period of the white dwarf (2 minutes, which is much faster than a white dwarf normally spins). The third period, which is also around 2 minutes long, is a so-called ‘beat’ period that comes from interference between the orbital and rotation periods. The beat period implies some interaction between the white dwarf itself and the main sequence star, such as pulses from the white dwarf reflecting from the other star’s surface. </a:t>
            </a:r>
          </a:p>
        </p:txBody>
      </p:sp>
      <p:sp>
        <p:nvSpPr>
          <p:cNvPr id="17" name="TextBox 16">
            <a:extLst>
              <a:ext uri="{FF2B5EF4-FFF2-40B4-BE49-F238E27FC236}">
                <a16:creationId xmlns:a16="http://schemas.microsoft.com/office/drawing/2014/main" id="{E1D2A10A-AEC7-CFA1-0A96-F37EC233A822}"/>
              </a:ext>
            </a:extLst>
          </p:cNvPr>
          <p:cNvSpPr txBox="1"/>
          <p:nvPr/>
        </p:nvSpPr>
        <p:spPr>
          <a:xfrm>
            <a:off x="1731628" y="6248628"/>
            <a:ext cx="3699545" cy="215444"/>
          </a:xfrm>
          <a:prstGeom prst="rect">
            <a:avLst/>
          </a:prstGeom>
          <a:noFill/>
        </p:spPr>
        <p:txBody>
          <a:bodyPr wrap="square">
            <a:spAutoFit/>
          </a:bodyPr>
          <a:lstStyle/>
          <a:p>
            <a:r>
              <a:rPr lang="en-US" sz="800" dirty="0"/>
              <a:t>https://astrobites.org/2016/12/23/ar-sco-the-first-white-dwarf-pulsar/</a:t>
            </a:r>
          </a:p>
        </p:txBody>
      </p:sp>
      <p:sp>
        <p:nvSpPr>
          <p:cNvPr id="4" name="TextBox 3">
            <a:extLst>
              <a:ext uri="{FF2B5EF4-FFF2-40B4-BE49-F238E27FC236}">
                <a16:creationId xmlns:a16="http://schemas.microsoft.com/office/drawing/2014/main" id="{2FFD7A40-2779-FE75-AF88-6F59916DE739}"/>
              </a:ext>
            </a:extLst>
          </p:cNvPr>
          <p:cNvSpPr txBox="1"/>
          <p:nvPr/>
        </p:nvSpPr>
        <p:spPr>
          <a:xfrm>
            <a:off x="6675198" y="5769471"/>
            <a:ext cx="1555234" cy="769441"/>
          </a:xfrm>
          <a:prstGeom prst="rect">
            <a:avLst/>
          </a:prstGeom>
          <a:noFill/>
        </p:spPr>
        <p:txBody>
          <a:bodyPr wrap="none" rtlCol="0">
            <a:spAutoFit/>
          </a:bodyPr>
          <a:lstStyle/>
          <a:p>
            <a:r>
              <a:rPr lang="en-US" sz="1100" u="sng" dirty="0"/>
              <a:t>The 3 P’s:</a:t>
            </a:r>
          </a:p>
          <a:p>
            <a:r>
              <a:rPr lang="en-US" sz="1100" dirty="0"/>
              <a:t>Freq. Range: 1355-1435</a:t>
            </a:r>
          </a:p>
          <a:p>
            <a:r>
              <a:rPr lang="en-US" sz="1100" dirty="0"/>
              <a:t>T sample: 0.004 </a:t>
            </a:r>
          </a:p>
          <a:p>
            <a:r>
              <a:rPr lang="en-US" sz="1100" dirty="0"/>
              <a:t>T observation: 361 s</a:t>
            </a:r>
          </a:p>
        </p:txBody>
      </p:sp>
    </p:spTree>
    <p:extLst>
      <p:ext uri="{BB962C8B-B14F-4D97-AF65-F5344CB8AC3E}">
        <p14:creationId xmlns:p14="http://schemas.microsoft.com/office/powerpoint/2010/main" val="8053553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42</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011694" y="320433"/>
            <a:ext cx="6168612" cy="923330"/>
          </a:xfrm>
          <a:prstGeom prst="rect">
            <a:avLst/>
          </a:prstGeom>
        </p:spPr>
        <p:txBody>
          <a:bodyPr wrap="none">
            <a:spAutoFit/>
          </a:bodyPr>
          <a:lstStyle/>
          <a:p>
            <a:r>
              <a:rPr lang="en-US" sz="5400" dirty="0">
                <a:latin typeface="+mj-lt"/>
              </a:rPr>
              <a:t>Scintillation in Pulsars</a:t>
            </a:r>
          </a:p>
        </p:txBody>
      </p:sp>
      <p:pic>
        <p:nvPicPr>
          <p:cNvPr id="7" name="Picture 6">
            <a:extLst>
              <a:ext uri="{FF2B5EF4-FFF2-40B4-BE49-F238E27FC236}">
                <a16:creationId xmlns:a16="http://schemas.microsoft.com/office/drawing/2014/main" id="{DC2D017C-15D3-1B60-DC9C-66B0F3E9A923}"/>
              </a:ext>
            </a:extLst>
          </p:cNvPr>
          <p:cNvPicPr>
            <a:picLocks noChangeAspect="1"/>
          </p:cNvPicPr>
          <p:nvPr/>
        </p:nvPicPr>
        <p:blipFill>
          <a:blip r:embed="rId3"/>
          <a:stretch>
            <a:fillRect/>
          </a:stretch>
        </p:blipFill>
        <p:spPr>
          <a:xfrm>
            <a:off x="703385" y="2189526"/>
            <a:ext cx="5245190" cy="3166844"/>
          </a:xfrm>
          <a:prstGeom prst="rect">
            <a:avLst/>
          </a:prstGeom>
        </p:spPr>
      </p:pic>
      <p:pic>
        <p:nvPicPr>
          <p:cNvPr id="11" name="Picture 10">
            <a:extLst>
              <a:ext uri="{FF2B5EF4-FFF2-40B4-BE49-F238E27FC236}">
                <a16:creationId xmlns:a16="http://schemas.microsoft.com/office/drawing/2014/main" id="{9A1E87F1-C068-B209-8D1B-5B619EEEC5F4}"/>
              </a:ext>
            </a:extLst>
          </p:cNvPr>
          <p:cNvPicPr>
            <a:picLocks noChangeAspect="1"/>
          </p:cNvPicPr>
          <p:nvPr/>
        </p:nvPicPr>
        <p:blipFill>
          <a:blip r:embed="rId4"/>
          <a:stretch>
            <a:fillRect/>
          </a:stretch>
        </p:blipFill>
        <p:spPr>
          <a:xfrm>
            <a:off x="6307233" y="2189526"/>
            <a:ext cx="5308256" cy="3494398"/>
          </a:xfrm>
          <a:prstGeom prst="rect">
            <a:avLst/>
          </a:prstGeom>
        </p:spPr>
      </p:pic>
      <p:sp>
        <p:nvSpPr>
          <p:cNvPr id="4" name="TextBox 3">
            <a:extLst>
              <a:ext uri="{FF2B5EF4-FFF2-40B4-BE49-F238E27FC236}">
                <a16:creationId xmlns:a16="http://schemas.microsoft.com/office/drawing/2014/main" id="{7B49F3C0-BAFF-239D-AB12-2B2DDC8365F2}"/>
              </a:ext>
            </a:extLst>
          </p:cNvPr>
          <p:cNvSpPr txBox="1"/>
          <p:nvPr/>
        </p:nvSpPr>
        <p:spPr>
          <a:xfrm>
            <a:off x="240613" y="316279"/>
            <a:ext cx="1342034" cy="369332"/>
          </a:xfrm>
          <a:prstGeom prst="rect">
            <a:avLst/>
          </a:prstGeom>
          <a:noFill/>
        </p:spPr>
        <p:txBody>
          <a:bodyPr wrap="none" rtlCol="0">
            <a:spAutoFit/>
          </a:bodyPr>
          <a:lstStyle/>
          <a:p>
            <a:r>
              <a:rPr lang="en-US" dirty="0"/>
              <a:t>0358 = 0355</a:t>
            </a:r>
          </a:p>
        </p:txBody>
      </p:sp>
      <p:sp>
        <p:nvSpPr>
          <p:cNvPr id="6" name="TextBox 5">
            <a:extLst>
              <a:ext uri="{FF2B5EF4-FFF2-40B4-BE49-F238E27FC236}">
                <a16:creationId xmlns:a16="http://schemas.microsoft.com/office/drawing/2014/main" id="{4AC03F32-7D5A-10F2-9E49-9FF7BED83662}"/>
              </a:ext>
            </a:extLst>
          </p:cNvPr>
          <p:cNvSpPr txBox="1"/>
          <p:nvPr/>
        </p:nvSpPr>
        <p:spPr>
          <a:xfrm>
            <a:off x="240613" y="685611"/>
            <a:ext cx="1610687" cy="923330"/>
          </a:xfrm>
          <a:prstGeom prst="rect">
            <a:avLst/>
          </a:prstGeom>
          <a:noFill/>
        </p:spPr>
        <p:txBody>
          <a:bodyPr wrap="square" rtlCol="0">
            <a:spAutoFit/>
          </a:bodyPr>
          <a:lstStyle/>
          <a:p>
            <a:r>
              <a:rPr lang="en-US" dirty="0"/>
              <a:t>0452, 1752, 1822, 1900, 2022</a:t>
            </a:r>
          </a:p>
        </p:txBody>
      </p:sp>
      <p:sp>
        <p:nvSpPr>
          <p:cNvPr id="8" name="TextBox 7">
            <a:extLst>
              <a:ext uri="{FF2B5EF4-FFF2-40B4-BE49-F238E27FC236}">
                <a16:creationId xmlns:a16="http://schemas.microsoft.com/office/drawing/2014/main" id="{EAFA3320-B3EB-1E05-972B-2D5565665AA0}"/>
              </a:ext>
            </a:extLst>
          </p:cNvPr>
          <p:cNvSpPr txBox="1"/>
          <p:nvPr/>
        </p:nvSpPr>
        <p:spPr>
          <a:xfrm>
            <a:off x="240613" y="1631374"/>
            <a:ext cx="1342034" cy="369332"/>
          </a:xfrm>
          <a:prstGeom prst="rect">
            <a:avLst/>
          </a:prstGeom>
          <a:noFill/>
        </p:spPr>
        <p:txBody>
          <a:bodyPr wrap="none" rtlCol="0">
            <a:spAutoFit/>
          </a:bodyPr>
          <a:lstStyle/>
          <a:p>
            <a:r>
              <a:rPr lang="en-US" dirty="0"/>
              <a:t>2154 = 2157</a:t>
            </a:r>
          </a:p>
        </p:txBody>
      </p:sp>
    </p:spTree>
    <p:extLst>
      <p:ext uri="{BB962C8B-B14F-4D97-AF65-F5344CB8AC3E}">
        <p14:creationId xmlns:p14="http://schemas.microsoft.com/office/powerpoint/2010/main" val="3735581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43</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2944847" y="459029"/>
            <a:ext cx="5831405" cy="923330"/>
          </a:xfrm>
          <a:prstGeom prst="rect">
            <a:avLst/>
          </a:prstGeom>
        </p:spPr>
        <p:txBody>
          <a:bodyPr wrap="none">
            <a:spAutoFit/>
          </a:bodyPr>
          <a:lstStyle/>
          <a:p>
            <a:r>
              <a:rPr lang="en-US" sz="5400" dirty="0">
                <a:latin typeface="+mj-lt"/>
              </a:rPr>
              <a:t>Other Classifications</a:t>
            </a:r>
          </a:p>
        </p:txBody>
      </p:sp>
      <p:sp>
        <p:nvSpPr>
          <p:cNvPr id="4" name="TextBox 3">
            <a:extLst>
              <a:ext uri="{FF2B5EF4-FFF2-40B4-BE49-F238E27FC236}">
                <a16:creationId xmlns:a16="http://schemas.microsoft.com/office/drawing/2014/main" id="{DB3B7871-0E8A-ACED-13A0-E559A385AA4B}"/>
              </a:ext>
            </a:extLst>
          </p:cNvPr>
          <p:cNvSpPr txBox="1"/>
          <p:nvPr/>
        </p:nvSpPr>
        <p:spPr>
          <a:xfrm>
            <a:off x="981512" y="1904301"/>
            <a:ext cx="10563661" cy="3447098"/>
          </a:xfrm>
          <a:prstGeom prst="rect">
            <a:avLst/>
          </a:prstGeom>
          <a:noFill/>
        </p:spPr>
        <p:txBody>
          <a:bodyPr wrap="none" rtlCol="0">
            <a:spAutoFit/>
          </a:bodyPr>
          <a:lstStyle/>
          <a:p>
            <a:pPr marL="285750" indent="-285750">
              <a:buFont typeface="Arial" panose="020B0604020202020204" pitchFamily="34" charset="0"/>
              <a:buChar char="•"/>
            </a:pPr>
            <a:r>
              <a:rPr lang="en-US" sz="2000" dirty="0"/>
              <a:t>Ordinary</a:t>
            </a:r>
          </a:p>
          <a:p>
            <a:pPr marL="285750" indent="-285750">
              <a:buFont typeface="Arial" panose="020B0604020202020204" pitchFamily="34" charset="0"/>
              <a:buChar char="•"/>
            </a:pPr>
            <a:r>
              <a:rPr lang="en-US" sz="2000" dirty="0"/>
              <a:t>Gamma Pulsars (10%)</a:t>
            </a:r>
          </a:p>
          <a:p>
            <a:pPr marL="285750" indent="-285750">
              <a:buFont typeface="Arial" panose="020B0604020202020204" pitchFamily="34" charset="0"/>
              <a:buChar char="•"/>
            </a:pPr>
            <a:r>
              <a:rPr lang="en-US" sz="2000" dirty="0" err="1"/>
              <a:t>ToPP</a:t>
            </a:r>
            <a:r>
              <a:rPr lang="en-US" sz="2000" dirty="0"/>
              <a:t>: Topology of Pulsar Profiles (Graph theory method and Classification of the EPN)</a:t>
            </a:r>
          </a:p>
          <a:p>
            <a:pPr marL="285750" indent="-285750">
              <a:buFont typeface="Arial" panose="020B0604020202020204" pitchFamily="34" charset="0"/>
              <a:buChar char="•"/>
            </a:pPr>
            <a:r>
              <a:rPr lang="en-US" sz="2000" dirty="0"/>
              <a:t>AXP: Anomalous X-ray Pulsar or Soft Gamma-ray Repeater with detected pulsations</a:t>
            </a:r>
          </a:p>
          <a:p>
            <a:pPr marL="285750" indent="-285750">
              <a:buFont typeface="Arial" panose="020B0604020202020204" pitchFamily="34" charset="0"/>
              <a:buChar char="•"/>
            </a:pPr>
            <a:r>
              <a:rPr lang="en-US" sz="2000" dirty="0"/>
              <a:t>Binary: Pulsar has one or more stellar companion(s)</a:t>
            </a:r>
          </a:p>
          <a:p>
            <a:pPr marL="285750" indent="-285750">
              <a:buFont typeface="Arial" panose="020B0604020202020204" pitchFamily="34" charset="0"/>
              <a:buChar char="•"/>
            </a:pPr>
            <a:r>
              <a:rPr lang="en-US" sz="2000" dirty="0"/>
              <a:t>HE: Spin-powered pulsar with pulsed emission from radio to infrared or higher frequencies</a:t>
            </a:r>
          </a:p>
          <a:p>
            <a:pPr marL="285750" indent="-285750">
              <a:buFont typeface="Arial" panose="020B0604020202020204" pitchFamily="34" charset="0"/>
              <a:buChar char="•"/>
            </a:pPr>
            <a:r>
              <a:rPr lang="en-US" sz="2000" dirty="0"/>
              <a:t>NRAD: Spin-powered pulsar with pulsed emission only at infrared or higher frequencies</a:t>
            </a:r>
          </a:p>
          <a:p>
            <a:pPr marL="285750" indent="-285750">
              <a:buFont typeface="Arial" panose="020B0604020202020204" pitchFamily="34" charset="0"/>
              <a:buChar char="•"/>
            </a:pPr>
            <a:r>
              <a:rPr lang="en-US" sz="2000" dirty="0"/>
              <a:t>RADIO: Pulsars with pulsed emission in the radio band</a:t>
            </a:r>
          </a:p>
          <a:p>
            <a:pPr marL="285750" indent="-285750">
              <a:buFont typeface="Arial" panose="020B0604020202020204" pitchFamily="34" charset="0"/>
              <a:buChar char="•"/>
            </a:pPr>
            <a:r>
              <a:rPr lang="en-US" sz="2000" dirty="0"/>
              <a:t>RRAT: Pulsars with intermittently pulsed radio emission</a:t>
            </a:r>
          </a:p>
          <a:p>
            <a:pPr marL="285750" indent="-285750">
              <a:buFont typeface="Arial" panose="020B0604020202020204" pitchFamily="34" charset="0"/>
              <a:buChar char="•"/>
            </a:pPr>
            <a:r>
              <a:rPr lang="en-US" sz="2000" dirty="0"/>
              <a:t>XINS: Isolated neutron stars with pulsed thermal X-ray emission but no detectable radio emission</a:t>
            </a:r>
          </a:p>
          <a:p>
            <a:endParaRPr lang="en-US" dirty="0"/>
          </a:p>
        </p:txBody>
      </p:sp>
      <p:sp>
        <p:nvSpPr>
          <p:cNvPr id="11" name="Rectangle 1">
            <a:extLst>
              <a:ext uri="{FF2B5EF4-FFF2-40B4-BE49-F238E27FC236}">
                <a16:creationId xmlns:a16="http://schemas.microsoft.com/office/drawing/2014/main" id="{DA40B753-F9C4-FC4F-2BDC-09A639C12886}"/>
              </a:ext>
            </a:extLst>
          </p:cNvPr>
          <p:cNvSpPr>
            <a:spLocks noChangeArrowheads="1"/>
          </p:cNvSpPr>
          <p:nvPr/>
        </p:nvSpPr>
        <p:spPr bwMode="auto">
          <a:xfrm flipV="1">
            <a:off x="4239471" y="-409913"/>
            <a:ext cx="833558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75249070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44</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238461" y="274363"/>
            <a:ext cx="4872296" cy="923330"/>
          </a:xfrm>
          <a:prstGeom prst="rect">
            <a:avLst/>
          </a:prstGeom>
        </p:spPr>
        <p:txBody>
          <a:bodyPr wrap="none">
            <a:spAutoFit/>
          </a:bodyPr>
          <a:lstStyle/>
          <a:p>
            <a:r>
              <a:rPr lang="en-US" sz="5400" dirty="0">
                <a:latin typeface="+mj-lt"/>
              </a:rPr>
              <a:t>Pulsar Databases</a:t>
            </a:r>
          </a:p>
        </p:txBody>
      </p:sp>
      <p:sp>
        <p:nvSpPr>
          <p:cNvPr id="4" name="TextBox 3">
            <a:extLst>
              <a:ext uri="{FF2B5EF4-FFF2-40B4-BE49-F238E27FC236}">
                <a16:creationId xmlns:a16="http://schemas.microsoft.com/office/drawing/2014/main" id="{DB3B7871-0E8A-ACED-13A0-E559A385AA4B}"/>
              </a:ext>
            </a:extLst>
          </p:cNvPr>
          <p:cNvSpPr txBox="1"/>
          <p:nvPr/>
        </p:nvSpPr>
        <p:spPr>
          <a:xfrm>
            <a:off x="436228" y="1581870"/>
            <a:ext cx="3152786" cy="369332"/>
          </a:xfrm>
          <a:prstGeom prst="rect">
            <a:avLst/>
          </a:prstGeom>
          <a:noFill/>
        </p:spPr>
        <p:txBody>
          <a:bodyPr wrap="none" rtlCol="0">
            <a:spAutoFit/>
          </a:bodyPr>
          <a:lstStyle/>
          <a:p>
            <a:r>
              <a:rPr lang="en-US" u="sng" dirty="0"/>
              <a:t>European Pulsar Network (</a:t>
            </a:r>
            <a:r>
              <a:rPr lang="en-US" i="1" u="sng" dirty="0"/>
              <a:t>EPN</a:t>
            </a:r>
            <a:r>
              <a:rPr lang="en-US" u="sng" dirty="0"/>
              <a:t>)</a:t>
            </a:r>
          </a:p>
        </p:txBody>
      </p:sp>
      <p:sp>
        <p:nvSpPr>
          <p:cNvPr id="11" name="Rectangle 1">
            <a:extLst>
              <a:ext uri="{FF2B5EF4-FFF2-40B4-BE49-F238E27FC236}">
                <a16:creationId xmlns:a16="http://schemas.microsoft.com/office/drawing/2014/main" id="{DA40B753-F9C4-FC4F-2BDC-09A639C12886}"/>
              </a:ext>
            </a:extLst>
          </p:cNvPr>
          <p:cNvSpPr>
            <a:spLocks noChangeArrowheads="1"/>
          </p:cNvSpPr>
          <p:nvPr/>
        </p:nvSpPr>
        <p:spPr bwMode="auto">
          <a:xfrm flipV="1">
            <a:off x="4239471" y="-409913"/>
            <a:ext cx="833558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80E1045B-D28C-FB5F-C09D-46FB5AC2C8A1}"/>
              </a:ext>
            </a:extLst>
          </p:cNvPr>
          <p:cNvSpPr txBox="1"/>
          <p:nvPr/>
        </p:nvSpPr>
        <p:spPr>
          <a:xfrm>
            <a:off x="4811664" y="6113303"/>
            <a:ext cx="4020424" cy="369332"/>
          </a:xfrm>
          <a:prstGeom prst="rect">
            <a:avLst/>
          </a:prstGeom>
          <a:noFill/>
        </p:spPr>
        <p:txBody>
          <a:bodyPr wrap="square">
            <a:spAutoFit/>
          </a:bodyPr>
          <a:lstStyle/>
          <a:p>
            <a:r>
              <a:rPr lang="en-US" dirty="0"/>
              <a:t>https://psrweb.jb.man.ac.uk/epndb/</a:t>
            </a:r>
          </a:p>
        </p:txBody>
      </p:sp>
      <p:pic>
        <p:nvPicPr>
          <p:cNvPr id="12" name="Picture 11">
            <a:extLst>
              <a:ext uri="{FF2B5EF4-FFF2-40B4-BE49-F238E27FC236}">
                <a16:creationId xmlns:a16="http://schemas.microsoft.com/office/drawing/2014/main" id="{7FFE0807-5257-F519-CAB5-C59378AE9A1B}"/>
              </a:ext>
            </a:extLst>
          </p:cNvPr>
          <p:cNvPicPr>
            <a:picLocks noChangeAspect="1"/>
          </p:cNvPicPr>
          <p:nvPr/>
        </p:nvPicPr>
        <p:blipFill rotWithShape="1">
          <a:blip r:embed="rId3"/>
          <a:srcRect l="20351" t="-183" r="21510" b="3048"/>
          <a:stretch/>
        </p:blipFill>
        <p:spPr>
          <a:xfrm>
            <a:off x="4942742" y="1457770"/>
            <a:ext cx="5645497" cy="4416455"/>
          </a:xfrm>
          <a:prstGeom prst="rect">
            <a:avLst/>
          </a:prstGeom>
        </p:spPr>
      </p:pic>
      <p:sp>
        <p:nvSpPr>
          <p:cNvPr id="6" name="TextBox 5">
            <a:extLst>
              <a:ext uri="{FF2B5EF4-FFF2-40B4-BE49-F238E27FC236}">
                <a16:creationId xmlns:a16="http://schemas.microsoft.com/office/drawing/2014/main" id="{3CA0C630-7FA4-DA51-2F39-BA748370DE6C}"/>
              </a:ext>
            </a:extLst>
          </p:cNvPr>
          <p:cNvSpPr txBox="1"/>
          <p:nvPr/>
        </p:nvSpPr>
        <p:spPr>
          <a:xfrm>
            <a:off x="1090726" y="2026437"/>
            <a:ext cx="3626553" cy="3693319"/>
          </a:xfrm>
          <a:prstGeom prst="rect">
            <a:avLst/>
          </a:prstGeom>
          <a:noFill/>
        </p:spPr>
        <p:txBody>
          <a:bodyPr wrap="square">
            <a:spAutoFit/>
          </a:bodyPr>
          <a:lstStyle/>
          <a:p>
            <a:r>
              <a:rPr lang="en-US" dirty="0"/>
              <a:t>Polarization profiles: The total intensity, linear polarization and circular polarization, their fractions, as well as position angle of linear polarization, all are plotted from the bottom to the top sub-panels for each profile. For each pulsar, the total intensity, linear and circular polarization are represented by black solid, red dashed and blue doted lines in the bottom sub-panel. The left-hand circular polarization is defined to be positive. </a:t>
            </a:r>
          </a:p>
        </p:txBody>
      </p:sp>
    </p:spTree>
    <p:extLst>
      <p:ext uri="{BB962C8B-B14F-4D97-AF65-F5344CB8AC3E}">
        <p14:creationId xmlns:p14="http://schemas.microsoft.com/office/powerpoint/2010/main" val="14953187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45</a:t>
            </a:fld>
            <a:endParaRPr lang="en-US" dirty="0"/>
          </a:p>
        </p:txBody>
      </p:sp>
      <p:sp>
        <p:nvSpPr>
          <p:cNvPr id="2" name="Rectangle 1">
            <a:extLst>
              <a:ext uri="{FF2B5EF4-FFF2-40B4-BE49-F238E27FC236}">
                <a16:creationId xmlns:a16="http://schemas.microsoft.com/office/drawing/2014/main" id="{74367486-157D-4D00-B24F-CB1613C4AB99}"/>
              </a:ext>
            </a:extLst>
          </p:cNvPr>
          <p:cNvSpPr/>
          <p:nvPr/>
        </p:nvSpPr>
        <p:spPr>
          <a:xfrm>
            <a:off x="3238461" y="274363"/>
            <a:ext cx="4872296" cy="923330"/>
          </a:xfrm>
          <a:prstGeom prst="rect">
            <a:avLst/>
          </a:prstGeom>
        </p:spPr>
        <p:txBody>
          <a:bodyPr wrap="none">
            <a:spAutoFit/>
          </a:bodyPr>
          <a:lstStyle/>
          <a:p>
            <a:r>
              <a:rPr lang="en-US" sz="5400" dirty="0">
                <a:latin typeface="+mj-lt"/>
              </a:rPr>
              <a:t>Pulsar Databases</a:t>
            </a:r>
          </a:p>
        </p:txBody>
      </p:sp>
      <p:sp>
        <p:nvSpPr>
          <p:cNvPr id="4" name="TextBox 3">
            <a:extLst>
              <a:ext uri="{FF2B5EF4-FFF2-40B4-BE49-F238E27FC236}">
                <a16:creationId xmlns:a16="http://schemas.microsoft.com/office/drawing/2014/main" id="{DB3B7871-0E8A-ACED-13A0-E559A385AA4B}"/>
              </a:ext>
            </a:extLst>
          </p:cNvPr>
          <p:cNvSpPr txBox="1"/>
          <p:nvPr/>
        </p:nvSpPr>
        <p:spPr>
          <a:xfrm>
            <a:off x="811040" y="1769324"/>
            <a:ext cx="3152786" cy="369332"/>
          </a:xfrm>
          <a:prstGeom prst="rect">
            <a:avLst/>
          </a:prstGeom>
          <a:noFill/>
        </p:spPr>
        <p:txBody>
          <a:bodyPr wrap="none" rtlCol="0">
            <a:spAutoFit/>
          </a:bodyPr>
          <a:lstStyle/>
          <a:p>
            <a:r>
              <a:rPr lang="en-US" u="sng" dirty="0"/>
              <a:t>European Pulsar Network (</a:t>
            </a:r>
            <a:r>
              <a:rPr lang="en-US" i="1" u="sng" dirty="0"/>
              <a:t>EPN</a:t>
            </a:r>
            <a:r>
              <a:rPr lang="en-US" u="sng" dirty="0"/>
              <a:t>)</a:t>
            </a:r>
          </a:p>
        </p:txBody>
      </p:sp>
      <p:sp>
        <p:nvSpPr>
          <p:cNvPr id="11" name="Rectangle 1">
            <a:extLst>
              <a:ext uri="{FF2B5EF4-FFF2-40B4-BE49-F238E27FC236}">
                <a16:creationId xmlns:a16="http://schemas.microsoft.com/office/drawing/2014/main" id="{DA40B753-F9C4-FC4F-2BDC-09A639C12886}"/>
              </a:ext>
            </a:extLst>
          </p:cNvPr>
          <p:cNvSpPr>
            <a:spLocks noChangeArrowheads="1"/>
          </p:cNvSpPr>
          <p:nvPr/>
        </p:nvSpPr>
        <p:spPr bwMode="auto">
          <a:xfrm flipV="1">
            <a:off x="4239471" y="-409913"/>
            <a:ext cx="833558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 name="TextBox 6">
            <a:extLst>
              <a:ext uri="{FF2B5EF4-FFF2-40B4-BE49-F238E27FC236}">
                <a16:creationId xmlns:a16="http://schemas.microsoft.com/office/drawing/2014/main" id="{80E1045B-D28C-FB5F-C09D-46FB5AC2C8A1}"/>
              </a:ext>
            </a:extLst>
          </p:cNvPr>
          <p:cNvSpPr txBox="1"/>
          <p:nvPr/>
        </p:nvSpPr>
        <p:spPr>
          <a:xfrm>
            <a:off x="1498013" y="5987018"/>
            <a:ext cx="4020424" cy="369332"/>
          </a:xfrm>
          <a:prstGeom prst="rect">
            <a:avLst/>
          </a:prstGeom>
          <a:noFill/>
        </p:spPr>
        <p:txBody>
          <a:bodyPr wrap="square">
            <a:spAutoFit/>
          </a:bodyPr>
          <a:lstStyle/>
          <a:p>
            <a:r>
              <a:rPr lang="en-US" dirty="0"/>
              <a:t>https://psrweb.jb.man.ac.uk/epndb/</a:t>
            </a:r>
          </a:p>
        </p:txBody>
      </p:sp>
      <p:sp>
        <p:nvSpPr>
          <p:cNvPr id="8" name="TextBox 7">
            <a:extLst>
              <a:ext uri="{FF2B5EF4-FFF2-40B4-BE49-F238E27FC236}">
                <a16:creationId xmlns:a16="http://schemas.microsoft.com/office/drawing/2014/main" id="{1BEE93E4-EB27-310B-D8E9-4771E6CC0682}"/>
              </a:ext>
            </a:extLst>
          </p:cNvPr>
          <p:cNvSpPr txBox="1"/>
          <p:nvPr/>
        </p:nvSpPr>
        <p:spPr>
          <a:xfrm>
            <a:off x="1220172" y="2370284"/>
            <a:ext cx="4699932" cy="369332"/>
          </a:xfrm>
          <a:prstGeom prst="rect">
            <a:avLst/>
          </a:prstGeom>
          <a:noFill/>
        </p:spPr>
        <p:txBody>
          <a:bodyPr wrap="square">
            <a:spAutoFit/>
          </a:bodyPr>
          <a:lstStyle/>
          <a:p>
            <a:r>
              <a:rPr lang="en-US" dirty="0"/>
              <a:t>Found 5,108 profiles from 1,316 unique pulsars.</a:t>
            </a:r>
          </a:p>
        </p:txBody>
      </p:sp>
      <p:sp>
        <p:nvSpPr>
          <p:cNvPr id="13" name="TextBox 12">
            <a:extLst>
              <a:ext uri="{FF2B5EF4-FFF2-40B4-BE49-F238E27FC236}">
                <a16:creationId xmlns:a16="http://schemas.microsoft.com/office/drawing/2014/main" id="{02A5992E-E753-CC2F-57B7-42A35E56E1BF}"/>
              </a:ext>
            </a:extLst>
          </p:cNvPr>
          <p:cNvSpPr txBox="1"/>
          <p:nvPr/>
        </p:nvSpPr>
        <p:spPr>
          <a:xfrm>
            <a:off x="1274885" y="2971244"/>
            <a:ext cx="6287548" cy="2585323"/>
          </a:xfrm>
          <a:prstGeom prst="rect">
            <a:avLst/>
          </a:prstGeom>
          <a:noFill/>
        </p:spPr>
        <p:txBody>
          <a:bodyPr wrap="square">
            <a:spAutoFit/>
          </a:bodyPr>
          <a:lstStyle/>
          <a:p>
            <a:r>
              <a:rPr lang="en-US" dirty="0"/>
              <a:t>The data streams themselves may be outputs of different polarization channels, or individual channels (bands) of a filter bank or a combination thereof. In total, there may be a number of data streams of i.e. different frequencies for each polarization. Each data stream starts with a small, fixed length sub-header in front of the actual data values. The number of streams and their length may vary between different EPN files but is constant within each file. A character field and an ordinal number is provided for each stream for its identification. </a:t>
            </a:r>
          </a:p>
        </p:txBody>
      </p:sp>
      <p:sp>
        <p:nvSpPr>
          <p:cNvPr id="14" name="TextBox 13">
            <a:extLst>
              <a:ext uri="{FF2B5EF4-FFF2-40B4-BE49-F238E27FC236}">
                <a16:creationId xmlns:a16="http://schemas.microsoft.com/office/drawing/2014/main" id="{AD1FC89A-DD02-B8D6-B417-1D22B9395102}"/>
              </a:ext>
            </a:extLst>
          </p:cNvPr>
          <p:cNvSpPr txBox="1"/>
          <p:nvPr/>
        </p:nvSpPr>
        <p:spPr>
          <a:xfrm>
            <a:off x="8110757" y="3038944"/>
            <a:ext cx="3654879" cy="646331"/>
          </a:xfrm>
          <a:prstGeom prst="rect">
            <a:avLst/>
          </a:prstGeom>
          <a:noFill/>
        </p:spPr>
        <p:txBody>
          <a:bodyPr wrap="square" rtlCol="0">
            <a:spAutoFit/>
          </a:bodyPr>
          <a:lstStyle/>
          <a:p>
            <a:r>
              <a:rPr lang="en-US" b="1" dirty="0"/>
              <a:t>Website does not define the letter codes</a:t>
            </a:r>
          </a:p>
        </p:txBody>
      </p:sp>
      <p:sp>
        <p:nvSpPr>
          <p:cNvPr id="6" name="TextBox 5">
            <a:extLst>
              <a:ext uri="{FF2B5EF4-FFF2-40B4-BE49-F238E27FC236}">
                <a16:creationId xmlns:a16="http://schemas.microsoft.com/office/drawing/2014/main" id="{8BD93B93-ED6A-D674-225F-D73C95DCC22C}"/>
              </a:ext>
            </a:extLst>
          </p:cNvPr>
          <p:cNvSpPr txBox="1"/>
          <p:nvPr/>
        </p:nvSpPr>
        <p:spPr>
          <a:xfrm>
            <a:off x="8110757" y="3836304"/>
            <a:ext cx="3957830" cy="2031325"/>
          </a:xfrm>
          <a:prstGeom prst="rect">
            <a:avLst/>
          </a:prstGeom>
          <a:noFill/>
        </p:spPr>
        <p:txBody>
          <a:bodyPr wrap="square">
            <a:spAutoFit/>
          </a:bodyPr>
          <a:lstStyle/>
          <a:p>
            <a:r>
              <a:rPr lang="en-US" dirty="0"/>
              <a:t>I: The total intensity (Black)</a:t>
            </a:r>
          </a:p>
          <a:p>
            <a:r>
              <a:rPr lang="en-US" dirty="0"/>
              <a:t>L: linear polarization (Red Dashed)</a:t>
            </a:r>
          </a:p>
          <a:p>
            <a:r>
              <a:rPr lang="en-US" dirty="0"/>
              <a:t>V: circular polarization (Blue Dotted)</a:t>
            </a:r>
          </a:p>
          <a:p>
            <a:r>
              <a:rPr lang="en-US" dirty="0"/>
              <a:t>Pa: position angle of linear polarization</a:t>
            </a:r>
          </a:p>
          <a:p>
            <a:endParaRPr lang="en-US" dirty="0"/>
          </a:p>
          <a:p>
            <a:r>
              <a:rPr lang="en-US" dirty="0"/>
              <a:t>The left-hand circular polarization is defined to be positive. </a:t>
            </a:r>
          </a:p>
        </p:txBody>
      </p:sp>
    </p:spTree>
    <p:extLst>
      <p:ext uri="{BB962C8B-B14F-4D97-AF65-F5344CB8AC3E}">
        <p14:creationId xmlns:p14="http://schemas.microsoft.com/office/powerpoint/2010/main" val="2979966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46</a:t>
            </a:fld>
            <a:endParaRPr lang="en-US"/>
          </a:p>
        </p:txBody>
      </p:sp>
      <p:sp>
        <p:nvSpPr>
          <p:cNvPr id="2" name="Rectangle 1">
            <a:extLst>
              <a:ext uri="{FF2B5EF4-FFF2-40B4-BE49-F238E27FC236}">
                <a16:creationId xmlns:a16="http://schemas.microsoft.com/office/drawing/2014/main" id="{74367486-157D-4D00-B24F-CB1613C4AB99}"/>
              </a:ext>
            </a:extLst>
          </p:cNvPr>
          <p:cNvSpPr/>
          <p:nvPr/>
        </p:nvSpPr>
        <p:spPr>
          <a:xfrm>
            <a:off x="3712812" y="111114"/>
            <a:ext cx="4872296" cy="923330"/>
          </a:xfrm>
          <a:prstGeom prst="rect">
            <a:avLst/>
          </a:prstGeom>
        </p:spPr>
        <p:txBody>
          <a:bodyPr wrap="none">
            <a:spAutoFit/>
          </a:bodyPr>
          <a:lstStyle/>
          <a:p>
            <a:r>
              <a:rPr lang="en-US" sz="5400" dirty="0">
                <a:latin typeface="+mj-lt"/>
              </a:rPr>
              <a:t>Pulsar Databases</a:t>
            </a:r>
          </a:p>
        </p:txBody>
      </p:sp>
      <p:sp>
        <p:nvSpPr>
          <p:cNvPr id="6" name="TextBox 5">
            <a:extLst>
              <a:ext uri="{FF2B5EF4-FFF2-40B4-BE49-F238E27FC236}">
                <a16:creationId xmlns:a16="http://schemas.microsoft.com/office/drawing/2014/main" id="{986AE417-0E8C-4819-8822-46A7ADCE55C1}"/>
              </a:ext>
            </a:extLst>
          </p:cNvPr>
          <p:cNvSpPr txBox="1"/>
          <p:nvPr/>
        </p:nvSpPr>
        <p:spPr>
          <a:xfrm>
            <a:off x="1588085" y="5908290"/>
            <a:ext cx="4855129" cy="630622"/>
          </a:xfrm>
          <a:prstGeom prst="rect">
            <a:avLst/>
          </a:prstGeom>
          <a:noFill/>
        </p:spPr>
        <p:txBody>
          <a:bodyPr wrap="square">
            <a:spAutoFit/>
          </a:bodyPr>
          <a:lstStyle/>
          <a:p>
            <a:pPr marL="0" marR="0">
              <a:lnSpc>
                <a:spcPct val="107000"/>
              </a:lnSpc>
              <a:spcBef>
                <a:spcPts val="0"/>
              </a:spcBef>
              <a:spcAft>
                <a:spcPts val="0"/>
              </a:spcAft>
            </a:pPr>
            <a:r>
              <a:rPr lang="en-US" sz="1400" b="1" dirty="0">
                <a:effectLst/>
                <a:ea typeface="Yu Mincho" panose="02020400000000000000" pitchFamily="18" charset="-128"/>
                <a:cs typeface="Times New Roman" panose="02020603050405020304" pitchFamily="18" charset="0"/>
              </a:rPr>
              <a:t>ATNF Pulsar Catalogue</a:t>
            </a:r>
            <a:endParaRPr lang="en-US" sz="1400" b="1" dirty="0">
              <a:effectLst/>
              <a:ea typeface="Times New Roman" panose="02020603050405020304" pitchFamily="18" charset="0"/>
            </a:endParaRPr>
          </a:p>
          <a:p>
            <a:r>
              <a:rPr lang="en-US" sz="1000" dirty="0"/>
              <a:t>https://www.atnf.csiro.au/research/pulsar/psrcat/</a:t>
            </a:r>
          </a:p>
          <a:p>
            <a:r>
              <a:rPr lang="en-US" sz="1000" dirty="0"/>
              <a:t>Paper: Manchester, R. N., Hobbs, G.B., Teoh, A. &amp; Hobbs, M., AJ, 129, 1993-2006 (2005)</a:t>
            </a:r>
          </a:p>
        </p:txBody>
      </p:sp>
      <p:pic>
        <p:nvPicPr>
          <p:cNvPr id="7" name="Picture 6" descr="Table&#10;&#10;Description automatically generated">
            <a:extLst>
              <a:ext uri="{FF2B5EF4-FFF2-40B4-BE49-F238E27FC236}">
                <a16:creationId xmlns:a16="http://schemas.microsoft.com/office/drawing/2014/main" id="{CFBE117C-17E2-4E57-B167-2F0E81943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3247" y="2677302"/>
            <a:ext cx="4345093" cy="2938052"/>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B2E34CD1-0A7F-4BAC-AAA4-9E2BDDB8B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4" y="1521662"/>
            <a:ext cx="3362143" cy="628747"/>
          </a:xfrm>
          <a:prstGeom prst="rect">
            <a:avLst/>
          </a:prstGeom>
        </p:spPr>
      </p:pic>
      <p:sp>
        <p:nvSpPr>
          <p:cNvPr id="10" name="TextBox 9">
            <a:extLst>
              <a:ext uri="{FF2B5EF4-FFF2-40B4-BE49-F238E27FC236}">
                <a16:creationId xmlns:a16="http://schemas.microsoft.com/office/drawing/2014/main" id="{3CD8E120-3C2E-44EE-B0FD-F83D0E7DF3E1}"/>
              </a:ext>
            </a:extLst>
          </p:cNvPr>
          <p:cNvSpPr txBox="1"/>
          <p:nvPr/>
        </p:nvSpPr>
        <p:spPr>
          <a:xfrm>
            <a:off x="282887" y="2176886"/>
            <a:ext cx="1149674" cy="261610"/>
          </a:xfrm>
          <a:prstGeom prst="rect">
            <a:avLst/>
          </a:prstGeom>
          <a:noFill/>
        </p:spPr>
        <p:txBody>
          <a:bodyPr wrap="none" rtlCol="0">
            <a:spAutoFit/>
          </a:bodyPr>
          <a:lstStyle/>
          <a:p>
            <a:r>
              <a:rPr lang="en-US" sz="1100" dirty="0"/>
              <a:t>Then Press Table</a:t>
            </a:r>
          </a:p>
        </p:txBody>
      </p:sp>
      <p:sp>
        <p:nvSpPr>
          <p:cNvPr id="11" name="TextBox 10">
            <a:extLst>
              <a:ext uri="{FF2B5EF4-FFF2-40B4-BE49-F238E27FC236}">
                <a16:creationId xmlns:a16="http://schemas.microsoft.com/office/drawing/2014/main" id="{EF7BC60F-F195-4D2C-BA3B-1F934A762D1E}"/>
              </a:ext>
            </a:extLst>
          </p:cNvPr>
          <p:cNvSpPr txBox="1"/>
          <p:nvPr/>
        </p:nvSpPr>
        <p:spPr>
          <a:xfrm>
            <a:off x="282887" y="2758090"/>
            <a:ext cx="1527520" cy="1446550"/>
          </a:xfrm>
          <a:prstGeom prst="rect">
            <a:avLst/>
          </a:prstGeom>
          <a:noFill/>
        </p:spPr>
        <p:txBody>
          <a:bodyPr wrap="square">
            <a:spAutoFit/>
          </a:bodyPr>
          <a:lstStyle/>
          <a:p>
            <a:pPr marR="0" lvl="0">
              <a:spcBef>
                <a:spcPts val="0"/>
              </a:spcBef>
              <a:spcAft>
                <a:spcPts val="0"/>
              </a:spcAft>
            </a:pPr>
            <a:r>
              <a:rPr lang="en-US" sz="1100" dirty="0">
                <a:effectLst/>
                <a:ea typeface="Times New Roman" panose="02020603050405020304" pitchFamily="18" charset="0"/>
              </a:rPr>
              <a:t>The Crab Pulsar (PSR B0531+21, also known by the J2000 name PSR J0534+2200) was discovered in 1968.  It is the remnant of its progenitor supernova SN 1054. </a:t>
            </a:r>
          </a:p>
        </p:txBody>
      </p:sp>
      <p:sp>
        <p:nvSpPr>
          <p:cNvPr id="12" name="TextBox 11">
            <a:extLst>
              <a:ext uri="{FF2B5EF4-FFF2-40B4-BE49-F238E27FC236}">
                <a16:creationId xmlns:a16="http://schemas.microsoft.com/office/drawing/2014/main" id="{3E36A6DD-80D8-B2B2-E597-318AE0A70D21}"/>
              </a:ext>
            </a:extLst>
          </p:cNvPr>
          <p:cNvSpPr txBox="1"/>
          <p:nvPr/>
        </p:nvSpPr>
        <p:spPr>
          <a:xfrm>
            <a:off x="2231470" y="1007019"/>
            <a:ext cx="8254767" cy="523220"/>
          </a:xfrm>
          <a:prstGeom prst="rect">
            <a:avLst/>
          </a:prstGeom>
          <a:noFill/>
        </p:spPr>
        <p:txBody>
          <a:bodyPr wrap="square">
            <a:spAutoFit/>
          </a:bodyPr>
          <a:lstStyle/>
          <a:p>
            <a:r>
              <a:rPr lang="en-US" sz="1400" dirty="0"/>
              <a:t>Neutral atomic hydrogen (H1) traces the interstellar medium (ISM) over a broad range of physical conditions.  Can the Dispersion Measure of Pulsars tell us anything about H1?  </a:t>
            </a:r>
          </a:p>
        </p:txBody>
      </p:sp>
      <p:sp>
        <p:nvSpPr>
          <p:cNvPr id="13" name="Rectangle 1">
            <a:extLst>
              <a:ext uri="{FF2B5EF4-FFF2-40B4-BE49-F238E27FC236}">
                <a16:creationId xmlns:a16="http://schemas.microsoft.com/office/drawing/2014/main" id="{2F23C4B3-402A-2DC4-8F3E-878CE0F46F89}"/>
              </a:ext>
            </a:extLst>
          </p:cNvPr>
          <p:cNvSpPr>
            <a:spLocks noChangeArrowheads="1"/>
          </p:cNvSpPr>
          <p:nvPr/>
        </p:nvSpPr>
        <p:spPr bwMode="auto">
          <a:xfrm>
            <a:off x="7592982" y="1642577"/>
            <a:ext cx="376081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b="1" dirty="0">
                <a:latin typeface="Times New Roman" panose="02020603050405020304" pitchFamily="18" charset="0"/>
                <a:cs typeface="Times New Roman" panose="02020603050405020304" pitchFamily="18" charset="0"/>
              </a:rPr>
              <a:t>Examples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Gordon, K J, and Gordon, C P. </a:t>
            </a:r>
            <a:r>
              <a:rPr kumimoji="0" lang="en-US" altLang="en-US" sz="1200" b="0"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Measurement of neutral-hydrogen absorption in the spectra of eight pulsars</a:t>
            </a:r>
            <a:r>
              <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Country unknown/Code not available: N. p., 1974. Web. </a:t>
            </a:r>
          </a:p>
        </p:txBody>
      </p:sp>
      <p:pic>
        <p:nvPicPr>
          <p:cNvPr id="15" name="Picture 14" descr="A close-up of a document&#10;&#10;Description automatically generated">
            <a:extLst>
              <a:ext uri="{FF2B5EF4-FFF2-40B4-BE49-F238E27FC236}">
                <a16:creationId xmlns:a16="http://schemas.microsoft.com/office/drawing/2014/main" id="{C201A086-1A00-2B31-BEFA-20627E86D3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4258" y="2599037"/>
            <a:ext cx="4399827" cy="3303059"/>
          </a:xfrm>
          <a:prstGeom prst="rect">
            <a:avLst/>
          </a:prstGeom>
        </p:spPr>
      </p:pic>
      <p:sp>
        <p:nvSpPr>
          <p:cNvPr id="16" name="TextBox 15">
            <a:extLst>
              <a:ext uri="{FF2B5EF4-FFF2-40B4-BE49-F238E27FC236}">
                <a16:creationId xmlns:a16="http://schemas.microsoft.com/office/drawing/2014/main" id="{A1A8F95F-BE28-A567-E6C3-2F73651A6014}"/>
              </a:ext>
            </a:extLst>
          </p:cNvPr>
          <p:cNvSpPr txBox="1"/>
          <p:nvPr/>
        </p:nvSpPr>
        <p:spPr>
          <a:xfrm>
            <a:off x="7655075" y="5837322"/>
            <a:ext cx="1396646" cy="261610"/>
          </a:xfrm>
          <a:prstGeom prst="rect">
            <a:avLst/>
          </a:prstGeom>
          <a:noFill/>
        </p:spPr>
        <p:txBody>
          <a:bodyPr wrap="square" rtlCol="0">
            <a:spAutoFit/>
          </a:bodyPr>
          <a:lstStyle/>
          <a:p>
            <a:r>
              <a:rPr lang="en-US" sz="1100" dirty="0">
                <a:latin typeface="Times New Roman" panose="02020603050405020304" pitchFamily="18" charset="0"/>
                <a:cs typeface="Times New Roman" panose="02020603050405020304" pitchFamily="18" charset="0"/>
              </a:rPr>
              <a:t>AAS Abstracts</a:t>
            </a:r>
          </a:p>
        </p:txBody>
      </p:sp>
      <p:sp>
        <p:nvSpPr>
          <p:cNvPr id="4" name="TextBox 3">
            <a:extLst>
              <a:ext uri="{FF2B5EF4-FFF2-40B4-BE49-F238E27FC236}">
                <a16:creationId xmlns:a16="http://schemas.microsoft.com/office/drawing/2014/main" id="{EF233FB4-FD8F-AAD4-0CBB-7C901B75A7DC}"/>
              </a:ext>
            </a:extLst>
          </p:cNvPr>
          <p:cNvSpPr txBox="1"/>
          <p:nvPr/>
        </p:nvSpPr>
        <p:spPr>
          <a:xfrm>
            <a:off x="460148" y="637687"/>
            <a:ext cx="1127937" cy="369332"/>
          </a:xfrm>
          <a:prstGeom prst="rect">
            <a:avLst/>
          </a:prstGeom>
          <a:noFill/>
        </p:spPr>
        <p:txBody>
          <a:bodyPr wrap="none" rtlCol="0">
            <a:spAutoFit/>
          </a:bodyPr>
          <a:lstStyle/>
          <a:p>
            <a:r>
              <a:rPr lang="en-US" u="sng" dirty="0"/>
              <a:t>Australian</a:t>
            </a:r>
          </a:p>
        </p:txBody>
      </p:sp>
    </p:spTree>
    <p:extLst>
      <p:ext uri="{BB962C8B-B14F-4D97-AF65-F5344CB8AC3E}">
        <p14:creationId xmlns:p14="http://schemas.microsoft.com/office/powerpoint/2010/main" val="3444814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7"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47</a:t>
            </a:fld>
            <a:endParaRPr lang="en-US"/>
          </a:p>
        </p:txBody>
      </p:sp>
      <p:sp>
        <p:nvSpPr>
          <p:cNvPr id="8" name="TextBox 7">
            <a:extLst>
              <a:ext uri="{FF2B5EF4-FFF2-40B4-BE49-F238E27FC236}">
                <a16:creationId xmlns:a16="http://schemas.microsoft.com/office/drawing/2014/main" id="{B5D566FA-7831-483C-B795-43D6EED337C3}"/>
              </a:ext>
            </a:extLst>
          </p:cNvPr>
          <p:cNvSpPr txBox="1"/>
          <p:nvPr/>
        </p:nvSpPr>
        <p:spPr>
          <a:xfrm>
            <a:off x="1704828" y="1268608"/>
            <a:ext cx="9949343" cy="2554545"/>
          </a:xfrm>
          <a:prstGeom prst="rect">
            <a:avLst/>
          </a:prstGeom>
          <a:noFill/>
        </p:spPr>
        <p:txBody>
          <a:bodyPr wrap="square">
            <a:spAutoFit/>
          </a:bodyPr>
          <a:lstStyle/>
          <a:p>
            <a:r>
              <a:rPr lang="en-US" sz="1600" b="1" dirty="0"/>
              <a:t>ATNF Pulsar Catalogue v1.68: Documentation</a:t>
            </a:r>
          </a:p>
          <a:p>
            <a:r>
              <a:rPr lang="en-US" sz="1600" dirty="0"/>
              <a:t>G. Hobbs, R. N. Manchester and L. Toomey </a:t>
            </a:r>
            <a:br>
              <a:rPr lang="en-US" sz="1600" dirty="0"/>
            </a:br>
            <a:r>
              <a:rPr lang="en-US" sz="1600" dirty="0"/>
              <a:t>CSIRO Astronomy and Space Science, Australia Telescope National Facility, PO Box 76, Epping, NSW 1710, Australia </a:t>
            </a:r>
            <a:br>
              <a:rPr lang="en-US" sz="1600" dirty="0"/>
            </a:br>
            <a:endParaRPr lang="en-US" sz="1600" dirty="0"/>
          </a:p>
          <a:p>
            <a:r>
              <a:rPr lang="en-US" sz="1600" b="1" dirty="0"/>
              <a:t>The ATNF Pulsar Catalogue</a:t>
            </a:r>
          </a:p>
          <a:p>
            <a:r>
              <a:rPr lang="en-US" sz="1600" dirty="0"/>
              <a:t>Includes all published rotation-powered pulsars, including those detected only at high energies, and Anomalous X-ray Pulsars (AXPs) and Soft Gamma-ray Repeaters (SGRs) for which coherent pulsations have been detected. However, it excludes accretion-powered pulsars such as Her X-1 and the X-ray millisecond pulsars. To access, use the web interface ( </a:t>
            </a:r>
            <a:r>
              <a:rPr lang="en-US" sz="1600" dirty="0">
                <a:hlinkClick r:id="rId3"/>
              </a:rPr>
              <a:t>http://www.atnf.csiro.au/research/pulsar/psrcat</a:t>
            </a:r>
            <a:r>
              <a:rPr lang="en-US" sz="1600" dirty="0"/>
              <a:t> ). Appendix A: The Pulsar Parameters, lists the commonly used pulsar parameters.   </a:t>
            </a:r>
          </a:p>
        </p:txBody>
      </p:sp>
      <p:sp>
        <p:nvSpPr>
          <p:cNvPr id="9" name="Rectangle 1">
            <a:extLst>
              <a:ext uri="{FF2B5EF4-FFF2-40B4-BE49-F238E27FC236}">
                <a16:creationId xmlns:a16="http://schemas.microsoft.com/office/drawing/2014/main" id="{F63FC104-DD41-42DB-9504-A8425279CE4D}"/>
              </a:ext>
            </a:extLst>
          </p:cNvPr>
          <p:cNvSpPr>
            <a:spLocks noChangeArrowheads="1"/>
          </p:cNvSpPr>
          <p:nvPr/>
        </p:nvSpPr>
        <p:spPr bwMode="auto">
          <a:xfrm>
            <a:off x="1704828" y="3878749"/>
            <a:ext cx="9075975"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rPr>
              <a:t>A Few More Examples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To produce a list of the names and Galactic coordinates of all the known pulsars with periods greater than two seconds and distances greater than 3 kpc: </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800" b="0" i="0" u="none" strike="noStrike" cap="none" normalizeH="0" baseline="0" dirty="0">
                <a:ln>
                  <a:noFill/>
                </a:ln>
                <a:solidFill>
                  <a:schemeClr val="tx1"/>
                </a:solidFill>
                <a:effectLst/>
                <a:latin typeface="Arial" panose="020B0604020202020204" pitchFamily="34" charset="0"/>
              </a:rPr>
              <a:t>Click on the box to the left of 'Name', 'GL' and 'GB' under the 'Predefined Variables' heading at the top of the web interface </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0" i="0" u="none" strike="noStrike" cap="none" normalizeH="0" baseline="0" dirty="0">
                <a:ln>
                  <a:noFill/>
                </a:ln>
                <a:solidFill>
                  <a:schemeClr val="tx1"/>
                </a:solidFill>
                <a:effectLst/>
                <a:latin typeface="Arial" panose="020B0604020202020204" pitchFamily="34" charset="0"/>
              </a:rPr>
              <a:t>In the 'Condition' box, type: p0 &gt; 2 &amp;&amp; </a:t>
            </a:r>
            <a:r>
              <a:rPr kumimoji="0" lang="en-US" altLang="en-US" sz="800" b="0" i="0" u="none" strike="noStrike" cap="none" normalizeH="0" baseline="0" dirty="0" err="1">
                <a:ln>
                  <a:noFill/>
                </a:ln>
                <a:solidFill>
                  <a:schemeClr val="tx1"/>
                </a:solidFill>
                <a:effectLst/>
                <a:latin typeface="Arial" panose="020B0604020202020204" pitchFamily="34" charset="0"/>
              </a:rPr>
              <a:t>dist</a:t>
            </a:r>
            <a:r>
              <a:rPr kumimoji="0" lang="en-US" altLang="en-US" sz="800" b="0" i="0" u="none" strike="noStrike" cap="none" normalizeH="0" baseline="0" dirty="0">
                <a:ln>
                  <a:noFill/>
                </a:ln>
                <a:solidFill>
                  <a:schemeClr val="tx1"/>
                </a:solidFill>
                <a:effectLst/>
                <a:latin typeface="Arial" panose="020B0604020202020204" pitchFamily="34" charset="0"/>
              </a:rPr>
              <a:t> &gt; 3 </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0" i="0" u="none" strike="noStrike" cap="none" normalizeH="0" baseline="0" dirty="0">
                <a:ln>
                  <a:noFill/>
                </a:ln>
                <a:solidFill>
                  <a:schemeClr val="tx1"/>
                </a:solidFill>
                <a:effectLst/>
                <a:latin typeface="Arial" panose="020B0604020202020204" pitchFamily="34" charset="0"/>
              </a:rPr>
              <a:t>Move to the bottom of the page and click on     TABLE (BOX)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To plot a period-period derivative diagram for all the known pulsars: </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800" b="0" i="0" u="none" strike="noStrike" cap="none" normalizeH="0" baseline="0" dirty="0">
                <a:ln>
                  <a:noFill/>
                </a:ln>
                <a:solidFill>
                  <a:schemeClr val="tx1"/>
                </a:solidFill>
                <a:effectLst/>
                <a:latin typeface="Arial" panose="020B0604020202020204" pitchFamily="34" charset="0"/>
              </a:rPr>
              <a:t>Move to the bottom of the web interface and enter 'p0' in the 'X-Axis' box underneath the heading 'Plotted Output'.  Change 'linear' to 'log' to plot the graph with logarithmic axes. </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0" i="0" u="none" strike="noStrike" cap="none" normalizeH="0" baseline="0" dirty="0">
                <a:ln>
                  <a:noFill/>
                </a:ln>
                <a:solidFill>
                  <a:schemeClr val="tx1"/>
                </a:solidFill>
                <a:effectLst/>
                <a:latin typeface="Arial" panose="020B0604020202020204" pitchFamily="34" charset="0"/>
              </a:rPr>
              <a:t>Enter 'p1' in the 'Y-Axis' box and change 'linear' to 'log'. </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800" b="0" i="0" u="none" strike="noStrike" cap="none" normalizeH="0" baseline="0" dirty="0">
                <a:ln>
                  <a:noFill/>
                </a:ln>
                <a:solidFill>
                  <a:schemeClr val="tx1"/>
                </a:solidFill>
                <a:effectLst/>
                <a:latin typeface="Arial" panose="020B0604020202020204" pitchFamily="34" charset="0"/>
              </a:rPr>
              <a:t>Click on PLOT (BOX)</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endParaRPr kumimoji="0" lang="en-US" altLang="en-US"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rgbClr val="FF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effectLst/>
                <a:latin typeface="Arial" panose="020B0604020202020204" pitchFamily="34" charset="0"/>
              </a:rPr>
              <a:t>To list all known pulsars with declinations greater than -30 degrees and with measured flux densities at 400 MHz </a:t>
            </a: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800" b="0" i="0" u="none" strike="noStrike" cap="none" normalizeH="0" baseline="0" dirty="0">
                <a:ln>
                  <a:noFill/>
                </a:ln>
                <a:effectLst/>
                <a:latin typeface="Arial" panose="020B0604020202020204" pitchFamily="34" charset="0"/>
              </a:rPr>
              <a:t>Under the 'Predefined Variables' heading, select 'Name', 'RAJ', 'DECJ' and 'S400'. </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800" b="0" i="0" u="none" strike="noStrike" cap="none" normalizeH="0" baseline="0" dirty="0">
                <a:ln>
                  <a:noFill/>
                </a:ln>
                <a:effectLst/>
                <a:latin typeface="Arial" panose="020B0604020202020204" pitchFamily="34" charset="0"/>
              </a:rPr>
              <a:t>In the 'Condition' box type: </a:t>
            </a:r>
            <a:r>
              <a:rPr kumimoji="0" lang="en-US" altLang="en-US" sz="800" b="0" i="0" u="none" strike="noStrike" cap="none" normalizeH="0" baseline="0" dirty="0" err="1">
                <a:ln>
                  <a:noFill/>
                </a:ln>
                <a:effectLst/>
                <a:latin typeface="Arial" panose="020B0604020202020204" pitchFamily="34" charset="0"/>
              </a:rPr>
              <a:t>decjd</a:t>
            </a:r>
            <a:r>
              <a:rPr kumimoji="0" lang="en-US" altLang="en-US" sz="800" b="0" i="0" u="none" strike="noStrike" cap="none" normalizeH="0" baseline="0" dirty="0">
                <a:ln>
                  <a:noFill/>
                </a:ln>
                <a:effectLst/>
                <a:latin typeface="Arial" panose="020B0604020202020204" pitchFamily="34" charset="0"/>
              </a:rPr>
              <a:t> &gt; -30 &amp;&amp; exist(s400) </a:t>
            </a:r>
            <a:br>
              <a:rPr kumimoji="0" lang="en-US" altLang="en-US" sz="800" b="0" i="0" u="none" strike="noStrike" cap="none" normalizeH="0" baseline="0" dirty="0">
                <a:ln>
                  <a:noFill/>
                </a:ln>
                <a:effectLst/>
                <a:latin typeface="Arial" panose="020B0604020202020204" pitchFamily="34" charset="0"/>
              </a:rPr>
            </a:br>
            <a:r>
              <a:rPr kumimoji="0" lang="en-US" altLang="en-US" sz="800" b="0" i="0" u="none" strike="noStrike" cap="none" normalizeH="0" baseline="0" dirty="0">
                <a:ln>
                  <a:noFill/>
                </a:ln>
                <a:effectLst/>
                <a:latin typeface="Arial" panose="020B0604020202020204" pitchFamily="34" charset="0"/>
              </a:rPr>
              <a:t>Click on the TABLE (BOX)       icon at the bottom of the page.</a:t>
            </a:r>
            <a:endParaRPr kumimoji="0" lang="en-US" altLang="en-US" sz="1800" b="0" i="0" u="none" strike="noStrike" cap="none" normalizeH="0" baseline="0" dirty="0">
              <a:ln>
                <a:noFill/>
              </a:ln>
              <a:effectLst/>
              <a:latin typeface="Arial" panose="020B0604020202020204" pitchFamily="34" charset="0"/>
            </a:endParaRPr>
          </a:p>
        </p:txBody>
      </p:sp>
      <p:pic>
        <p:nvPicPr>
          <p:cNvPr id="10" name="Picture 2">
            <a:extLst>
              <a:ext uri="{FF2B5EF4-FFF2-40B4-BE49-F238E27FC236}">
                <a16:creationId xmlns:a16="http://schemas.microsoft.com/office/drawing/2014/main" id="{5D456A42-CBE6-41E5-9D65-A528359277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6224" y="4351442"/>
            <a:ext cx="454826" cy="2154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a:extLst>
              <a:ext uri="{FF2B5EF4-FFF2-40B4-BE49-F238E27FC236}">
                <a16:creationId xmlns:a16="http://schemas.microsoft.com/office/drawing/2014/main" id="{DD48DF0C-2237-4358-8C3F-C66013A7D1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87804" y="5075749"/>
            <a:ext cx="483214" cy="228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FB26749-C332-4CA2-893D-EE11114EBB76}"/>
              </a:ext>
            </a:extLst>
          </p:cNvPr>
          <p:cNvSpPr txBox="1"/>
          <p:nvPr/>
        </p:nvSpPr>
        <p:spPr>
          <a:xfrm>
            <a:off x="1752599" y="6356350"/>
            <a:ext cx="2953625" cy="215444"/>
          </a:xfrm>
          <a:prstGeom prst="rect">
            <a:avLst/>
          </a:prstGeom>
          <a:noFill/>
        </p:spPr>
        <p:txBody>
          <a:bodyPr wrap="square">
            <a:spAutoFit/>
          </a:bodyPr>
          <a:lstStyle/>
          <a:p>
            <a:r>
              <a:rPr lang="en-US" sz="800" dirty="0"/>
              <a:t>https://www.atnf.csiro.au/people/pulsar/psrcat/psrcat_help.html</a:t>
            </a:r>
          </a:p>
        </p:txBody>
      </p:sp>
      <p:sp>
        <p:nvSpPr>
          <p:cNvPr id="3" name="Rectangle 2">
            <a:extLst>
              <a:ext uri="{FF2B5EF4-FFF2-40B4-BE49-F238E27FC236}">
                <a16:creationId xmlns:a16="http://schemas.microsoft.com/office/drawing/2014/main" id="{831D67FF-2673-CEAF-E377-3CF8A7A0C410}"/>
              </a:ext>
            </a:extLst>
          </p:cNvPr>
          <p:cNvSpPr/>
          <p:nvPr/>
        </p:nvSpPr>
        <p:spPr>
          <a:xfrm>
            <a:off x="3796703" y="203922"/>
            <a:ext cx="4872296" cy="923330"/>
          </a:xfrm>
          <a:prstGeom prst="rect">
            <a:avLst/>
          </a:prstGeom>
        </p:spPr>
        <p:txBody>
          <a:bodyPr wrap="none">
            <a:spAutoFit/>
          </a:bodyPr>
          <a:lstStyle/>
          <a:p>
            <a:r>
              <a:rPr lang="en-US" sz="5400" dirty="0">
                <a:latin typeface="+mj-lt"/>
              </a:rPr>
              <a:t>Pulsar Databases</a:t>
            </a:r>
          </a:p>
        </p:txBody>
      </p:sp>
    </p:spTree>
    <p:extLst>
      <p:ext uri="{BB962C8B-B14F-4D97-AF65-F5344CB8AC3E}">
        <p14:creationId xmlns:p14="http://schemas.microsoft.com/office/powerpoint/2010/main" val="2196590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48</a:t>
            </a:fld>
            <a:endParaRPr lang="en-US" dirty="0"/>
          </a:p>
        </p:txBody>
      </p:sp>
      <p:pic>
        <p:nvPicPr>
          <p:cNvPr id="6" name="Picture 5" descr="Graphical user interface&#10;&#10;Description automatically generated">
            <a:extLst>
              <a:ext uri="{FF2B5EF4-FFF2-40B4-BE49-F238E27FC236}">
                <a16:creationId xmlns:a16="http://schemas.microsoft.com/office/drawing/2014/main" id="{D894A4AA-66DC-4A72-9166-0CADE0EAC9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790" y="1570613"/>
            <a:ext cx="5569189" cy="2462095"/>
          </a:xfrm>
          <a:prstGeom prst="rect">
            <a:avLst/>
          </a:prstGeom>
        </p:spPr>
      </p:pic>
      <p:sp>
        <p:nvSpPr>
          <p:cNvPr id="11" name="TextBox 10">
            <a:extLst>
              <a:ext uri="{FF2B5EF4-FFF2-40B4-BE49-F238E27FC236}">
                <a16:creationId xmlns:a16="http://schemas.microsoft.com/office/drawing/2014/main" id="{EB8A906B-9839-472B-86DC-4B6EEFE3A5ED}"/>
              </a:ext>
            </a:extLst>
          </p:cNvPr>
          <p:cNvSpPr txBox="1"/>
          <p:nvPr/>
        </p:nvSpPr>
        <p:spPr>
          <a:xfrm>
            <a:off x="1672799" y="5685855"/>
            <a:ext cx="9346345" cy="338554"/>
          </a:xfrm>
          <a:prstGeom prst="rect">
            <a:avLst/>
          </a:prstGeom>
          <a:noFill/>
        </p:spPr>
        <p:txBody>
          <a:bodyPr wrap="square">
            <a:spAutoFit/>
          </a:bodyPr>
          <a:lstStyle/>
          <a:p>
            <a:r>
              <a:rPr lang="en-US" sz="800" dirty="0"/>
              <a:t>Because frequency is time-dependent, movement toward or away from a radio wave will affect the frequency at which it is detected, i.e., the Doppler effect.  One way to control for this movement is to measure barycentric frequency instead of raw frequency. Calculations of barycentric frequency control for the rotation of the Earth and its orbit around the sun. </a:t>
            </a:r>
          </a:p>
        </p:txBody>
      </p:sp>
      <p:sp>
        <p:nvSpPr>
          <p:cNvPr id="13" name="TextBox 12">
            <a:extLst>
              <a:ext uri="{FF2B5EF4-FFF2-40B4-BE49-F238E27FC236}">
                <a16:creationId xmlns:a16="http://schemas.microsoft.com/office/drawing/2014/main" id="{04E3B2F5-F154-461C-8C1A-F1592C53EB2A}"/>
              </a:ext>
            </a:extLst>
          </p:cNvPr>
          <p:cNvSpPr txBox="1"/>
          <p:nvPr/>
        </p:nvSpPr>
        <p:spPr>
          <a:xfrm>
            <a:off x="1663308" y="6166496"/>
            <a:ext cx="6094602" cy="338554"/>
          </a:xfrm>
          <a:prstGeom prst="rect">
            <a:avLst/>
          </a:prstGeom>
          <a:noFill/>
        </p:spPr>
        <p:txBody>
          <a:bodyPr wrap="square">
            <a:spAutoFit/>
          </a:bodyPr>
          <a:lstStyle/>
          <a:p>
            <a:r>
              <a:rPr lang="en-US" sz="1600" dirty="0"/>
              <a:t>https://www.atnf.csiro.au/research/pulsar/psrcat/</a:t>
            </a:r>
          </a:p>
        </p:txBody>
      </p:sp>
      <p:pic>
        <p:nvPicPr>
          <p:cNvPr id="14" name="Picture 13" descr="Graphical user interface, text, application&#10;&#10;Description automatically generated">
            <a:extLst>
              <a:ext uri="{FF2B5EF4-FFF2-40B4-BE49-F238E27FC236}">
                <a16:creationId xmlns:a16="http://schemas.microsoft.com/office/drawing/2014/main" id="{1FF39139-BCB9-4741-BBB0-F0D9783CE4B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9947" r="66586" b="31138"/>
          <a:stretch/>
        </p:blipFill>
        <p:spPr>
          <a:xfrm>
            <a:off x="7269668" y="815128"/>
            <a:ext cx="3930926" cy="2776453"/>
          </a:xfrm>
          <a:prstGeom prst="rect">
            <a:avLst/>
          </a:prstGeom>
        </p:spPr>
      </p:pic>
      <p:sp>
        <p:nvSpPr>
          <p:cNvPr id="4" name="TextBox 3">
            <a:extLst>
              <a:ext uri="{FF2B5EF4-FFF2-40B4-BE49-F238E27FC236}">
                <a16:creationId xmlns:a16="http://schemas.microsoft.com/office/drawing/2014/main" id="{B519234A-077D-4E98-B0B6-FA35E9CAF1AA}"/>
              </a:ext>
            </a:extLst>
          </p:cNvPr>
          <p:cNvSpPr txBox="1"/>
          <p:nvPr/>
        </p:nvSpPr>
        <p:spPr>
          <a:xfrm>
            <a:off x="823626" y="1156470"/>
            <a:ext cx="2126864" cy="369332"/>
          </a:xfrm>
          <a:prstGeom prst="rect">
            <a:avLst/>
          </a:prstGeom>
          <a:noFill/>
        </p:spPr>
        <p:txBody>
          <a:bodyPr wrap="none" rtlCol="0">
            <a:spAutoFit/>
          </a:bodyPr>
          <a:lstStyle/>
          <a:p>
            <a:r>
              <a:rPr lang="en-US" b="1" dirty="0"/>
              <a:t>Crab Pulsar Example</a:t>
            </a:r>
          </a:p>
        </p:txBody>
      </p:sp>
      <p:sp>
        <p:nvSpPr>
          <p:cNvPr id="15" name="TextBox 14">
            <a:extLst>
              <a:ext uri="{FF2B5EF4-FFF2-40B4-BE49-F238E27FC236}">
                <a16:creationId xmlns:a16="http://schemas.microsoft.com/office/drawing/2014/main" id="{4D13E451-F5A9-4CA1-958B-3CB02B1FBB56}"/>
              </a:ext>
            </a:extLst>
          </p:cNvPr>
          <p:cNvSpPr txBox="1"/>
          <p:nvPr/>
        </p:nvSpPr>
        <p:spPr>
          <a:xfrm>
            <a:off x="7152314" y="3820930"/>
            <a:ext cx="4382548" cy="707886"/>
          </a:xfrm>
          <a:prstGeom prst="rect">
            <a:avLst/>
          </a:prstGeom>
          <a:noFill/>
        </p:spPr>
        <p:txBody>
          <a:bodyPr wrap="square">
            <a:spAutoFit/>
          </a:bodyPr>
          <a:lstStyle/>
          <a:p>
            <a:r>
              <a:rPr lang="en-US" sz="1000" dirty="0"/>
              <a:t>See Appendix A for Parameter definitions.  </a:t>
            </a:r>
            <a:r>
              <a:rPr lang="en-US" sz="1000" dirty="0">
                <a:hlinkClick r:id="rId5"/>
              </a:rPr>
              <a:t>https://www.atnf.csiro.au/research/pulsar/psrcat/psrcat_help.html</a:t>
            </a:r>
            <a:endParaRPr lang="en-US" sz="1000" dirty="0"/>
          </a:p>
          <a:p>
            <a:r>
              <a:rPr lang="en-US" sz="1000" dirty="0"/>
              <a:t>For example, </a:t>
            </a:r>
            <a:r>
              <a:rPr kumimoji="0" lang="en-US" altLang="en-US" sz="1000" b="0" i="0" u="none" strike="noStrike" cap="none" normalizeH="0" baseline="0" dirty="0">
                <a:ln>
                  <a:noFill/>
                </a:ln>
                <a:solidFill>
                  <a:srgbClr val="000000"/>
                </a:solidFill>
                <a:effectLst/>
                <a:latin typeface="Arial Unicode MS"/>
              </a:rPr>
              <a:t>F0 is Barycentric rotation frequency (Hz); PO is Pulse Period.</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endParaRPr lang="en-US" sz="1000" dirty="0"/>
          </a:p>
        </p:txBody>
      </p:sp>
      <p:sp>
        <p:nvSpPr>
          <p:cNvPr id="9" name="Rectangle 2">
            <a:extLst>
              <a:ext uri="{FF2B5EF4-FFF2-40B4-BE49-F238E27FC236}">
                <a16:creationId xmlns:a16="http://schemas.microsoft.com/office/drawing/2014/main" id="{8E582308-9B4E-4F72-A0F0-7B79AF3FE35C}"/>
              </a:ext>
            </a:extLst>
          </p:cNvPr>
          <p:cNvSpPr>
            <a:spLocks noChangeArrowheads="1"/>
          </p:cNvSpPr>
          <p:nvPr/>
        </p:nvSpPr>
        <p:spPr bwMode="auto">
          <a:xfrm rot="10800000" flipV="1">
            <a:off x="7269668" y="3460034"/>
            <a:ext cx="363881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chemeClr val="tx1"/>
                </a:solidFill>
                <a:effectLst/>
                <a:latin typeface="Arial Unicode MS"/>
                <a:ea typeface="Courier"/>
              </a:rPr>
              <a:t>P0                     0.0333924123                             1.200e-09</a:t>
            </a:r>
            <a:r>
              <a:rPr kumimoji="0" lang="en-US" altLang="en-US" sz="8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A8A14C8E-AFF3-45F4-B86A-D655B4EB72B0}"/>
              </a:ext>
            </a:extLst>
          </p:cNvPr>
          <p:cNvSpPr txBox="1"/>
          <p:nvPr/>
        </p:nvSpPr>
        <p:spPr>
          <a:xfrm>
            <a:off x="1672799" y="4962866"/>
            <a:ext cx="4584178" cy="553998"/>
          </a:xfrm>
          <a:prstGeom prst="rect">
            <a:avLst/>
          </a:prstGeom>
          <a:noFill/>
        </p:spPr>
        <p:txBody>
          <a:bodyPr wrap="square" rtlCol="0">
            <a:spAutoFit/>
          </a:bodyPr>
          <a:lstStyle/>
          <a:p>
            <a:r>
              <a:rPr lang="en-US" sz="1000" dirty="0"/>
              <a:t>NOTE: For 20m search on the crab pulsar (a pulsar) and not the crab nebula (a SNR)</a:t>
            </a:r>
          </a:p>
          <a:p>
            <a:r>
              <a:rPr lang="en-US" sz="1000" dirty="0"/>
              <a:t>Crab pulsar is PSR J0534+2200, a.k.a. PSR B0531+22 and also CM Tau</a:t>
            </a:r>
          </a:p>
          <a:p>
            <a:r>
              <a:rPr lang="en-US" sz="1000" dirty="0"/>
              <a:t>From Catalog DM = 56.77, PO pulse period (s) [Select “long” then Get Ephemeris. </a:t>
            </a:r>
          </a:p>
        </p:txBody>
      </p:sp>
      <p:sp>
        <p:nvSpPr>
          <p:cNvPr id="8" name="Rectangle 7">
            <a:extLst>
              <a:ext uri="{FF2B5EF4-FFF2-40B4-BE49-F238E27FC236}">
                <a16:creationId xmlns:a16="http://schemas.microsoft.com/office/drawing/2014/main" id="{4B2F2853-B813-1B50-C73F-3CE5A2491038}"/>
              </a:ext>
            </a:extLst>
          </p:cNvPr>
          <p:cNvSpPr/>
          <p:nvPr/>
        </p:nvSpPr>
        <p:spPr>
          <a:xfrm>
            <a:off x="3754758" y="128281"/>
            <a:ext cx="4872296" cy="923330"/>
          </a:xfrm>
          <a:prstGeom prst="rect">
            <a:avLst/>
          </a:prstGeom>
        </p:spPr>
        <p:txBody>
          <a:bodyPr wrap="none">
            <a:spAutoFit/>
          </a:bodyPr>
          <a:lstStyle/>
          <a:p>
            <a:r>
              <a:rPr lang="en-US" sz="5400" dirty="0">
                <a:latin typeface="+mj-lt"/>
              </a:rPr>
              <a:t>Pulsar Databases</a:t>
            </a:r>
          </a:p>
        </p:txBody>
      </p:sp>
    </p:spTree>
    <p:extLst>
      <p:ext uri="{BB962C8B-B14F-4D97-AF65-F5344CB8AC3E}">
        <p14:creationId xmlns:p14="http://schemas.microsoft.com/office/powerpoint/2010/main" val="42018244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49</a:t>
            </a:fld>
            <a:endParaRPr lang="en-US" dirty="0"/>
          </a:p>
        </p:txBody>
      </p:sp>
      <p:sp>
        <p:nvSpPr>
          <p:cNvPr id="8" name="Rectangle 7">
            <a:extLst>
              <a:ext uri="{FF2B5EF4-FFF2-40B4-BE49-F238E27FC236}">
                <a16:creationId xmlns:a16="http://schemas.microsoft.com/office/drawing/2014/main" id="{4B2F2853-B813-1B50-C73F-3CE5A2491038}"/>
              </a:ext>
            </a:extLst>
          </p:cNvPr>
          <p:cNvSpPr/>
          <p:nvPr/>
        </p:nvSpPr>
        <p:spPr>
          <a:xfrm>
            <a:off x="2611055" y="358732"/>
            <a:ext cx="7670370" cy="923330"/>
          </a:xfrm>
          <a:prstGeom prst="rect">
            <a:avLst/>
          </a:prstGeom>
        </p:spPr>
        <p:txBody>
          <a:bodyPr wrap="none">
            <a:spAutoFit/>
          </a:bodyPr>
          <a:lstStyle/>
          <a:p>
            <a:r>
              <a:rPr lang="en-US" sz="5400" dirty="0">
                <a:latin typeface="+mj-lt"/>
              </a:rPr>
              <a:t>Summary and Open Forum</a:t>
            </a:r>
          </a:p>
        </p:txBody>
      </p:sp>
      <p:sp>
        <p:nvSpPr>
          <p:cNvPr id="2" name="TextBox 1">
            <a:extLst>
              <a:ext uri="{FF2B5EF4-FFF2-40B4-BE49-F238E27FC236}">
                <a16:creationId xmlns:a16="http://schemas.microsoft.com/office/drawing/2014/main" id="{0B6E2E26-D657-F02F-870E-9C23AAF3A374}"/>
              </a:ext>
            </a:extLst>
          </p:cNvPr>
          <p:cNvSpPr txBox="1"/>
          <p:nvPr/>
        </p:nvSpPr>
        <p:spPr>
          <a:xfrm>
            <a:off x="1538680" y="1543803"/>
            <a:ext cx="9815120" cy="3785652"/>
          </a:xfrm>
          <a:prstGeom prst="rect">
            <a:avLst/>
          </a:prstGeom>
          <a:noFill/>
        </p:spPr>
        <p:txBody>
          <a:bodyPr wrap="square" rtlCol="0">
            <a:spAutoFit/>
          </a:bodyPr>
          <a:lstStyle/>
          <a:p>
            <a:r>
              <a:rPr lang="en-US" sz="2400" b="1" dirty="0"/>
              <a:t>Demo Objective: </a:t>
            </a:r>
            <a:r>
              <a:rPr lang="en-US" sz="2400" dirty="0"/>
              <a:t>When observing pulsar profiles always remember the 3 P’s and how they affect outcomes:</a:t>
            </a:r>
          </a:p>
          <a:p>
            <a:pPr marL="285750" indent="-285750">
              <a:buFont typeface="Arial" panose="020B0604020202020204" pitchFamily="34" charset="0"/>
              <a:buChar char="•"/>
            </a:pPr>
            <a:r>
              <a:rPr lang="en-US" sz="2400" dirty="0"/>
              <a:t>A Parameter for Frequency Range.</a:t>
            </a:r>
          </a:p>
          <a:p>
            <a:pPr marL="285750" indent="-285750">
              <a:buFont typeface="Arial" panose="020B0604020202020204" pitchFamily="34" charset="0"/>
              <a:buChar char="•"/>
            </a:pPr>
            <a:r>
              <a:rPr lang="en-US" sz="2400" dirty="0"/>
              <a:t>A Parameter for Integration Time.</a:t>
            </a:r>
          </a:p>
          <a:p>
            <a:pPr marL="285750" indent="-285750">
              <a:buFont typeface="Arial" panose="020B0604020202020204" pitchFamily="34" charset="0"/>
              <a:buChar char="•"/>
            </a:pPr>
            <a:r>
              <a:rPr lang="en-US" sz="2400" dirty="0"/>
              <a:t>A Parameter for Observation Time. </a:t>
            </a:r>
          </a:p>
          <a:p>
            <a:pPr marL="285750" indent="-285750">
              <a:buFont typeface="Arial" panose="020B0604020202020204" pitchFamily="34" charset="0"/>
              <a:buChar char="•"/>
            </a:pPr>
            <a:endParaRPr lang="en-US" sz="2400" dirty="0"/>
          </a:p>
          <a:p>
            <a:r>
              <a:rPr lang="en-US" sz="2400" b="1" dirty="0"/>
              <a:t>Key Objectives of this PowerPoint: </a:t>
            </a:r>
            <a:r>
              <a:rPr lang="en-US" sz="2400" dirty="0"/>
              <a:t>An understanding and confirmation of what the 20m can and can’t do with pulsar profile observations.</a:t>
            </a:r>
          </a:p>
          <a:p>
            <a:endParaRPr lang="en-US" sz="2400" dirty="0"/>
          </a:p>
          <a:p>
            <a:r>
              <a:rPr lang="en-US" sz="2400" b="1" dirty="0"/>
              <a:t>Questions?</a:t>
            </a:r>
          </a:p>
        </p:txBody>
      </p:sp>
    </p:spTree>
    <p:extLst>
      <p:ext uri="{BB962C8B-B14F-4D97-AF65-F5344CB8AC3E}">
        <p14:creationId xmlns:p14="http://schemas.microsoft.com/office/powerpoint/2010/main" val="768192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63415"/>
            <a:ext cx="9144000" cy="855785"/>
          </a:xfrm>
        </p:spPr>
        <p:txBody>
          <a:bodyPr>
            <a:normAutofit fontScale="90000"/>
          </a:bodyPr>
          <a:lstStyle/>
          <a:p>
            <a:r>
              <a:rPr lang="en-US" dirty="0"/>
              <a:t>20 Meter Dish Demo</a:t>
            </a:r>
          </a:p>
        </p:txBody>
      </p:sp>
      <p:sp>
        <p:nvSpPr>
          <p:cNvPr id="3" name="Subtitle 2"/>
          <p:cNvSpPr>
            <a:spLocks noGrp="1"/>
          </p:cNvSpPr>
          <p:nvPr>
            <p:ph type="subTitle" idx="1"/>
          </p:nvPr>
        </p:nvSpPr>
        <p:spPr>
          <a:xfrm>
            <a:off x="1274885" y="1219200"/>
            <a:ext cx="5656710" cy="4396154"/>
          </a:xfrm>
        </p:spPr>
        <p:txBody>
          <a:bodyPr>
            <a:normAutofit lnSpcReduction="10000"/>
          </a:bodyPr>
          <a:lstStyle/>
          <a:p>
            <a:pPr algn="l"/>
            <a:r>
              <a:rPr lang="en-US" b="1" dirty="0"/>
              <a:t>Configure Receiver  </a:t>
            </a:r>
          </a:p>
          <a:p>
            <a:pPr marL="342900" indent="-342900" algn="l">
              <a:buFont typeface="Arial" panose="020B0604020202020204" pitchFamily="34" charset="0"/>
              <a:buChar char="•"/>
            </a:pPr>
            <a:r>
              <a:rPr lang="en-US" dirty="0"/>
              <a:t>Low Resolution: continuum mapping/pulsars</a:t>
            </a:r>
          </a:p>
          <a:p>
            <a:pPr marL="342900" indent="-342900" algn="l">
              <a:buFont typeface="Arial" panose="020B0604020202020204" pitchFamily="34" charset="0"/>
              <a:buChar char="•"/>
            </a:pPr>
            <a:r>
              <a:rPr lang="en-US" dirty="0"/>
              <a:t>High Resolution: Spectral Lines</a:t>
            </a:r>
          </a:p>
          <a:p>
            <a:pPr marL="342900" indent="-342900" algn="l">
              <a:buFont typeface="Arial" panose="020B0604020202020204" pitchFamily="34" charset="0"/>
              <a:buChar char="•"/>
            </a:pPr>
            <a:r>
              <a:rPr lang="en-US" dirty="0"/>
              <a:t>No Filter Full Band (with interference)</a:t>
            </a:r>
          </a:p>
          <a:p>
            <a:pPr marL="342900" indent="-342900" algn="l">
              <a:buFont typeface="Arial" panose="020B0604020202020204" pitchFamily="34" charset="0"/>
              <a:buChar char="•"/>
            </a:pPr>
            <a:r>
              <a:rPr lang="en-US" dirty="0"/>
              <a:t>H1 Filter (continuum maps, 1355-1455 MHz)</a:t>
            </a:r>
          </a:p>
          <a:p>
            <a:pPr marL="342900" indent="-342900" algn="l">
              <a:buFont typeface="Arial" panose="020B0604020202020204" pitchFamily="34" charset="0"/>
              <a:buChar char="•"/>
            </a:pPr>
            <a:r>
              <a:rPr lang="en-US" dirty="0"/>
              <a:t>OH Filter (Iridium sat. interference, 1.6-1.73 GHz)</a:t>
            </a:r>
          </a:p>
          <a:p>
            <a:pPr algn="l"/>
            <a:r>
              <a:rPr lang="en-US" sz="1900" b="1" dirty="0"/>
              <a:t>Data Collected in Bins: </a:t>
            </a:r>
            <a:r>
              <a:rPr lang="en-US" sz="1900" dirty="0"/>
              <a:t>Time bins (data collected in a small chunk of time) or frequency bins (data collected in a small chunk of observing frequency).</a:t>
            </a:r>
          </a:p>
          <a:p>
            <a:pPr algn="l"/>
            <a:endParaRPr lang="en-US" dirty="0"/>
          </a:p>
          <a:p>
            <a:pPr algn="l"/>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363" y="1219200"/>
            <a:ext cx="4882336" cy="4674577"/>
          </a:xfrm>
          <a:prstGeom prst="rect">
            <a:avLst/>
          </a:prstGeom>
        </p:spPr>
      </p:pic>
      <p:sp>
        <p:nvSpPr>
          <p:cNvPr id="6" name="Slide Number Placeholder 5"/>
          <p:cNvSpPr>
            <a:spLocks noGrp="1"/>
          </p:cNvSpPr>
          <p:nvPr>
            <p:ph type="sldNum" sz="quarter" idx="12"/>
          </p:nvPr>
        </p:nvSpPr>
        <p:spPr/>
        <p:txBody>
          <a:bodyPr/>
          <a:lstStyle/>
          <a:p>
            <a:fld id="{CA8D75EB-B86C-434C-A07B-B887823EC4F8}" type="slidenum">
              <a:rPr lang="en-US" smtClean="0"/>
              <a:t>5</a:t>
            </a:fld>
            <a:endParaRPr lang="en-US"/>
          </a:p>
        </p:txBody>
      </p:sp>
      <p:sp>
        <p:nvSpPr>
          <p:cNvPr id="7" name="TextBox 6">
            <a:extLst>
              <a:ext uri="{FF2B5EF4-FFF2-40B4-BE49-F238E27FC236}">
                <a16:creationId xmlns:a16="http://schemas.microsoft.com/office/drawing/2014/main" id="{F978F224-EC72-62EF-E302-A7DAB44A0D7A}"/>
              </a:ext>
            </a:extLst>
          </p:cNvPr>
          <p:cNvSpPr txBox="1"/>
          <p:nvPr/>
        </p:nvSpPr>
        <p:spPr>
          <a:xfrm>
            <a:off x="10091956" y="2074985"/>
            <a:ext cx="1968809" cy="261610"/>
          </a:xfrm>
          <a:prstGeom prst="rect">
            <a:avLst/>
          </a:prstGeom>
          <a:noFill/>
        </p:spPr>
        <p:txBody>
          <a:bodyPr wrap="none" rtlCol="0">
            <a:spAutoFit/>
          </a:bodyPr>
          <a:lstStyle/>
          <a:p>
            <a:r>
              <a:rPr lang="en-US" sz="1100" dirty="0"/>
              <a:t>X-Band: Aug. 28- Nov. 27, 2017</a:t>
            </a:r>
          </a:p>
        </p:txBody>
      </p:sp>
    </p:spTree>
    <p:extLst>
      <p:ext uri="{BB962C8B-B14F-4D97-AF65-F5344CB8AC3E}">
        <p14:creationId xmlns:p14="http://schemas.microsoft.com/office/powerpoint/2010/main" val="19093635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75059"/>
            <a:ext cx="10515600" cy="1325563"/>
          </a:xfrm>
        </p:spPr>
        <p:txBody>
          <a:bodyPr>
            <a:normAutofit/>
          </a:bodyPr>
          <a:lstStyle/>
          <a:p>
            <a:pPr algn="ctr"/>
            <a:r>
              <a:rPr lang="en-US" sz="5400" dirty="0"/>
              <a:t>Contact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3" name="Slide Number Placeholder 2"/>
          <p:cNvSpPr>
            <a:spLocks noGrp="1"/>
          </p:cNvSpPr>
          <p:nvPr>
            <p:ph type="sldNum" sz="quarter" idx="12"/>
          </p:nvPr>
        </p:nvSpPr>
        <p:spPr/>
        <p:txBody>
          <a:bodyPr/>
          <a:lstStyle/>
          <a:p>
            <a:fld id="{CA8D75EB-B86C-434C-A07B-B887823EC4F8}" type="slidenum">
              <a:rPr lang="en-US" smtClean="0"/>
              <a:t>50</a:t>
            </a:fld>
            <a:endParaRPr lang="en-US"/>
          </a:p>
        </p:txBody>
      </p:sp>
      <p:sp>
        <p:nvSpPr>
          <p:cNvPr id="4" name="TextBox 3"/>
          <p:cNvSpPr txBox="1"/>
          <p:nvPr/>
        </p:nvSpPr>
        <p:spPr>
          <a:xfrm>
            <a:off x="1995879" y="2083624"/>
            <a:ext cx="8469613" cy="2062103"/>
          </a:xfrm>
          <a:prstGeom prst="rect">
            <a:avLst/>
          </a:prstGeom>
          <a:noFill/>
        </p:spPr>
        <p:txBody>
          <a:bodyPr wrap="square" rtlCol="0">
            <a:spAutoFit/>
          </a:bodyPr>
          <a:lstStyle/>
          <a:p>
            <a:r>
              <a:rPr lang="en-US" sz="3200" dirty="0"/>
              <a:t>Email SARA Section Analytical Section Coordinator</a:t>
            </a:r>
          </a:p>
          <a:p>
            <a:r>
              <a:rPr lang="en-US" sz="3200" dirty="0">
                <a:hlinkClick r:id="rId3"/>
              </a:rPr>
              <a:t>Tzikas@alum.rpi.edu</a:t>
            </a:r>
            <a:endParaRPr lang="en-US" sz="3200" dirty="0"/>
          </a:p>
          <a:p>
            <a:r>
              <a:rPr lang="en-US" sz="3200" dirty="0">
                <a:hlinkClick r:id="rId4"/>
              </a:rPr>
              <a:t>stephentzikas@gmail.com</a:t>
            </a:r>
            <a:endParaRPr lang="en-US" sz="3200" dirty="0"/>
          </a:p>
          <a:p>
            <a:endParaRPr lang="en-US" sz="3200" dirty="0"/>
          </a:p>
        </p:txBody>
      </p:sp>
    </p:spTree>
    <p:extLst>
      <p:ext uri="{BB962C8B-B14F-4D97-AF65-F5344CB8AC3E}">
        <p14:creationId xmlns:p14="http://schemas.microsoft.com/office/powerpoint/2010/main" val="1385500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9700" y="1291987"/>
            <a:ext cx="10071100" cy="4524315"/>
          </a:xfrm>
          <a:prstGeom prst="rect">
            <a:avLst/>
          </a:prstGeom>
        </p:spPr>
        <p:txBody>
          <a:bodyPr wrap="square">
            <a:spAutoFit/>
          </a:bodyPr>
          <a:lstStyle/>
          <a:p>
            <a:r>
              <a:rPr lang="en-US" sz="2400" b="1" dirty="0">
                <a:solidFill>
                  <a:srgbClr val="000000"/>
                </a:solidFill>
                <a:latin typeface="+mj-lt"/>
              </a:rPr>
              <a:t>Input Your Pulsar Observation</a:t>
            </a:r>
          </a:p>
          <a:p>
            <a:pPr>
              <a:buFont typeface="Arial" panose="020B0604020202020204" pitchFamily="34" charset="0"/>
              <a:buChar char="•"/>
            </a:pPr>
            <a:endParaRPr lang="en-US" sz="2400" dirty="0">
              <a:solidFill>
                <a:srgbClr val="000000"/>
              </a:solidFill>
              <a:latin typeface="+mj-lt"/>
            </a:endParaRPr>
          </a:p>
          <a:p>
            <a:pPr>
              <a:buFont typeface="Arial" panose="020B0604020202020204" pitchFamily="34" charset="0"/>
              <a:buChar char="•"/>
            </a:pPr>
            <a:r>
              <a:rPr lang="en-US" sz="2400" dirty="0">
                <a:solidFill>
                  <a:srgbClr val="000000"/>
                </a:solidFill>
                <a:latin typeface="+mj-lt"/>
              </a:rPr>
              <a:t>Name the object with a recognizable pulsar name, for example, "B0329+54". </a:t>
            </a:r>
          </a:p>
          <a:p>
            <a:pPr>
              <a:buFont typeface="Arial" panose="020B0604020202020204" pitchFamily="34" charset="0"/>
              <a:buChar char="•"/>
            </a:pPr>
            <a:r>
              <a:rPr lang="en-US" sz="2400" dirty="0">
                <a:solidFill>
                  <a:srgbClr val="000000"/>
                </a:solidFill>
                <a:latin typeface="+mj-lt"/>
              </a:rPr>
              <a:t>Personalize by appending to the name, e.g. "B0329+54_mypulsar". </a:t>
            </a:r>
          </a:p>
          <a:p>
            <a:pPr>
              <a:buFont typeface="Arial" panose="020B0604020202020204" pitchFamily="34" charset="0"/>
              <a:buChar char="•"/>
            </a:pPr>
            <a:r>
              <a:rPr lang="en-US" sz="2400" dirty="0">
                <a:solidFill>
                  <a:srgbClr val="000000"/>
                </a:solidFill>
                <a:latin typeface="+mj-lt"/>
              </a:rPr>
              <a:t>Select "Low Resolution Spectral/Continuum" and check the "Pulsar Mode" box. </a:t>
            </a:r>
          </a:p>
          <a:p>
            <a:pPr>
              <a:buFont typeface="Arial" panose="020B0604020202020204" pitchFamily="34" charset="0"/>
              <a:buChar char="•"/>
            </a:pPr>
            <a:r>
              <a:rPr lang="en-US" sz="2400" dirty="0">
                <a:solidFill>
                  <a:srgbClr val="000000"/>
                </a:solidFill>
                <a:latin typeface="+mj-lt"/>
              </a:rPr>
              <a:t>Select "Track" </a:t>
            </a:r>
          </a:p>
          <a:p>
            <a:pPr>
              <a:buFont typeface="Arial" panose="020B0604020202020204" pitchFamily="34" charset="0"/>
              <a:buChar char="•"/>
            </a:pPr>
            <a:r>
              <a:rPr lang="en-US" sz="2400" dirty="0">
                <a:solidFill>
                  <a:srgbClr val="000000"/>
                </a:solidFill>
                <a:latin typeface="+mj-lt"/>
              </a:rPr>
              <a:t>Bright pulsars can be detected with 60 s durations. Longer for weaker pulsars. </a:t>
            </a:r>
          </a:p>
          <a:p>
            <a:pPr>
              <a:buFont typeface="Arial" panose="020B0604020202020204" pitchFamily="34" charset="0"/>
              <a:buChar char="•"/>
            </a:pPr>
            <a:r>
              <a:rPr lang="en-US" sz="2400" dirty="0">
                <a:solidFill>
                  <a:srgbClr val="000000"/>
                </a:solidFill>
                <a:latin typeface="+mj-lt"/>
              </a:rPr>
              <a:t>Set the integration time to a fraction (e.g., 1/30</a:t>
            </a:r>
            <a:r>
              <a:rPr lang="en-US" sz="2400" baseline="30000" dirty="0">
                <a:solidFill>
                  <a:srgbClr val="000000"/>
                </a:solidFill>
                <a:latin typeface="+mj-lt"/>
              </a:rPr>
              <a:t>th</a:t>
            </a:r>
            <a:r>
              <a:rPr lang="en-US" sz="2400" dirty="0">
                <a:solidFill>
                  <a:srgbClr val="000000"/>
                </a:solidFill>
                <a:latin typeface="+mj-lt"/>
              </a:rPr>
              <a:t> of the pulsar period). </a:t>
            </a:r>
          </a:p>
          <a:p>
            <a:pPr>
              <a:buFont typeface="Arial" panose="020B0604020202020204" pitchFamily="34" charset="0"/>
              <a:buChar char="•"/>
            </a:pPr>
            <a:r>
              <a:rPr lang="en-US" sz="2400" dirty="0">
                <a:solidFill>
                  <a:srgbClr val="000000"/>
                </a:solidFill>
                <a:latin typeface="+mj-lt"/>
              </a:rPr>
              <a:t>Possible range of integration times: 0.1 to 0.0001. The data acquisition system is unable to keep up with the data rate if the integration time is less than 0.0001 second. It will collect data, but what it collects will be mostly nonsense. </a:t>
            </a:r>
          </a:p>
          <a:p>
            <a:pPr>
              <a:buFont typeface="Arial" panose="020B0604020202020204" pitchFamily="34" charset="0"/>
              <a:buChar char="•"/>
            </a:pPr>
            <a:r>
              <a:rPr lang="en-US" sz="2400" b="0" i="0" u="none" strike="noStrike" dirty="0">
                <a:solidFill>
                  <a:srgbClr val="000000"/>
                </a:solidFill>
                <a:effectLst/>
                <a:latin typeface="+mj-lt"/>
              </a:rPr>
              <a:t>Remember the 3 P’s: Freq. range, Integration time, Observing time Parameters </a:t>
            </a:r>
          </a:p>
        </p:txBody>
      </p:sp>
      <p:sp>
        <p:nvSpPr>
          <p:cNvPr id="3" name="Rectangle 2"/>
          <p:cNvSpPr/>
          <p:nvPr/>
        </p:nvSpPr>
        <p:spPr>
          <a:xfrm>
            <a:off x="3811698" y="5893375"/>
            <a:ext cx="5013104" cy="369332"/>
          </a:xfrm>
          <a:prstGeom prst="rect">
            <a:avLst/>
          </a:prstGeom>
        </p:spPr>
        <p:txBody>
          <a:bodyPr wrap="none">
            <a:spAutoFit/>
          </a:bodyPr>
          <a:lstStyle/>
          <a:p>
            <a:r>
              <a:rPr lang="en-US" dirty="0"/>
              <a:t>http://www.gb.nrao.edu/20m/psr20m_advice.html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5" name="Rectangle 4"/>
          <p:cNvSpPr/>
          <p:nvPr/>
        </p:nvSpPr>
        <p:spPr>
          <a:xfrm>
            <a:off x="3180313" y="291584"/>
            <a:ext cx="5951758" cy="923330"/>
          </a:xfrm>
          <a:prstGeom prst="rect">
            <a:avLst/>
          </a:prstGeom>
        </p:spPr>
        <p:txBody>
          <a:bodyPr wrap="none">
            <a:spAutoFit/>
          </a:bodyPr>
          <a:lstStyle/>
          <a:p>
            <a:r>
              <a:rPr lang="en-US" sz="5400" dirty="0">
                <a:latin typeface="+mj-lt"/>
              </a:rPr>
              <a:t>20 Meter Dish Demo</a:t>
            </a:r>
          </a:p>
        </p:txBody>
      </p:sp>
      <p:sp>
        <p:nvSpPr>
          <p:cNvPr id="6"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6</a:t>
            </a:fld>
            <a:endParaRPr lang="en-US"/>
          </a:p>
        </p:txBody>
      </p:sp>
    </p:spTree>
    <p:extLst>
      <p:ext uri="{BB962C8B-B14F-4D97-AF65-F5344CB8AC3E}">
        <p14:creationId xmlns:p14="http://schemas.microsoft.com/office/powerpoint/2010/main" val="2372765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39737" y="1587951"/>
            <a:ext cx="4953000" cy="1200329"/>
          </a:xfrm>
          <a:prstGeom prst="rect">
            <a:avLst/>
          </a:prstGeom>
        </p:spPr>
        <p:txBody>
          <a:bodyPr wrap="square">
            <a:spAutoFit/>
          </a:bodyPr>
          <a:lstStyle/>
          <a:p>
            <a:r>
              <a:rPr lang="en-US" sz="2400" b="1" dirty="0"/>
              <a:t>PRESTO </a:t>
            </a:r>
            <a:r>
              <a:rPr lang="en-US" sz="2400" b="1" dirty="0" err="1"/>
              <a:t>Prepfold</a:t>
            </a:r>
            <a:r>
              <a:rPr lang="en-US" sz="2400" b="1" dirty="0"/>
              <a:t> Plots: </a:t>
            </a:r>
            <a:r>
              <a:rPr lang="en-US" sz="2400" dirty="0"/>
              <a:t>These are the results of a pulsar observed through the 20m radio telescope.  </a:t>
            </a:r>
          </a:p>
        </p:txBody>
      </p:sp>
      <p:sp>
        <p:nvSpPr>
          <p:cNvPr id="4" name="Rectangle 3"/>
          <p:cNvSpPr/>
          <p:nvPr/>
        </p:nvSpPr>
        <p:spPr>
          <a:xfrm>
            <a:off x="1339737" y="2846511"/>
            <a:ext cx="4775200" cy="3170099"/>
          </a:xfrm>
          <a:prstGeom prst="rect">
            <a:avLst/>
          </a:prstGeom>
        </p:spPr>
        <p:txBody>
          <a:bodyPr wrap="square">
            <a:spAutoFit/>
          </a:bodyPr>
          <a:lstStyle/>
          <a:p>
            <a:r>
              <a:rPr lang="en-US" sz="2000" dirty="0"/>
              <a:t>There are many diﬀerent packages of software designed for observing pulsars.  One is called PRESTO. PRESTO takes the Fourier transform of a data set and uses algorithms to search for pulsars. When PRESTO ﬁnds a promising candidate, it can go back to the time domain data and use a program called </a:t>
            </a:r>
            <a:r>
              <a:rPr lang="en-US" sz="2000" dirty="0" err="1"/>
              <a:t>prepfold</a:t>
            </a:r>
            <a:r>
              <a:rPr lang="en-US" sz="2000" dirty="0"/>
              <a:t> to fold the data at the period of a candidate.  What comes out is a plot like the following figure. </a:t>
            </a:r>
          </a:p>
        </p:txBody>
      </p:sp>
      <p:pic>
        <p:nvPicPr>
          <p:cNvPr id="5" name="Picture 4"/>
          <p:cNvPicPr>
            <a:picLocks noChangeAspect="1"/>
          </p:cNvPicPr>
          <p:nvPr/>
        </p:nvPicPr>
        <p:blipFill>
          <a:blip r:embed="rId2"/>
          <a:stretch>
            <a:fillRect/>
          </a:stretch>
        </p:blipFill>
        <p:spPr>
          <a:xfrm>
            <a:off x="6360201" y="1699134"/>
            <a:ext cx="5563201" cy="391622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7"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7</a:t>
            </a:fld>
            <a:endParaRPr lang="en-US"/>
          </a:p>
        </p:txBody>
      </p:sp>
      <p:sp>
        <p:nvSpPr>
          <p:cNvPr id="8" name="Title 1">
            <a:extLst>
              <a:ext uri="{FF2B5EF4-FFF2-40B4-BE49-F238E27FC236}">
                <a16:creationId xmlns:a16="http://schemas.microsoft.com/office/drawing/2014/main" id="{443D649F-5EEE-F417-B995-DD401CE87261}"/>
              </a:ext>
            </a:extLst>
          </p:cNvPr>
          <p:cNvSpPr txBox="1">
            <a:spLocks/>
          </p:cNvSpPr>
          <p:nvPr/>
        </p:nvSpPr>
        <p:spPr>
          <a:xfrm>
            <a:off x="3233459" y="495820"/>
            <a:ext cx="5927319" cy="9246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t>20 Meter Dish Demo</a:t>
            </a:r>
          </a:p>
        </p:txBody>
      </p:sp>
      <p:sp>
        <p:nvSpPr>
          <p:cNvPr id="9" name="TextBox 8">
            <a:extLst>
              <a:ext uri="{FF2B5EF4-FFF2-40B4-BE49-F238E27FC236}">
                <a16:creationId xmlns:a16="http://schemas.microsoft.com/office/drawing/2014/main" id="{D00E42B2-9772-C339-743E-740464CA0085}"/>
              </a:ext>
            </a:extLst>
          </p:cNvPr>
          <p:cNvSpPr txBox="1"/>
          <p:nvPr/>
        </p:nvSpPr>
        <p:spPr>
          <a:xfrm>
            <a:off x="7071919" y="5801186"/>
            <a:ext cx="3913635" cy="369332"/>
          </a:xfrm>
          <a:prstGeom prst="rect">
            <a:avLst/>
          </a:prstGeom>
          <a:noFill/>
        </p:spPr>
        <p:txBody>
          <a:bodyPr wrap="none" rtlCol="0">
            <a:spAutoFit/>
          </a:bodyPr>
          <a:lstStyle/>
          <a:p>
            <a:r>
              <a:rPr lang="en-US" dirty="0"/>
              <a:t>See 2020 Demo Presentation on Pulsars</a:t>
            </a:r>
          </a:p>
        </p:txBody>
      </p:sp>
    </p:spTree>
    <p:extLst>
      <p:ext uri="{BB962C8B-B14F-4D97-AF65-F5344CB8AC3E}">
        <p14:creationId xmlns:p14="http://schemas.microsoft.com/office/powerpoint/2010/main" val="1778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92300" y="1963515"/>
            <a:ext cx="4902200" cy="4154984"/>
          </a:xfrm>
          <a:prstGeom prst="rect">
            <a:avLst/>
          </a:prstGeom>
          <a:noFill/>
        </p:spPr>
        <p:txBody>
          <a:bodyPr wrap="square" rtlCol="0">
            <a:spAutoFit/>
          </a:bodyPr>
          <a:lstStyle/>
          <a:p>
            <a:r>
              <a:rPr lang="en-US" sz="2400" b="1" dirty="0"/>
              <a:t>Pulse Profile Panel</a:t>
            </a:r>
          </a:p>
          <a:p>
            <a:endParaRPr lang="en-US" sz="2400" b="1" dirty="0"/>
          </a:p>
          <a:p>
            <a:r>
              <a:rPr lang="en-US" sz="2400" dirty="0"/>
              <a:t>Shows the strength of the pulse as a function of phase. This is the result of the full folding process. To make it, we add up, or </a:t>
            </a:r>
            <a:r>
              <a:rPr lang="en-US" sz="2400" b="1" dirty="0"/>
              <a:t>integrate</a:t>
            </a:r>
            <a:r>
              <a:rPr lang="en-US" sz="2400" dirty="0"/>
              <a:t>, the results of all the sub-folds. The peak corresponds to when the pulsar is “on”, and the random lines that you see when we are “oﬀ-pulse” is the background noise. </a:t>
            </a:r>
          </a:p>
        </p:txBody>
      </p:sp>
      <p:pic>
        <p:nvPicPr>
          <p:cNvPr id="3" name="Picture 2"/>
          <p:cNvPicPr>
            <a:picLocks noChangeAspect="1"/>
          </p:cNvPicPr>
          <p:nvPr/>
        </p:nvPicPr>
        <p:blipFill>
          <a:blip r:embed="rId2"/>
          <a:stretch>
            <a:fillRect/>
          </a:stretch>
        </p:blipFill>
        <p:spPr>
          <a:xfrm>
            <a:off x="7223943" y="1963515"/>
            <a:ext cx="3837758" cy="317546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6" name="Slide Number Placeholder 5"/>
          <p:cNvSpPr>
            <a:spLocks noGrp="1"/>
          </p:cNvSpPr>
          <p:nvPr>
            <p:ph type="sldNum" sz="quarter" idx="12"/>
          </p:nvPr>
        </p:nvSpPr>
        <p:spPr>
          <a:xfrm>
            <a:off x="8610600" y="6356350"/>
            <a:ext cx="2743200" cy="365125"/>
          </a:xfrm>
        </p:spPr>
        <p:txBody>
          <a:bodyPr/>
          <a:lstStyle/>
          <a:p>
            <a:fld id="{CA8D75EB-B86C-434C-A07B-B887823EC4F8}" type="slidenum">
              <a:rPr lang="en-US" smtClean="0"/>
              <a:t>8</a:t>
            </a:fld>
            <a:endParaRPr lang="en-US"/>
          </a:p>
        </p:txBody>
      </p:sp>
      <p:sp>
        <p:nvSpPr>
          <p:cNvPr id="9" name="Title 1">
            <a:extLst>
              <a:ext uri="{FF2B5EF4-FFF2-40B4-BE49-F238E27FC236}">
                <a16:creationId xmlns:a16="http://schemas.microsoft.com/office/drawing/2014/main" id="{6F07A1F0-F320-482A-D81F-E0EA7D563620}"/>
              </a:ext>
            </a:extLst>
          </p:cNvPr>
          <p:cNvSpPr txBox="1">
            <a:spLocks/>
          </p:cNvSpPr>
          <p:nvPr/>
        </p:nvSpPr>
        <p:spPr>
          <a:xfrm>
            <a:off x="3242344" y="764192"/>
            <a:ext cx="6144936" cy="85578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t>20 Meter Dish Demo</a:t>
            </a:r>
          </a:p>
        </p:txBody>
      </p:sp>
      <p:sp>
        <p:nvSpPr>
          <p:cNvPr id="10" name="TextBox 9">
            <a:extLst>
              <a:ext uri="{FF2B5EF4-FFF2-40B4-BE49-F238E27FC236}">
                <a16:creationId xmlns:a16="http://schemas.microsoft.com/office/drawing/2014/main" id="{0A8B539F-5A7B-F60A-FBBF-6FB9A410C6B8}"/>
              </a:ext>
            </a:extLst>
          </p:cNvPr>
          <p:cNvSpPr txBox="1"/>
          <p:nvPr/>
        </p:nvSpPr>
        <p:spPr>
          <a:xfrm>
            <a:off x="7298422" y="5297851"/>
            <a:ext cx="3913635" cy="369332"/>
          </a:xfrm>
          <a:prstGeom prst="rect">
            <a:avLst/>
          </a:prstGeom>
          <a:noFill/>
        </p:spPr>
        <p:txBody>
          <a:bodyPr wrap="none" rtlCol="0">
            <a:spAutoFit/>
          </a:bodyPr>
          <a:lstStyle/>
          <a:p>
            <a:r>
              <a:rPr lang="en-US" dirty="0"/>
              <a:t>See 2020 Demo Presentation on Pulsars</a:t>
            </a:r>
          </a:p>
        </p:txBody>
      </p:sp>
    </p:spTree>
    <p:extLst>
      <p:ext uri="{BB962C8B-B14F-4D97-AF65-F5344CB8AC3E}">
        <p14:creationId xmlns:p14="http://schemas.microsoft.com/office/powerpoint/2010/main" val="3244056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558750-DC25-4653-9A53-FA7E32AF0277}"/>
              </a:ext>
            </a:extLst>
          </p:cNvPr>
          <p:cNvSpPr txBox="1"/>
          <p:nvPr/>
        </p:nvSpPr>
        <p:spPr>
          <a:xfrm>
            <a:off x="343949" y="1374591"/>
            <a:ext cx="8565159" cy="4154984"/>
          </a:xfrm>
          <a:prstGeom prst="rect">
            <a:avLst/>
          </a:prstGeom>
          <a:noFill/>
        </p:spPr>
        <p:txBody>
          <a:bodyPr wrap="square">
            <a:spAutoFit/>
          </a:bodyPr>
          <a:lstStyle/>
          <a:p>
            <a:r>
              <a:rPr lang="en-US" sz="1200" b="1" dirty="0">
                <a:latin typeface="+mj-lt"/>
              </a:rPr>
              <a:t>Beam and Beamwidth (Visualization Basics)</a:t>
            </a:r>
          </a:p>
          <a:p>
            <a:pPr marL="0" marR="0" lvl="0" indent="0" algn="l" defTabSz="914400" rtl="0" eaLnBrk="0" fontAlgn="base" latinLnBrk="0" hangingPunct="0">
              <a:lnSpc>
                <a:spcPct val="100000"/>
              </a:lnSpc>
              <a:spcBef>
                <a:spcPct val="0"/>
              </a:spcBef>
              <a:spcAft>
                <a:spcPct val="0"/>
              </a:spcAft>
              <a:buClrTx/>
              <a:buSzTx/>
              <a:buFontTx/>
              <a:buNone/>
              <a:tabLst/>
            </a:pPr>
            <a:endParaRPr lang="en-US" sz="1000" dirty="0">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1100" dirty="0">
                <a:highlight>
                  <a:srgbClr val="FFFF00"/>
                </a:highlight>
                <a:latin typeface="+mj-lt"/>
              </a:rPr>
              <a:t>The beam is the area on the sky in which radiation will be detected by the radio telescope.</a:t>
            </a:r>
            <a:r>
              <a:rPr lang="en-US" sz="1100" dirty="0">
                <a:latin typeface="+mj-lt"/>
              </a:rPr>
              <a:t>  In terms of the telescope as a receiver of radiation, it will respond to the radiation coming in along that same beam as if it were a transmitter. In general, a smaller telescope has a wider beam.  The reflecting dish of the radio telescope</a:t>
            </a:r>
            <a:r>
              <a:rPr kumimoji="0" lang="en-US" altLang="en-US" sz="1100" b="0" i="0" u="none" strike="noStrike" cap="none" normalizeH="0" baseline="0" dirty="0">
                <a:ln>
                  <a:noFill/>
                </a:ln>
                <a:effectLst/>
                <a:latin typeface="+mj-lt"/>
                <a:cs typeface="Times New Roman" panose="02020603050405020304" pitchFamily="18" charset="0"/>
              </a:rPr>
              <a:t> gives the antenna considerable directionality by focusing radio waves from a particular direction onto the horn.  It is still sensitive to radiation from directions other than the pointing direction.  The largest lobe is called the </a:t>
            </a:r>
            <a:r>
              <a:rPr kumimoji="0" lang="en-US" altLang="en-US" sz="1100" i="1" u="none" strike="noStrike" cap="none" normalizeH="0" baseline="0" dirty="0">
                <a:ln>
                  <a:noFill/>
                </a:ln>
                <a:effectLst/>
                <a:latin typeface="+mj-lt"/>
                <a:cs typeface="Times New Roman" panose="02020603050405020304" pitchFamily="18" charset="0"/>
              </a:rPr>
              <a:t>main beam</a:t>
            </a:r>
            <a:r>
              <a:rPr kumimoji="0" lang="en-US" altLang="en-US" sz="1100" i="0" u="none" strike="noStrike" cap="none" normalizeH="0" baseline="0" dirty="0">
                <a:ln>
                  <a:noFill/>
                </a:ln>
                <a:effectLst/>
                <a:latin typeface="+mj-lt"/>
                <a:cs typeface="Times New Roman" panose="02020603050405020304" pitchFamily="18" charset="0"/>
              </a:rPr>
              <a:t> </a:t>
            </a:r>
            <a:r>
              <a:rPr kumimoji="0" lang="en-US" altLang="en-US" sz="1100" b="0" i="0" u="none" strike="noStrike" cap="none" normalizeH="0" baseline="0" dirty="0">
                <a:ln>
                  <a:noFill/>
                </a:ln>
                <a:effectLst/>
                <a:latin typeface="+mj-lt"/>
                <a:cs typeface="Times New Roman" panose="02020603050405020304" pitchFamily="18" charset="0"/>
              </a:rPr>
              <a:t>and the smaller lobes are called </a:t>
            </a:r>
            <a:r>
              <a:rPr kumimoji="0" lang="en-US" altLang="en-US" sz="1100" i="1" u="none" strike="noStrike" cap="none" normalizeH="0" baseline="0" dirty="0">
                <a:ln>
                  <a:noFill/>
                </a:ln>
                <a:effectLst/>
                <a:latin typeface="+mj-lt"/>
                <a:cs typeface="Times New Roman" panose="02020603050405020304" pitchFamily="18" charset="0"/>
              </a:rPr>
              <a:t>side lobes</a:t>
            </a:r>
            <a:r>
              <a:rPr kumimoji="0" lang="en-US" altLang="en-US" sz="1100" i="0" u="none" strike="noStrike" cap="none" normalizeH="0" baseline="0" dirty="0">
                <a:ln>
                  <a:noFill/>
                </a:ln>
                <a:effectLst/>
                <a:latin typeface="+mj-lt"/>
                <a:cs typeface="Times New Roman" panose="02020603050405020304" pitchFamily="18" charset="0"/>
              </a:rPr>
              <a:t>. </a:t>
            </a:r>
          </a:p>
          <a:p>
            <a:endParaRPr kumimoji="0" lang="en-US" altLang="en-US" sz="1100" i="0" u="none" strike="noStrike" cap="none" normalizeH="0" baseline="0" dirty="0">
              <a:ln>
                <a:noFill/>
              </a:ln>
              <a:effectLst/>
              <a:latin typeface="+mj-lt"/>
              <a:cs typeface="Times New Roman" panose="02020603050405020304" pitchFamily="18" charset="0"/>
            </a:endParaRPr>
          </a:p>
          <a:p>
            <a:r>
              <a:rPr kumimoji="0" lang="en-US" altLang="en-US" sz="1100" i="0" u="none" strike="noStrike" cap="none" normalizeH="0" baseline="0" dirty="0">
                <a:ln>
                  <a:noFill/>
                </a:ln>
                <a:effectLst/>
                <a:highlight>
                  <a:srgbClr val="FFFF00"/>
                </a:highlight>
                <a:latin typeface="+mj-lt"/>
                <a:cs typeface="Times New Roman" panose="02020603050405020304" pitchFamily="18" charset="0"/>
              </a:rPr>
              <a:t>The beamwidth is the full width </a:t>
            </a:r>
            <a:r>
              <a:rPr kumimoji="0" lang="en-US" altLang="en-US" sz="1100" strike="noStrike" cap="none" normalizeH="0" baseline="0" dirty="0">
                <a:ln>
                  <a:noFill/>
                </a:ln>
                <a:effectLst/>
                <a:highlight>
                  <a:srgbClr val="FFFF00"/>
                </a:highlight>
                <a:latin typeface="+mj-lt"/>
                <a:cs typeface="Times New Roman" panose="02020603050405020304" pitchFamily="18" charset="0"/>
              </a:rPr>
              <a:t>half maximum </a:t>
            </a:r>
            <a:r>
              <a:rPr kumimoji="0" lang="en-US" altLang="en-US" sz="1100" i="0" u="none" strike="noStrike" cap="none" normalizeH="0" baseline="0" dirty="0">
                <a:ln>
                  <a:noFill/>
                </a:ln>
                <a:effectLst/>
                <a:highlight>
                  <a:srgbClr val="FFFF00"/>
                </a:highlight>
                <a:latin typeface="+mj-lt"/>
                <a:cs typeface="Times New Roman" panose="02020603050405020304" pitchFamily="18" charset="0"/>
              </a:rPr>
              <a:t>(FWHM) of the main beam.</a:t>
            </a:r>
            <a:r>
              <a:rPr kumimoji="0" lang="en-US" altLang="en-US" sz="1100" i="0" u="none" strike="noStrike" cap="none" normalizeH="0" baseline="0" dirty="0">
                <a:ln>
                  <a:noFill/>
                </a:ln>
                <a:effectLst/>
                <a:latin typeface="+mj-lt"/>
                <a:cs typeface="Times New Roman" panose="02020603050405020304" pitchFamily="18" charset="0"/>
              </a:rPr>
              <a:t>  </a:t>
            </a:r>
            <a:r>
              <a:rPr kumimoji="0" lang="en-US" altLang="en-US" sz="1100" b="0" i="0" u="none" strike="noStrike" cap="none" normalizeH="0" baseline="0" dirty="0">
                <a:ln>
                  <a:noFill/>
                </a:ln>
                <a:effectLst/>
                <a:latin typeface="+mj-lt"/>
                <a:cs typeface="Times New Roman" panose="02020603050405020304" pitchFamily="18" charset="0"/>
              </a:rPr>
              <a:t>This defines the resolution of the telescope.  When a point source is in the most sensitive part of the main beam, the measured signal will be highest. As the point source is moved away from the center of the main beam, the measured signal will decrease. Therefore, by moving the point source through the main beam, the shape of the main beam is mapped out. </a:t>
            </a:r>
            <a:r>
              <a:rPr lang="en-US" sz="1100" dirty="0">
                <a:latin typeface="+mj-lt"/>
              </a:rPr>
              <a:t>Only structures on angular scales larger than the telescope's beam can be revealed. The angular resolution of a given antenna system is limited by the beamwidth.  The 20-meter telescope is like a camera with one pixel, or beam. To make an image, one must scan the telescope back and forth across the object and build up an image, pixel by pixel.  </a:t>
            </a:r>
          </a:p>
          <a:p>
            <a:r>
              <a:rPr kumimoji="0" lang="en-US" altLang="en-US" sz="1100" b="0" i="0" u="none" strike="noStrike" cap="none" normalizeH="0" baseline="0" dirty="0">
                <a:ln>
                  <a:noFill/>
                </a:ln>
                <a:effectLst/>
                <a:latin typeface="+mj-lt"/>
              </a:rPr>
              <a:t>Beamwidth (BW) = 70λ / D</a:t>
            </a:r>
            <a:r>
              <a:rPr lang="en-US" sz="1100" dirty="0">
                <a:latin typeface="+mj-lt"/>
              </a:rPr>
              <a:t>.  It’s related to resolution.  λ is the observing wavelength, and D is the telescope diameter. </a:t>
            </a:r>
            <a:r>
              <a:rPr kumimoji="0" lang="en-US" altLang="en-US" sz="1100" b="0" i="0" u="none" strike="noStrike" cap="none" normalizeH="0" baseline="0" dirty="0">
                <a:ln>
                  <a:noFill/>
                </a:ln>
                <a:solidFill>
                  <a:schemeClr val="tx1"/>
                </a:solidFill>
                <a:effectLst/>
                <a:latin typeface="+mj-lt"/>
              </a:rPr>
              <a:t>λ = 0.3 / frequency</a:t>
            </a:r>
            <a:endParaRPr kumimoji="0" lang="en-US" altLang="en-US" sz="1100" b="1" i="0" u="none" strike="noStrike" cap="none" normalizeH="0" baseline="0" dirty="0">
              <a:ln>
                <a:noFill/>
              </a:ln>
              <a:solidFill>
                <a:schemeClr val="tx1"/>
              </a:solidFill>
              <a:effectLst/>
              <a:latin typeface="+mj-lt"/>
            </a:endParaRPr>
          </a:p>
          <a:p>
            <a:r>
              <a:rPr lang="en-US" sz="1100" dirty="0">
                <a:latin typeface="+mj-lt"/>
              </a:rPr>
              <a:t>For the 20m radio telescope: </a:t>
            </a:r>
          </a:p>
          <a:p>
            <a:pPr>
              <a:buFont typeface="Arial" panose="020B0604020202020204" pitchFamily="34" charset="0"/>
              <a:buChar char="•"/>
            </a:pPr>
            <a:r>
              <a:rPr lang="en-US" sz="1100" dirty="0">
                <a:latin typeface="+mj-lt"/>
              </a:rPr>
              <a:t>The 8-10 GHz receiver has a </a:t>
            </a:r>
            <a:r>
              <a:rPr lang="en-US" sz="1100" u="sng" dirty="0">
                <a:latin typeface="+mj-lt"/>
              </a:rPr>
              <a:t>beam size of about 7 arcmin</a:t>
            </a:r>
            <a:r>
              <a:rPr lang="en-US" sz="1100" dirty="0">
                <a:latin typeface="+mj-lt"/>
              </a:rPr>
              <a:t>. </a:t>
            </a:r>
          </a:p>
          <a:p>
            <a:pPr>
              <a:buFont typeface="Arial" panose="020B0604020202020204" pitchFamily="34" charset="0"/>
              <a:buChar char="•"/>
            </a:pPr>
            <a:r>
              <a:rPr lang="en-US" sz="1100" dirty="0">
                <a:latin typeface="+mj-lt"/>
              </a:rPr>
              <a:t>The 1.4 GHz receiver has a </a:t>
            </a:r>
            <a:r>
              <a:rPr lang="en-US" sz="1100" u="sng" dirty="0">
                <a:latin typeface="+mj-lt"/>
              </a:rPr>
              <a:t>beam size of about 44 arcmin</a:t>
            </a:r>
            <a:r>
              <a:rPr lang="en-US" sz="1100" dirty="0">
                <a:latin typeface="+mj-lt"/>
              </a:rPr>
              <a:t>. </a:t>
            </a:r>
          </a:p>
          <a:p>
            <a:pPr eaLnBrk="0" fontAlgn="base" hangingPunct="0">
              <a:spcBef>
                <a:spcPct val="0"/>
              </a:spcBef>
              <a:spcAft>
                <a:spcPct val="0"/>
              </a:spcAft>
            </a:pPr>
            <a:r>
              <a:rPr kumimoji="0" lang="en-US" altLang="en-US" sz="1100" b="0" i="0" u="none" strike="noStrike" cap="none" normalizeH="0" baseline="0" dirty="0">
                <a:ln>
                  <a:noFill/>
                </a:ln>
                <a:solidFill>
                  <a:schemeClr val="tx1"/>
                </a:solidFill>
                <a:effectLst/>
                <a:latin typeface="+mj-lt"/>
              </a:rPr>
              <a:t>(Some calculate a 0.6 degrees full width half maximum power response) </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100" dirty="0">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mj-lt"/>
              </a:rPr>
              <a:t>The antenna 3dB beamwidth is the angle between the </a:t>
            </a:r>
            <a:r>
              <a:rPr kumimoji="0" lang="en-US" altLang="en-US" sz="1100" b="0" i="0" u="sng" strike="noStrike" cap="none" normalizeH="0" baseline="0" dirty="0">
                <a:ln>
                  <a:noFill/>
                </a:ln>
                <a:solidFill>
                  <a:schemeClr val="tx1"/>
                </a:solidFill>
                <a:effectLst/>
                <a:latin typeface="+mj-lt"/>
              </a:rPr>
              <a:t>half-power </a:t>
            </a:r>
            <a:r>
              <a:rPr kumimoji="0" lang="en-US" altLang="en-US" sz="1100" b="0" i="0" u="none" strike="noStrike" cap="none" normalizeH="0" baseline="0" dirty="0">
                <a:ln>
                  <a:noFill/>
                </a:ln>
                <a:solidFill>
                  <a:schemeClr val="tx1"/>
                </a:solidFill>
                <a:effectLst/>
                <a:latin typeface="+mj-lt"/>
              </a:rPr>
              <a:t>of an antenna pattern or beam over which the relative power is at or above 50% of the peak power. </a:t>
            </a:r>
            <a:r>
              <a:rPr kumimoji="0" lang="en-US" altLang="en-US" sz="1100" i="0" u="none" strike="noStrike" cap="none" normalizeH="0" baseline="0" dirty="0">
                <a:ln>
                  <a:noFill/>
                </a:ln>
                <a:solidFill>
                  <a:schemeClr val="tx1"/>
                </a:solidFill>
                <a:effectLst/>
                <a:latin typeface="+mj-lt"/>
              </a:rPr>
              <a:t>Example</a:t>
            </a:r>
            <a:r>
              <a:rPr kumimoji="0" lang="en-US" altLang="en-US" sz="1100" b="1" i="0" u="none" strike="noStrike" cap="none" normalizeH="0" baseline="0" dirty="0">
                <a:ln>
                  <a:noFill/>
                </a:ln>
                <a:solidFill>
                  <a:schemeClr val="tx1"/>
                </a:solidFill>
                <a:effectLst/>
                <a:latin typeface="+mj-lt"/>
              </a:rPr>
              <a:t> : </a:t>
            </a:r>
            <a:r>
              <a:rPr kumimoji="0" lang="en-US" altLang="en-US" sz="1100" b="0" i="0" u="none" strike="noStrike" cap="none" normalizeH="0" baseline="0" dirty="0">
                <a:ln>
                  <a:noFill/>
                </a:ln>
                <a:solidFill>
                  <a:schemeClr val="tx1"/>
                </a:solidFill>
                <a:effectLst/>
                <a:latin typeface="+mj-lt"/>
              </a:rPr>
              <a:t>An antenna has a diameter of 2m and frequency 16GHz. Calculate the 3 DB beamwidth for the antenna.  </a:t>
            </a:r>
            <a:r>
              <a:rPr kumimoji="0" lang="en-US" altLang="en-US" sz="1100" i="0" u="none" strike="noStrike" cap="none" normalizeH="0" baseline="0" dirty="0">
                <a:ln>
                  <a:noFill/>
                </a:ln>
                <a:solidFill>
                  <a:schemeClr val="tx1"/>
                </a:solidFill>
                <a:effectLst/>
                <a:latin typeface="+mj-lt"/>
              </a:rPr>
              <a:t>To find </a:t>
            </a:r>
            <a:r>
              <a:rPr kumimoji="0" lang="en-US" altLang="en-US" sz="1100" b="0" i="0" u="none" strike="noStrike" cap="none" normalizeH="0" baseline="0" dirty="0">
                <a:ln>
                  <a:noFill/>
                </a:ln>
                <a:solidFill>
                  <a:schemeClr val="tx1"/>
                </a:solidFill>
                <a:effectLst/>
                <a:latin typeface="+mj-lt"/>
              </a:rPr>
              <a:t>3 dB Beamwidth, first calculate the value of λ, Substitute the values in the λ formula, λ = 0.3 / frequency λ = 0.3 / 16 λ = 0.01875.  Substitute the values in the beamwidth formula: Beamwidth =</a:t>
            </a:r>
            <a:r>
              <a:rPr lang="en-US" sz="1100" dirty="0">
                <a:latin typeface="+mj-lt"/>
              </a:rPr>
              <a:t> ( 70 * 0.01875 ) / 2 =  = 1.3125 / 2 degrees =  = 0.656 degrees</a:t>
            </a:r>
          </a:p>
        </p:txBody>
      </p:sp>
      <p:sp>
        <p:nvSpPr>
          <p:cNvPr id="4" name="Rectangle 3">
            <a:extLst>
              <a:ext uri="{FF2B5EF4-FFF2-40B4-BE49-F238E27FC236}">
                <a16:creationId xmlns:a16="http://schemas.microsoft.com/office/drawing/2014/main" id="{CAFBAEC2-4E60-414F-B335-2659D6AD858E}"/>
              </a:ext>
            </a:extLst>
          </p:cNvPr>
          <p:cNvSpPr/>
          <p:nvPr/>
        </p:nvSpPr>
        <p:spPr>
          <a:xfrm>
            <a:off x="2351130" y="47922"/>
            <a:ext cx="5951758" cy="923330"/>
          </a:xfrm>
          <a:prstGeom prst="rect">
            <a:avLst/>
          </a:prstGeom>
        </p:spPr>
        <p:txBody>
          <a:bodyPr wrap="none">
            <a:spAutoFit/>
          </a:bodyPr>
          <a:lstStyle/>
          <a:p>
            <a:r>
              <a:rPr lang="en-US" sz="5400" dirty="0">
                <a:latin typeface="+mj-lt"/>
              </a:rPr>
              <a:t>20 Meter Dish Demo</a:t>
            </a:r>
          </a:p>
        </p:txBody>
      </p:sp>
      <p:pic>
        <p:nvPicPr>
          <p:cNvPr id="5" name="Picture 4">
            <a:extLst>
              <a:ext uri="{FF2B5EF4-FFF2-40B4-BE49-F238E27FC236}">
                <a16:creationId xmlns:a16="http://schemas.microsoft.com/office/drawing/2014/main" id="{B5CABBE8-8BB1-4598-9260-FBA344F5F1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85" y="5615354"/>
            <a:ext cx="1143000" cy="1143000"/>
          </a:xfrm>
          <a:prstGeom prst="rect">
            <a:avLst/>
          </a:prstGeom>
        </p:spPr>
      </p:pic>
      <p:sp>
        <p:nvSpPr>
          <p:cNvPr id="10" name="TextBox 9">
            <a:extLst>
              <a:ext uri="{FF2B5EF4-FFF2-40B4-BE49-F238E27FC236}">
                <a16:creationId xmlns:a16="http://schemas.microsoft.com/office/drawing/2014/main" id="{3227B59A-A188-4317-B382-187B2507A89F}"/>
              </a:ext>
            </a:extLst>
          </p:cNvPr>
          <p:cNvSpPr txBox="1"/>
          <p:nvPr/>
        </p:nvSpPr>
        <p:spPr>
          <a:xfrm>
            <a:off x="1918740" y="971252"/>
            <a:ext cx="5220291" cy="369332"/>
          </a:xfrm>
          <a:prstGeom prst="rect">
            <a:avLst/>
          </a:prstGeom>
          <a:noFill/>
        </p:spPr>
        <p:txBody>
          <a:bodyPr wrap="square">
            <a:spAutoFit/>
          </a:bodyPr>
          <a:lstStyle/>
          <a:p>
            <a:r>
              <a:rPr lang="en-US" dirty="0"/>
              <a:t>https://www.gb.nrao.edu/20m/map20m_advice.html</a:t>
            </a:r>
          </a:p>
        </p:txBody>
      </p:sp>
      <p:pic>
        <p:nvPicPr>
          <p:cNvPr id="11" name="Picture 2">
            <a:extLst>
              <a:ext uri="{FF2B5EF4-FFF2-40B4-BE49-F238E27FC236}">
                <a16:creationId xmlns:a16="http://schemas.microsoft.com/office/drawing/2014/main" id="{6FE0C282-EE2F-4A60-8A70-C284AA2087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21172" y="1129078"/>
            <a:ext cx="2438421" cy="24384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B181548-47D2-42A7-AC98-996F4F399526}"/>
              </a:ext>
            </a:extLst>
          </p:cNvPr>
          <p:cNvSpPr txBox="1"/>
          <p:nvPr/>
        </p:nvSpPr>
        <p:spPr>
          <a:xfrm>
            <a:off x="9019415" y="863530"/>
            <a:ext cx="2754679" cy="215444"/>
          </a:xfrm>
          <a:prstGeom prst="rect">
            <a:avLst/>
          </a:prstGeom>
          <a:noFill/>
        </p:spPr>
        <p:txBody>
          <a:bodyPr wrap="square">
            <a:spAutoFit/>
          </a:bodyPr>
          <a:lstStyle/>
          <a:p>
            <a:pPr algn="l"/>
            <a:r>
              <a:rPr lang="it-IT" sz="800" dirty="0">
                <a:solidFill>
                  <a:srgbClr val="202124"/>
                </a:solidFill>
                <a:latin typeface="arial" panose="020B0604020202020204" pitchFamily="34" charset="0"/>
              </a:rPr>
              <a:t>Credit: </a:t>
            </a:r>
            <a:r>
              <a:rPr lang="it-IT" sz="800" b="0" i="0" dirty="0">
                <a:solidFill>
                  <a:srgbClr val="202124"/>
                </a:solidFill>
                <a:effectLst/>
                <a:latin typeface="arial" panose="020B0604020202020204" pitchFamily="34" charset="0"/>
              </a:rPr>
              <a:t>http://www.ras.ucalgary.ca</a:t>
            </a:r>
            <a:r>
              <a:rPr lang="it-IT" sz="800" b="0" i="0" dirty="0">
                <a:solidFill>
                  <a:srgbClr val="5F6368"/>
                </a:solidFill>
                <a:effectLst/>
                <a:latin typeface="arial" panose="020B0604020202020204" pitchFamily="34" charset="0"/>
              </a:rPr>
              <a:t> › radiotel › calibration</a:t>
            </a:r>
            <a:endParaRPr lang="it-IT" sz="800" b="0" i="0" dirty="0">
              <a:solidFill>
                <a:srgbClr val="1A0DAB"/>
              </a:solidFill>
              <a:effectLst/>
              <a:latin typeface="arial" panose="020B0604020202020204" pitchFamily="34" charset="0"/>
              <a:hlinkClick r:id="rId4"/>
            </a:endParaRPr>
          </a:p>
        </p:txBody>
      </p:sp>
      <p:sp>
        <p:nvSpPr>
          <p:cNvPr id="14" name="TextBox 13">
            <a:extLst>
              <a:ext uri="{FF2B5EF4-FFF2-40B4-BE49-F238E27FC236}">
                <a16:creationId xmlns:a16="http://schemas.microsoft.com/office/drawing/2014/main" id="{15A7C3DD-5866-4DE1-8BF2-01D963F86DA2}"/>
              </a:ext>
            </a:extLst>
          </p:cNvPr>
          <p:cNvSpPr txBox="1"/>
          <p:nvPr/>
        </p:nvSpPr>
        <p:spPr>
          <a:xfrm>
            <a:off x="8945460" y="3793867"/>
            <a:ext cx="2902591" cy="2092881"/>
          </a:xfrm>
          <a:prstGeom prst="rect">
            <a:avLst/>
          </a:prstGeom>
          <a:noFill/>
        </p:spPr>
        <p:txBody>
          <a:bodyPr wrap="square">
            <a:spAutoFit/>
          </a:bodyPr>
          <a:lstStyle/>
          <a:p>
            <a:r>
              <a:rPr lang="en-US" sz="1000" u="sng" dirty="0">
                <a:latin typeface="+mj-lt"/>
              </a:rPr>
              <a:t>The sensitivity </a:t>
            </a:r>
            <a:r>
              <a:rPr lang="en-US" sz="1000" dirty="0">
                <a:latin typeface="+mj-lt"/>
              </a:rPr>
              <a:t>of a telescope is not uniform across the beam. In most cases, the telescope is most sensitive to radiation entering the telescope straight-on, and the sensitivity fades off towards larger angles. Radiation that enters in the beam but off-center might produce a response in the receiver 80% of that when it enters in the very center. </a:t>
            </a:r>
          </a:p>
          <a:p>
            <a:endParaRPr lang="en-US" sz="1000" dirty="0">
              <a:latin typeface="+mj-lt"/>
            </a:endParaRPr>
          </a:p>
          <a:p>
            <a:r>
              <a:rPr lang="en-US" sz="1000" u="sng" dirty="0">
                <a:latin typeface="+mj-lt"/>
              </a:rPr>
              <a:t>The Radio telescope system temperature </a:t>
            </a:r>
            <a:r>
              <a:rPr lang="en-US" sz="1000" dirty="0">
                <a:latin typeface="+mj-lt"/>
              </a:rPr>
              <a:t>is the amount of noise that will appear in a measurement and which the signal from the source (measured as antenna temperature) needs to stand out from to be detected.</a:t>
            </a:r>
          </a:p>
        </p:txBody>
      </p:sp>
      <p:sp>
        <p:nvSpPr>
          <p:cNvPr id="9" name="TextBox 8">
            <a:extLst>
              <a:ext uri="{FF2B5EF4-FFF2-40B4-BE49-F238E27FC236}">
                <a16:creationId xmlns:a16="http://schemas.microsoft.com/office/drawing/2014/main" id="{EEFC316F-9539-4E0A-87B4-86E83554B919}"/>
              </a:ext>
            </a:extLst>
          </p:cNvPr>
          <p:cNvSpPr txBox="1"/>
          <p:nvPr/>
        </p:nvSpPr>
        <p:spPr>
          <a:xfrm>
            <a:off x="1692981" y="5626862"/>
            <a:ext cx="3634028" cy="553998"/>
          </a:xfrm>
          <a:prstGeom prst="rect">
            <a:avLst/>
          </a:prstGeom>
          <a:noFill/>
          <a:ln>
            <a:solidFill>
              <a:schemeClr val="tx1"/>
            </a:solidFill>
          </a:ln>
        </p:spPr>
        <p:txBody>
          <a:bodyPr wrap="square">
            <a:spAutoFit/>
          </a:bodyPr>
          <a:lstStyle/>
          <a:p>
            <a:r>
              <a:rPr lang="en-US" sz="1000" dirty="0">
                <a:effectLst/>
                <a:latin typeface="+mj-lt"/>
              </a:rPr>
              <a:t>The angular resolution is given by: θ ~ λ/D</a:t>
            </a:r>
          </a:p>
          <a:p>
            <a:r>
              <a:rPr lang="en-US" sz="1000" dirty="0">
                <a:latin typeface="+mj-lt"/>
              </a:rPr>
              <a:t>See </a:t>
            </a:r>
            <a:r>
              <a:rPr lang="en-US" sz="1000" dirty="0">
                <a:latin typeface="+mj-lt"/>
                <a:hlinkClick r:id="rId5"/>
              </a:rPr>
              <a:t>https://www.omnicalculator.com/physics/angular-resolution</a:t>
            </a:r>
            <a:endParaRPr lang="en-US" sz="1000" dirty="0">
              <a:latin typeface="+mj-lt"/>
            </a:endParaRPr>
          </a:p>
          <a:p>
            <a:r>
              <a:rPr lang="en-US" sz="1000" dirty="0">
                <a:latin typeface="+mj-lt"/>
              </a:rPr>
              <a:t>(Allows use of multiple units)</a:t>
            </a:r>
          </a:p>
        </p:txBody>
      </p:sp>
      <p:sp>
        <p:nvSpPr>
          <p:cNvPr id="12" name="TextBox 11">
            <a:extLst>
              <a:ext uri="{FF2B5EF4-FFF2-40B4-BE49-F238E27FC236}">
                <a16:creationId xmlns:a16="http://schemas.microsoft.com/office/drawing/2014/main" id="{11E85800-FEA0-4C45-84D6-95FFEDDCF719}"/>
              </a:ext>
            </a:extLst>
          </p:cNvPr>
          <p:cNvSpPr txBox="1"/>
          <p:nvPr/>
        </p:nvSpPr>
        <p:spPr>
          <a:xfrm>
            <a:off x="5745105" y="5634175"/>
            <a:ext cx="2561439" cy="461665"/>
          </a:xfrm>
          <a:prstGeom prst="rect">
            <a:avLst/>
          </a:prstGeom>
          <a:noFill/>
          <a:ln>
            <a:solidFill>
              <a:schemeClr val="tx1"/>
            </a:solidFill>
          </a:ln>
        </p:spPr>
        <p:txBody>
          <a:bodyPr wrap="square">
            <a:spAutoFit/>
          </a:bodyPr>
          <a:lstStyle/>
          <a:p>
            <a:r>
              <a:rPr lang="en-US" sz="800" dirty="0"/>
              <a:t>BW = 1.2λ/D (in radians)</a:t>
            </a:r>
          </a:p>
          <a:p>
            <a:r>
              <a:rPr lang="en-US" sz="800" dirty="0"/>
              <a:t>BW = 62/Fghz (in arcminutes); Fghz = GHz (instead of λ)  </a:t>
            </a:r>
          </a:p>
          <a:p>
            <a:r>
              <a:rPr lang="en-US" sz="800" dirty="0"/>
              <a:t>(for a 20-meter telescope) </a:t>
            </a:r>
          </a:p>
        </p:txBody>
      </p:sp>
      <p:sp>
        <p:nvSpPr>
          <p:cNvPr id="15" name="Slide Number Placeholder 5">
            <a:extLst>
              <a:ext uri="{FF2B5EF4-FFF2-40B4-BE49-F238E27FC236}">
                <a16:creationId xmlns:a16="http://schemas.microsoft.com/office/drawing/2014/main" id="{303701F0-4039-4D10-89F7-1E209A992E0D}"/>
              </a:ext>
            </a:extLst>
          </p:cNvPr>
          <p:cNvSpPr>
            <a:spLocks noGrp="1"/>
          </p:cNvSpPr>
          <p:nvPr>
            <p:ph type="sldNum" sz="quarter" idx="12"/>
          </p:nvPr>
        </p:nvSpPr>
        <p:spPr>
          <a:xfrm>
            <a:off x="8610600" y="6356350"/>
            <a:ext cx="2743200" cy="365125"/>
          </a:xfrm>
        </p:spPr>
        <p:txBody>
          <a:bodyPr/>
          <a:lstStyle/>
          <a:p>
            <a:fld id="{CA8D75EB-B86C-434C-A07B-B887823EC4F8}" type="slidenum">
              <a:rPr lang="en-US" smtClean="0"/>
              <a:t>9</a:t>
            </a:fld>
            <a:endParaRPr lang="en-US" dirty="0"/>
          </a:p>
        </p:txBody>
      </p:sp>
    </p:spTree>
    <p:extLst>
      <p:ext uri="{BB962C8B-B14F-4D97-AF65-F5344CB8AC3E}">
        <p14:creationId xmlns:p14="http://schemas.microsoft.com/office/powerpoint/2010/main" val="33578203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3772</TotalTime>
  <Words>6093</Words>
  <Application>Microsoft Office PowerPoint</Application>
  <PresentationFormat>Widescreen</PresentationFormat>
  <Paragraphs>525</Paragraphs>
  <Slides>50</Slides>
  <Notes>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Arial Unicode MS</vt:lpstr>
      <vt:lpstr>GillSans</vt:lpstr>
      <vt:lpstr>TeX-mathb10</vt:lpstr>
      <vt:lpstr>Times-Bold</vt:lpstr>
      <vt:lpstr>Times-Roman</vt:lpstr>
      <vt:lpstr>Yu Mincho</vt:lpstr>
      <vt:lpstr>Arial</vt:lpstr>
      <vt:lpstr>Arial</vt:lpstr>
      <vt:lpstr>Calibri</vt:lpstr>
      <vt:lpstr>Calibri Light</vt:lpstr>
      <vt:lpstr>Times New Roman</vt:lpstr>
      <vt:lpstr>Office Theme</vt:lpstr>
      <vt:lpstr>SARA Global Conference 2025 Pulsar Profiles</vt:lpstr>
      <vt:lpstr>Agenda</vt:lpstr>
      <vt:lpstr>20 Meter Dish Demo</vt:lpstr>
      <vt:lpstr>20 Meter Dish Demo</vt:lpstr>
      <vt:lpstr>20 Meter Dish 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Pulsar Profiles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Contact</vt:lpstr>
    </vt:vector>
  </TitlesOfParts>
  <Company>U.S. Customs and Border Protection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TZIKAS, STEPHEN A</dc:creator>
  <cp:lastModifiedBy>Stephen Tzikas</cp:lastModifiedBy>
  <cp:revision>710</cp:revision>
  <cp:lastPrinted>2024-05-06T14:12:24Z</cp:lastPrinted>
  <dcterms:created xsi:type="dcterms:W3CDTF">2019-12-12T12:09:15Z</dcterms:created>
  <dcterms:modified xsi:type="dcterms:W3CDTF">2025-04-05T20:16:55Z</dcterms:modified>
</cp:coreProperties>
</file>