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9" r:id="rId2"/>
    <p:sldId id="267" r:id="rId3"/>
    <p:sldId id="268" r:id="rId4"/>
    <p:sldId id="269" r:id="rId5"/>
    <p:sldId id="270" r:id="rId6"/>
    <p:sldId id="271" r:id="rId7"/>
    <p:sldId id="257" r:id="rId8"/>
    <p:sldId id="274" r:id="rId9"/>
    <p:sldId id="258" r:id="rId10"/>
    <p:sldId id="272" r:id="rId11"/>
    <p:sldId id="266" r:id="rId12"/>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112" d="100"/>
          <a:sy n="112" d="100"/>
        </p:scale>
        <p:origin x="26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2446DDB-6008-415B-9A0F-AFB48FDB8710}" type="datetimeFigureOut">
              <a:rPr lang="en-US" smtClean="0"/>
              <a:t>4/5/2025</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C61604D-C4B2-4885-82E7-B94C2463A916}" type="slidenum">
              <a:rPr lang="en-US" smtClean="0"/>
              <a:t>‹#›</a:t>
            </a:fld>
            <a:endParaRPr lang="en-US" dirty="0"/>
          </a:p>
        </p:txBody>
      </p:sp>
    </p:spTree>
    <p:extLst>
      <p:ext uri="{BB962C8B-B14F-4D97-AF65-F5344CB8AC3E}">
        <p14:creationId xmlns:p14="http://schemas.microsoft.com/office/powerpoint/2010/main" val="30057803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FFCEDDA-B189-4775-9BB3-04A4ECD18EC3}" type="slidenum">
              <a:rPr lang="en-US" smtClean="0"/>
              <a:t>1</a:t>
            </a:fld>
            <a:endParaRPr lang="en-US" dirty="0"/>
          </a:p>
        </p:txBody>
      </p:sp>
    </p:spTree>
    <p:extLst>
      <p:ext uri="{BB962C8B-B14F-4D97-AF65-F5344CB8AC3E}">
        <p14:creationId xmlns:p14="http://schemas.microsoft.com/office/powerpoint/2010/main" val="37326551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AD414367-5F57-4563-A7B7-026BE1B0C159}" type="datetimeFigureOut">
              <a:rPr lang="en-US" smtClean="0"/>
              <a:t>4/5/2025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15102815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414367-5F57-4563-A7B7-026BE1B0C159}" type="datetimeFigureOut">
              <a:rPr lang="en-US" smtClean="0"/>
              <a:t>4/5/2025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1286555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414367-5F57-4563-A7B7-026BE1B0C159}" type="datetimeFigureOut">
              <a:rPr lang="en-US" smtClean="0"/>
              <a:t>4/5/2025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1512030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D414367-5F57-4563-A7B7-026BE1B0C159}" type="datetimeFigureOut">
              <a:rPr lang="en-US" smtClean="0"/>
              <a:t>4/5/2025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18812783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D414367-5F57-4563-A7B7-026BE1B0C159}" type="datetimeFigureOut">
              <a:rPr lang="en-US" smtClean="0"/>
              <a:t>4/5/2025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3379632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AD414367-5F57-4563-A7B7-026BE1B0C159}" type="datetimeFigureOut">
              <a:rPr lang="en-US" smtClean="0"/>
              <a:t>4/5/2025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42943691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AD414367-5F57-4563-A7B7-026BE1B0C159}" type="datetimeFigureOut">
              <a:rPr lang="en-US" smtClean="0"/>
              <a:t>4/5/2025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5257575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AD414367-5F57-4563-A7B7-026BE1B0C159}" type="datetimeFigureOut">
              <a:rPr lang="en-US" smtClean="0"/>
              <a:t>4/5/2025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17290779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414367-5F57-4563-A7B7-026BE1B0C159}" type="datetimeFigureOut">
              <a:rPr lang="en-US" smtClean="0"/>
              <a:t>4/5/2025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1947760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D414367-5F57-4563-A7B7-026BE1B0C159}" type="datetimeFigureOut">
              <a:rPr lang="en-US" smtClean="0"/>
              <a:t>4/5/2025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33185733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D414367-5F57-4563-A7B7-026BE1B0C159}" type="datetimeFigureOut">
              <a:rPr lang="en-US" smtClean="0"/>
              <a:t>4/5/2025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C9112BD-59FC-4F8C-A59F-EEB0BE02CB5E}" type="slidenum">
              <a:rPr lang="en-US" smtClean="0"/>
              <a:t>‹#›</a:t>
            </a:fld>
            <a:endParaRPr lang="en-US" dirty="0"/>
          </a:p>
        </p:txBody>
      </p:sp>
    </p:spTree>
    <p:extLst>
      <p:ext uri="{BB962C8B-B14F-4D97-AF65-F5344CB8AC3E}">
        <p14:creationId xmlns:p14="http://schemas.microsoft.com/office/powerpoint/2010/main" val="107880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414367-5F57-4563-A7B7-026BE1B0C159}" type="datetimeFigureOut">
              <a:rPr lang="en-US" smtClean="0"/>
              <a:t>4/5/2025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9112BD-59FC-4F8C-A59F-EEB0BE02CB5E}" type="slidenum">
              <a:rPr lang="en-US" smtClean="0"/>
              <a:t>‹#›</a:t>
            </a:fld>
            <a:endParaRPr lang="en-US" dirty="0"/>
          </a:p>
        </p:txBody>
      </p:sp>
    </p:spTree>
    <p:extLst>
      <p:ext uri="{BB962C8B-B14F-4D97-AF65-F5344CB8AC3E}">
        <p14:creationId xmlns:p14="http://schemas.microsoft.com/office/powerpoint/2010/main" val="39262410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mailto:Tzikas@alum.rpi.edu" TargetMode="External"/><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hyperlink" Target="mailto:stephentzikas@gmail.com"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groups.google.com/group/sara-list"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www.facebook.com/Society-of-Amateur-Radio-Astronomers-128085007262843/" TargetMode="External"/><Relationship Id="rId2" Type="http://schemas.openxmlformats.org/officeDocument/2006/relationships/hyperlink" Target="http://www.facebook.com/pages/Society-of-Amateur-Radio-Astronomers/128085007262843" TargetMode="External"/><Relationship Id="rId1" Type="http://schemas.openxmlformats.org/officeDocument/2006/relationships/slideLayout" Target="../slideLayouts/slideLayout1.xml"/><Relationship Id="rId5" Type="http://schemas.openxmlformats.org/officeDocument/2006/relationships/image" Target="../media/image1.png"/><Relationship Id="rId4" Type="http://schemas.openxmlformats.org/officeDocument/2006/relationships/hyperlink" Target="https://twitter.com/radioastronomy1?lang=en"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college.unc.edu/2021/11/skynet-telescope-network/" TargetMode="External"/><Relationship Id="rId2" Type="http://schemas.openxmlformats.org/officeDocument/2006/relationships/hyperlink" Target="http://radio-astronomy.org/" TargetMode="External"/><Relationship Id="rId1" Type="http://schemas.openxmlformats.org/officeDocument/2006/relationships/slideLayout" Target="../slideLayouts/slideLayout7.xml"/><Relationship Id="rId5" Type="http://schemas.openxmlformats.org/officeDocument/2006/relationships/image" Target="../media/image1.png"/><Relationship Id="rId4" Type="http://schemas.openxmlformats.org/officeDocument/2006/relationships/hyperlink" Target="https://cdr.lib.unc.edu/concern/scholarly_works/2r36v828c"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gb.nrao.edu/20m/dataexamples.html" TargetMode="Externa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hyperlink" Target="https://www.gb.nrao.edu/20m/find20mproj.html" TargetMode="External"/><Relationship Id="rId5" Type="http://schemas.openxmlformats.org/officeDocument/2006/relationships/hyperlink" Target="https://www.gb.nrao.edu/20m/index.htm" TargetMode="External"/><Relationship Id="rId4" Type="http://schemas.openxmlformats.org/officeDocument/2006/relationships/hyperlink" Target="https://www.gb.nrao.edu/20m/peak/log.htm#bott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37505" y="182881"/>
            <a:ext cx="11768447" cy="1611086"/>
          </a:xfrm>
        </p:spPr>
        <p:txBody>
          <a:bodyPr>
            <a:normAutofit fontScale="90000"/>
          </a:bodyPr>
          <a:lstStyle/>
          <a:p>
            <a:r>
              <a:rPr lang="en-US" dirty="0"/>
              <a:t>SARA Global Conference 2025 </a:t>
            </a:r>
            <a:br>
              <a:rPr lang="en-US" dirty="0"/>
            </a:br>
            <a:r>
              <a:rPr lang="en-US" dirty="0"/>
              <a:t>SARA Sections Update</a:t>
            </a:r>
            <a:endParaRPr lang="en-US" sz="53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38242" y="1857740"/>
            <a:ext cx="5298098" cy="4468451"/>
          </a:xfrm>
          <a:prstGeom prst="rect">
            <a:avLst/>
          </a:prstGeom>
        </p:spPr>
      </p:pic>
    </p:spTree>
    <p:extLst>
      <p:ext uri="{BB962C8B-B14F-4D97-AF65-F5344CB8AC3E}">
        <p14:creationId xmlns:p14="http://schemas.microsoft.com/office/powerpoint/2010/main" val="30541988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3415"/>
            <a:ext cx="9144000" cy="855785"/>
          </a:xfrm>
        </p:spPr>
        <p:txBody>
          <a:bodyPr>
            <a:normAutofit fontScale="90000"/>
          </a:bodyPr>
          <a:lstStyle/>
          <a:p>
            <a:r>
              <a:rPr lang="en-US" dirty="0"/>
              <a:t>SARA Sections Update 2025</a:t>
            </a:r>
          </a:p>
        </p:txBody>
      </p:sp>
      <p:sp>
        <p:nvSpPr>
          <p:cNvPr id="3" name="Subtitle 2"/>
          <p:cNvSpPr>
            <a:spLocks noGrp="1"/>
          </p:cNvSpPr>
          <p:nvPr>
            <p:ph type="subTitle" idx="1"/>
          </p:nvPr>
        </p:nvSpPr>
        <p:spPr>
          <a:xfrm>
            <a:off x="1160979" y="1411280"/>
            <a:ext cx="10572998" cy="4204074"/>
          </a:xfrm>
        </p:spPr>
        <p:txBody>
          <a:bodyPr>
            <a:normAutofit fontScale="85000" lnSpcReduction="20000"/>
          </a:bodyPr>
          <a:lstStyle/>
          <a:p>
            <a:pPr algn="l"/>
            <a:r>
              <a:rPr lang="en-US" b="1" dirty="0"/>
              <a:t>Suggested Ideas: </a:t>
            </a:r>
          </a:p>
          <a:p>
            <a:pPr marL="342900" indent="-342900" algn="l">
              <a:buFont typeface="Arial" panose="020B0604020202020204" pitchFamily="34" charset="0"/>
              <a:buChar char="•"/>
            </a:pPr>
            <a:r>
              <a:rPr lang="en-US" dirty="0"/>
              <a:t>SARA Journal articles</a:t>
            </a:r>
          </a:p>
          <a:p>
            <a:pPr marL="342900" indent="-342900" algn="l">
              <a:buFont typeface="Arial" panose="020B0604020202020204" pitchFamily="34" charset="0"/>
              <a:buChar char="•"/>
            </a:pPr>
            <a:r>
              <a:rPr lang="en-US" dirty="0"/>
              <a:t>Outreach</a:t>
            </a:r>
          </a:p>
          <a:p>
            <a:pPr marL="342900" indent="-342900" algn="l">
              <a:buFont typeface="Arial" panose="020B0604020202020204" pitchFamily="34" charset="0"/>
              <a:buChar char="•"/>
            </a:pPr>
            <a:r>
              <a:rPr lang="en-US" dirty="0"/>
              <a:t>PICTOR: a free-to-use radio telescope</a:t>
            </a:r>
          </a:p>
          <a:p>
            <a:pPr marL="342900" indent="-342900" algn="l">
              <a:buFont typeface="Arial" panose="020B0604020202020204" pitchFamily="34" charset="0"/>
              <a:buChar char="•"/>
            </a:pPr>
            <a:r>
              <a:rPr lang="en-US" dirty="0"/>
              <a:t>20m SARA Account: Number of 20m users (as of 3/24/2025): 42</a:t>
            </a:r>
          </a:p>
          <a:p>
            <a:pPr marL="342900" indent="-342900" algn="l">
              <a:buFont typeface="Arial" panose="020B0604020202020204" pitchFamily="34" charset="0"/>
              <a:buChar char="•"/>
            </a:pPr>
            <a:r>
              <a:rPr lang="en-US" dirty="0"/>
              <a:t>Citizen Science Database for the Fading of Cassiopeia A (0.67 %/year in L-band)</a:t>
            </a:r>
          </a:p>
          <a:p>
            <a:pPr marL="800100" lvl="1" indent="-342900" algn="l">
              <a:buFont typeface="Wingdings" panose="05000000000000000000" pitchFamily="2" charset="2"/>
              <a:buChar char="v"/>
            </a:pPr>
            <a:r>
              <a:rPr lang="en-US" dirty="0"/>
              <a:t>Cas A: Bright radio source</a:t>
            </a:r>
          </a:p>
          <a:p>
            <a:pPr marL="742950" lvl="1" indent="-285750" algn="l">
              <a:buFont typeface="Wingdings" panose="05000000000000000000" pitchFamily="2" charset="2"/>
              <a:buChar char="v"/>
            </a:pPr>
            <a:r>
              <a:rPr lang="en-US" dirty="0"/>
              <a:t> Evaluation of other potential targets: Tau A, Cyg A, Vir A, Rosette Nebula </a:t>
            </a:r>
          </a:p>
          <a:p>
            <a:pPr marL="342900" indent="-342900" algn="l">
              <a:buFont typeface="Arial" panose="020B0604020202020204" pitchFamily="34" charset="0"/>
              <a:buChar char="•"/>
            </a:pPr>
            <a:r>
              <a:rPr lang="en-US" dirty="0"/>
              <a:t>edX: The Radio Sky I: Science and Observations (online course with certificate option)</a:t>
            </a:r>
          </a:p>
          <a:p>
            <a:pPr marL="342900" indent="-342900" algn="l">
              <a:buFont typeface="Arial" panose="020B0604020202020204" pitchFamily="34" charset="0"/>
              <a:buChar char="•"/>
            </a:pPr>
            <a:r>
              <a:rPr lang="en-US" dirty="0"/>
              <a:t>edX: The Radio Sky II: Observational Radio astronomy (online course with certificate option)</a:t>
            </a:r>
          </a:p>
          <a:p>
            <a:pPr marL="342900" indent="-342900" algn="l">
              <a:buFont typeface="Arial" panose="020B0604020202020204" pitchFamily="34" charset="0"/>
              <a:buChar char="•"/>
            </a:pPr>
            <a:r>
              <a:rPr lang="en-US" dirty="0"/>
              <a:t>Coursera: Classify Radio Signals from Space Using </a:t>
            </a:r>
            <a:r>
              <a:rPr lang="en-US" dirty="0" err="1"/>
              <a:t>Keras</a:t>
            </a:r>
            <a:r>
              <a:rPr lang="en-US" dirty="0"/>
              <a:t> (also on Github.com)</a:t>
            </a:r>
          </a:p>
          <a:p>
            <a:pPr marL="342900" indent="-342900" algn="l">
              <a:buFont typeface="Arial" panose="020B0604020202020204" pitchFamily="34" charset="0"/>
              <a:buChar char="•"/>
            </a:pPr>
            <a:r>
              <a:rPr lang="en-US" dirty="0"/>
              <a:t>Annual Penn State SETI Symposium (June)</a:t>
            </a:r>
          </a:p>
          <a:p>
            <a:pPr marL="342900" indent="-342900" algn="l">
              <a:buFont typeface="Arial" panose="020B0604020202020204" pitchFamily="34" charset="0"/>
              <a:buChar char="•"/>
            </a:pPr>
            <a:r>
              <a:rPr lang="en-US" dirty="0"/>
              <a:t>Review every issue of SARA Journal for upcoming events</a:t>
            </a:r>
          </a:p>
          <a:p>
            <a:pPr algn="l"/>
            <a:endParaRPr lang="en-US" b="1" dirty="0">
              <a:solidFill>
                <a:srgbClr val="FF0000"/>
              </a:solidFill>
            </a:endParaRP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a:p>
            <a:pPr algn="l"/>
            <a:endParaRPr lang="en-US" dirty="0"/>
          </a:p>
          <a:p>
            <a:pPr algn="l"/>
            <a:endParaRPr lang="en-US" dirty="0"/>
          </a:p>
          <a:p>
            <a:pPr algn="l"/>
            <a:endParaRPr lang="en-US" dirty="0"/>
          </a:p>
          <a:p>
            <a:pPr algn="l"/>
            <a:endParaRPr lang="en-US" dirty="0"/>
          </a:p>
          <a:p>
            <a:pPr algn="l"/>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5"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10</a:t>
            </a:fld>
            <a:endParaRPr lang="en-US" dirty="0"/>
          </a:p>
        </p:txBody>
      </p:sp>
    </p:spTree>
    <p:extLst>
      <p:ext uri="{BB962C8B-B14F-4D97-AF65-F5344CB8AC3E}">
        <p14:creationId xmlns:p14="http://schemas.microsoft.com/office/powerpoint/2010/main" val="23375975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75059"/>
            <a:ext cx="10515600" cy="1325563"/>
          </a:xfrm>
        </p:spPr>
        <p:txBody>
          <a:bodyPr>
            <a:normAutofit/>
          </a:bodyPr>
          <a:lstStyle/>
          <a:p>
            <a:pPr algn="ctr"/>
            <a:r>
              <a:rPr lang="en-US" sz="5400" dirty="0"/>
              <a:t>Contact</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3" name="Slide Number Placeholder 2"/>
          <p:cNvSpPr>
            <a:spLocks noGrp="1"/>
          </p:cNvSpPr>
          <p:nvPr>
            <p:ph type="sldNum" sz="quarter" idx="12"/>
          </p:nvPr>
        </p:nvSpPr>
        <p:spPr/>
        <p:txBody>
          <a:bodyPr/>
          <a:lstStyle/>
          <a:p>
            <a:fld id="{CA8D75EB-B86C-434C-A07B-B887823EC4F8}" type="slidenum">
              <a:rPr lang="en-US" smtClean="0"/>
              <a:t>11</a:t>
            </a:fld>
            <a:endParaRPr lang="en-US" dirty="0"/>
          </a:p>
        </p:txBody>
      </p:sp>
      <p:sp>
        <p:nvSpPr>
          <p:cNvPr id="4" name="TextBox 3"/>
          <p:cNvSpPr txBox="1"/>
          <p:nvPr/>
        </p:nvSpPr>
        <p:spPr>
          <a:xfrm>
            <a:off x="2021279" y="2223324"/>
            <a:ext cx="8469613" cy="3046988"/>
          </a:xfrm>
          <a:prstGeom prst="rect">
            <a:avLst/>
          </a:prstGeom>
          <a:noFill/>
        </p:spPr>
        <p:txBody>
          <a:bodyPr wrap="square" rtlCol="0">
            <a:spAutoFit/>
          </a:bodyPr>
          <a:lstStyle/>
          <a:p>
            <a:r>
              <a:rPr lang="en-US" sz="3200" dirty="0"/>
              <a:t>Questions, Comments, Volunteering?</a:t>
            </a:r>
          </a:p>
          <a:p>
            <a:endParaRPr lang="en-US" sz="3200" dirty="0"/>
          </a:p>
          <a:p>
            <a:r>
              <a:rPr lang="en-US" sz="3200" dirty="0"/>
              <a:t>Email SARA Section Analytical Section Coordinator</a:t>
            </a:r>
          </a:p>
          <a:p>
            <a:r>
              <a:rPr lang="en-US" sz="3200" dirty="0">
                <a:hlinkClick r:id="rId3"/>
              </a:rPr>
              <a:t>Tzikas@alum.rpi.edu</a:t>
            </a:r>
            <a:endParaRPr lang="en-US" sz="3200" dirty="0"/>
          </a:p>
          <a:p>
            <a:r>
              <a:rPr lang="en-US" sz="3200" dirty="0">
                <a:hlinkClick r:id="rId4"/>
              </a:rPr>
              <a:t>stephentzikas@gmail.com</a:t>
            </a:r>
            <a:endParaRPr lang="en-US" sz="3200" dirty="0"/>
          </a:p>
          <a:p>
            <a:endParaRPr lang="en-US" sz="3200" dirty="0"/>
          </a:p>
        </p:txBody>
      </p:sp>
    </p:spTree>
    <p:extLst>
      <p:ext uri="{BB962C8B-B14F-4D97-AF65-F5344CB8AC3E}">
        <p14:creationId xmlns:p14="http://schemas.microsoft.com/office/powerpoint/2010/main" val="4983326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3415"/>
            <a:ext cx="9144000" cy="855785"/>
          </a:xfrm>
        </p:spPr>
        <p:txBody>
          <a:bodyPr>
            <a:normAutofit fontScale="90000"/>
          </a:bodyPr>
          <a:lstStyle/>
          <a:p>
            <a:r>
              <a:rPr lang="en-US" dirty="0"/>
              <a:t>SARA Sections Update 2025</a:t>
            </a:r>
          </a:p>
        </p:txBody>
      </p:sp>
      <p:sp>
        <p:nvSpPr>
          <p:cNvPr id="3" name="Subtitle 2"/>
          <p:cNvSpPr>
            <a:spLocks noGrp="1"/>
          </p:cNvSpPr>
          <p:nvPr>
            <p:ph type="subTitle" idx="1"/>
          </p:nvPr>
        </p:nvSpPr>
        <p:spPr>
          <a:xfrm>
            <a:off x="2920068" y="1798418"/>
            <a:ext cx="5690532" cy="3509961"/>
          </a:xfrm>
        </p:spPr>
        <p:txBody>
          <a:bodyPr>
            <a:normAutofit/>
          </a:bodyPr>
          <a:lstStyle/>
          <a:p>
            <a:pPr algn="l"/>
            <a:r>
              <a:rPr lang="en-US" b="1" dirty="0"/>
              <a:t>Agenda</a:t>
            </a:r>
          </a:p>
          <a:p>
            <a:pPr algn="l"/>
            <a:r>
              <a:rPr lang="en-US" dirty="0"/>
              <a:t>A browse through the SARA sections</a:t>
            </a:r>
          </a:p>
          <a:p>
            <a:pPr marL="800100" lvl="1" indent="-342900" algn="l">
              <a:buFont typeface="Arial" panose="020B0604020202020204" pitchFamily="34" charset="0"/>
              <a:buChar char="•"/>
            </a:pPr>
            <a:r>
              <a:rPr lang="en-US" dirty="0"/>
              <a:t>Purpose of SARA Sections</a:t>
            </a:r>
          </a:p>
          <a:p>
            <a:pPr marL="800100" lvl="1" indent="-342900" algn="l">
              <a:buFont typeface="Arial" panose="020B0604020202020204" pitchFamily="34" charset="0"/>
              <a:buChar char="•"/>
            </a:pPr>
            <a:r>
              <a:rPr lang="en-US" dirty="0"/>
              <a:t>Organization of SARA Sections</a:t>
            </a:r>
          </a:p>
          <a:p>
            <a:pPr marL="800100" lvl="1" indent="-342900" algn="l">
              <a:buFont typeface="Arial" panose="020B0604020202020204" pitchFamily="34" charset="0"/>
              <a:buChar char="•"/>
            </a:pPr>
            <a:r>
              <a:rPr lang="en-US" dirty="0"/>
              <a:t>Volunteering</a:t>
            </a:r>
          </a:p>
          <a:p>
            <a:pPr marL="800100" lvl="1" indent="-342900" algn="l">
              <a:buFont typeface="Arial" panose="020B0604020202020204" pitchFamily="34" charset="0"/>
              <a:buChar char="•"/>
            </a:pPr>
            <a:r>
              <a:rPr lang="en-US" dirty="0"/>
              <a:t>Section Coordinators</a:t>
            </a:r>
          </a:p>
          <a:p>
            <a:pPr marL="800100" lvl="1" indent="-342900" algn="l">
              <a:buFont typeface="Arial" panose="020B0604020202020204" pitchFamily="34" charset="0"/>
              <a:buChar char="•"/>
            </a:pPr>
            <a:r>
              <a:rPr lang="en-US" dirty="0"/>
              <a:t>What’s New?</a:t>
            </a:r>
          </a:p>
          <a:p>
            <a:pPr marL="800100" lvl="1" indent="-342900" algn="l">
              <a:buFont typeface="Arial" panose="020B0604020202020204" pitchFamily="34" charset="0"/>
              <a:buChar char="•"/>
            </a:pPr>
            <a:r>
              <a:rPr lang="en-US" dirty="0"/>
              <a:t>Suggested Ideas</a:t>
            </a:r>
          </a:p>
          <a:p>
            <a:pPr algn="l"/>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6"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2</a:t>
            </a:fld>
            <a:endParaRPr lang="en-US" dirty="0"/>
          </a:p>
        </p:txBody>
      </p:sp>
    </p:spTree>
    <p:extLst>
      <p:ext uri="{BB962C8B-B14F-4D97-AF65-F5344CB8AC3E}">
        <p14:creationId xmlns:p14="http://schemas.microsoft.com/office/powerpoint/2010/main" val="3198641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3415"/>
            <a:ext cx="9144000" cy="855785"/>
          </a:xfrm>
        </p:spPr>
        <p:txBody>
          <a:bodyPr>
            <a:normAutofit fontScale="90000"/>
          </a:bodyPr>
          <a:lstStyle/>
          <a:p>
            <a:r>
              <a:rPr lang="en-US" dirty="0"/>
              <a:t>SARA Sections Update 2025</a:t>
            </a:r>
          </a:p>
        </p:txBody>
      </p:sp>
      <p:sp>
        <p:nvSpPr>
          <p:cNvPr id="3" name="Subtitle 2"/>
          <p:cNvSpPr>
            <a:spLocks noGrp="1"/>
          </p:cNvSpPr>
          <p:nvPr>
            <p:ph type="subTitle" idx="1"/>
          </p:nvPr>
        </p:nvSpPr>
        <p:spPr>
          <a:xfrm>
            <a:off x="1524000" y="1524000"/>
            <a:ext cx="9144000" cy="4396154"/>
          </a:xfrm>
        </p:spPr>
        <p:txBody>
          <a:bodyPr>
            <a:normAutofit fontScale="92500" lnSpcReduction="10000"/>
          </a:bodyPr>
          <a:lstStyle/>
          <a:p>
            <a:pPr algn="l"/>
            <a:r>
              <a:rPr lang="en-US" b="1" dirty="0"/>
              <a:t>Purpose of SARA Sections</a:t>
            </a:r>
          </a:p>
          <a:p>
            <a:pPr marL="342900" indent="-342900" algn="l">
              <a:buFont typeface="Arial" panose="020B0604020202020204" pitchFamily="34" charset="0"/>
              <a:buChar char="•"/>
            </a:pPr>
            <a:r>
              <a:rPr lang="en-US" dirty="0"/>
              <a:t>Organize SARA like other national amateur organizations (e.g., AAVSO, ALPO) and professional organizations</a:t>
            </a:r>
          </a:p>
          <a:p>
            <a:pPr marL="342900" indent="-342900" algn="l">
              <a:buFont typeface="Arial" panose="020B0604020202020204" pitchFamily="34" charset="0"/>
              <a:buChar char="•"/>
            </a:pPr>
            <a:r>
              <a:rPr lang="en-US" dirty="0"/>
              <a:t>Sections more conducive to volunteering; database collection; strategic planning; posting of observation protocols; and personal member interests</a:t>
            </a:r>
          </a:p>
          <a:p>
            <a:pPr marL="342900" indent="-342900" algn="l">
              <a:buFont typeface="Arial" panose="020B0604020202020204" pitchFamily="34" charset="0"/>
              <a:buChar char="•"/>
            </a:pPr>
            <a:r>
              <a:rPr lang="en-US" dirty="0"/>
              <a:t>Helps maintain consistency and thoroughness throughout SARA website</a:t>
            </a:r>
          </a:p>
          <a:p>
            <a:pPr marL="342900" indent="-342900" algn="l">
              <a:buFont typeface="Arial" panose="020B0604020202020204" pitchFamily="34" charset="0"/>
              <a:buChar char="•"/>
            </a:pPr>
            <a:r>
              <a:rPr lang="en-US" dirty="0"/>
              <a:t>More member empowerment to create SARA’s future</a:t>
            </a:r>
          </a:p>
          <a:p>
            <a:pPr marL="342900" indent="-342900" algn="l">
              <a:buFont typeface="Arial" panose="020B0604020202020204" pitchFamily="34" charset="0"/>
              <a:buChar char="•"/>
            </a:pPr>
            <a:r>
              <a:rPr lang="en-US" dirty="0"/>
              <a:t>Promote Observational Projects</a:t>
            </a:r>
          </a:p>
          <a:p>
            <a:pPr marL="342900" indent="-342900" algn="l">
              <a:buFont typeface="Arial" panose="020B0604020202020204" pitchFamily="34" charset="0"/>
              <a:buChar char="•"/>
            </a:pPr>
            <a:r>
              <a:rPr lang="en-US" dirty="0"/>
              <a:t>Facilitate the flow of information pertinent to the field of Radio Astronomy among our members.</a:t>
            </a:r>
          </a:p>
          <a:p>
            <a:pPr marL="342900" indent="-342900" algn="l">
              <a:buFont typeface="Arial" panose="020B0604020202020204" pitchFamily="34" charset="0"/>
              <a:buChar char="•"/>
            </a:pPr>
            <a:r>
              <a:rPr lang="en-US" dirty="0"/>
              <a:t>Encourage educational outreach initiatives through student and teacher grants for radio astronomy projects.</a:t>
            </a:r>
          </a:p>
          <a:p>
            <a:pPr marL="342900" indent="-342900" algn="l">
              <a:buFont typeface="Arial" panose="020B0604020202020204" pitchFamily="34" charset="0"/>
              <a:buChar char="•"/>
            </a:pPr>
            <a:endParaRPr lang="en-US" dirty="0"/>
          </a:p>
          <a:p>
            <a:pPr marL="342900" indent="-342900" algn="l">
              <a:buFont typeface="Arial" panose="020B0604020202020204" pitchFamily="34" charset="0"/>
              <a:buChar char="•"/>
            </a:pPr>
            <a:endParaRPr lang="en-US" dirty="0"/>
          </a:p>
          <a:p>
            <a:pPr algn="l"/>
            <a:endParaRPr lang="en-US" dirty="0"/>
          </a:p>
          <a:p>
            <a:pPr algn="l"/>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5"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3</a:t>
            </a:fld>
            <a:endParaRPr lang="en-US" dirty="0"/>
          </a:p>
        </p:txBody>
      </p:sp>
    </p:spTree>
    <p:extLst>
      <p:ext uri="{BB962C8B-B14F-4D97-AF65-F5344CB8AC3E}">
        <p14:creationId xmlns:p14="http://schemas.microsoft.com/office/powerpoint/2010/main" val="14738197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3415"/>
            <a:ext cx="9144000" cy="855785"/>
          </a:xfrm>
        </p:spPr>
        <p:txBody>
          <a:bodyPr>
            <a:normAutofit fontScale="90000"/>
          </a:bodyPr>
          <a:lstStyle/>
          <a:p>
            <a:r>
              <a:rPr lang="en-US" dirty="0"/>
              <a:t>SARA Sections Update 2025</a:t>
            </a:r>
          </a:p>
        </p:txBody>
      </p:sp>
      <p:sp>
        <p:nvSpPr>
          <p:cNvPr id="3" name="Subtitle 2"/>
          <p:cNvSpPr>
            <a:spLocks noGrp="1"/>
          </p:cNvSpPr>
          <p:nvPr>
            <p:ph type="subTitle" idx="1"/>
          </p:nvPr>
        </p:nvSpPr>
        <p:spPr>
          <a:xfrm>
            <a:off x="1524000" y="1365234"/>
            <a:ext cx="9555678" cy="4396154"/>
          </a:xfrm>
        </p:spPr>
        <p:txBody>
          <a:bodyPr>
            <a:normAutofit/>
          </a:bodyPr>
          <a:lstStyle/>
          <a:p>
            <a:pPr algn="l"/>
            <a:r>
              <a:rPr lang="en-US" b="1" dirty="0"/>
              <a:t>Organization of SARA Sections</a:t>
            </a:r>
          </a:p>
          <a:p>
            <a:pPr marL="342900" indent="-342900" algn="l">
              <a:buFont typeface="Arial" panose="020B0604020202020204" pitchFamily="34" charset="0"/>
              <a:buChar char="•"/>
            </a:pPr>
            <a:r>
              <a:rPr lang="en-US" dirty="0"/>
              <a:t>Management and Professionalism Guidelines</a:t>
            </a:r>
          </a:p>
          <a:p>
            <a:pPr marL="342900" indent="-342900" algn="l">
              <a:buFont typeface="Arial" panose="020B0604020202020204" pitchFamily="34" charset="0"/>
              <a:buChar char="•"/>
            </a:pPr>
            <a:r>
              <a:rPr lang="en-US" dirty="0"/>
              <a:t>Tools and Resources</a:t>
            </a:r>
          </a:p>
          <a:p>
            <a:pPr algn="l"/>
            <a:r>
              <a:rPr lang="en-US" dirty="0"/>
              <a:t>     -Listserv - To Read Messages on the Web: Go to</a:t>
            </a:r>
          </a:p>
          <a:p>
            <a:pPr algn="l"/>
            <a:r>
              <a:rPr lang="en-US" dirty="0"/>
              <a:t>       </a:t>
            </a:r>
            <a:r>
              <a:rPr lang="en-US" dirty="0">
                <a:hlinkClick r:id="rId2">
                  <a:extLst>
                    <a:ext uri="{A12FA001-AC4F-418D-AE19-62706E023703}">
                      <ahyp:hlinkClr xmlns:ahyp="http://schemas.microsoft.com/office/drawing/2018/hyperlinkcolor" val="tx"/>
                    </a:ext>
                  </a:extLst>
                </a:hlinkClick>
              </a:rPr>
              <a:t>http://groups.google.com/group/sara-list</a:t>
            </a:r>
            <a:r>
              <a:rPr lang="en-US" dirty="0"/>
              <a:t>. No sign-in required.</a:t>
            </a:r>
          </a:p>
          <a:p>
            <a:pPr algn="l"/>
            <a:r>
              <a:rPr lang="en-US" dirty="0"/>
              <a:t>     -Observing Protocols and Data Templates</a:t>
            </a:r>
          </a:p>
          <a:p>
            <a:pPr marL="342900" indent="-342900" algn="l">
              <a:buFont typeface="Arial" panose="020B0604020202020204" pitchFamily="34" charset="0"/>
              <a:buChar char="•"/>
            </a:pPr>
            <a:r>
              <a:rPr lang="en-US" dirty="0"/>
              <a:t>Beginner’s Tab: Under SARA Section Introduction</a:t>
            </a:r>
          </a:p>
          <a:p>
            <a:pPr marL="342900" indent="-342900" algn="l">
              <a:buFont typeface="Arial" panose="020B0604020202020204" pitchFamily="34" charset="0"/>
              <a:buChar char="•"/>
            </a:pPr>
            <a:r>
              <a:rPr lang="en-US" dirty="0"/>
              <a:t>Six SARA Sections organized by related topics of Interest (POCs Posted)</a:t>
            </a:r>
          </a:p>
          <a:p>
            <a:pPr algn="l"/>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5"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4</a:t>
            </a:fld>
            <a:endParaRPr lang="en-US" dirty="0"/>
          </a:p>
        </p:txBody>
      </p:sp>
    </p:spTree>
    <p:extLst>
      <p:ext uri="{BB962C8B-B14F-4D97-AF65-F5344CB8AC3E}">
        <p14:creationId xmlns:p14="http://schemas.microsoft.com/office/powerpoint/2010/main" val="31821560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3415"/>
            <a:ext cx="9144000" cy="855785"/>
          </a:xfrm>
        </p:spPr>
        <p:txBody>
          <a:bodyPr>
            <a:normAutofit fontScale="90000"/>
          </a:bodyPr>
          <a:lstStyle/>
          <a:p>
            <a:r>
              <a:rPr lang="en-US" dirty="0"/>
              <a:t>SARA Sections Update 2025</a:t>
            </a:r>
          </a:p>
        </p:txBody>
      </p:sp>
      <p:sp>
        <p:nvSpPr>
          <p:cNvPr id="3" name="Subtitle 2"/>
          <p:cNvSpPr>
            <a:spLocks noGrp="1"/>
          </p:cNvSpPr>
          <p:nvPr>
            <p:ph type="subTitle" idx="1"/>
          </p:nvPr>
        </p:nvSpPr>
        <p:spPr>
          <a:xfrm>
            <a:off x="1524000" y="1128694"/>
            <a:ext cx="10161864" cy="5318162"/>
          </a:xfrm>
        </p:spPr>
        <p:txBody>
          <a:bodyPr>
            <a:normAutofit fontScale="25000" lnSpcReduction="20000"/>
          </a:bodyPr>
          <a:lstStyle/>
          <a:p>
            <a:pPr algn="l"/>
            <a:r>
              <a:rPr lang="en-US" sz="5600" b="1" dirty="0"/>
              <a:t>Volunteering</a:t>
            </a:r>
          </a:p>
          <a:p>
            <a:pPr marL="342900" indent="-342900" algn="l">
              <a:buFont typeface="Arial" panose="020B0604020202020204" pitchFamily="34" charset="0"/>
              <a:buChar char="•"/>
            </a:pPr>
            <a:r>
              <a:rPr lang="en-US" sz="5600" dirty="0"/>
              <a:t>Get Involved, Share knowledge, Learn, Partner, Work with Others</a:t>
            </a:r>
          </a:p>
          <a:p>
            <a:pPr marL="342900" indent="-342900" algn="l">
              <a:buFont typeface="Arial" panose="020B0604020202020204" pitchFamily="34" charset="0"/>
              <a:buChar char="•"/>
            </a:pPr>
            <a:r>
              <a:rPr lang="en-US" sz="5600" dirty="0"/>
              <a:t>Help research/populate Section webpages with information</a:t>
            </a:r>
          </a:p>
          <a:p>
            <a:pPr marL="342900" indent="-342900" algn="l">
              <a:buFont typeface="Arial" panose="020B0604020202020204" pitchFamily="34" charset="0"/>
              <a:buChar char="•"/>
            </a:pPr>
            <a:r>
              <a:rPr lang="en-US" sz="5600" dirty="0"/>
              <a:t>Create Observing Guides, Templates, and Databases</a:t>
            </a:r>
          </a:p>
          <a:p>
            <a:pPr marL="342900" indent="-342900" algn="l">
              <a:buFont typeface="Arial" panose="020B0604020202020204" pitchFamily="34" charset="0"/>
              <a:buChar char="•"/>
            </a:pPr>
            <a:r>
              <a:rPr lang="en-US" sz="5600" dirty="0"/>
              <a:t>Develop/Update Data Collection Templates &amp; Programming</a:t>
            </a:r>
          </a:p>
          <a:p>
            <a:pPr marL="342900" indent="-342900" algn="l">
              <a:buFont typeface="Arial" panose="020B0604020202020204" pitchFamily="34" charset="0"/>
              <a:buChar char="•"/>
            </a:pPr>
            <a:r>
              <a:rPr lang="en-US" sz="5600" dirty="0"/>
              <a:t>Promote Wikipedia Entry for SARA; write SARA Journal articles</a:t>
            </a:r>
          </a:p>
          <a:p>
            <a:pPr marL="342900" indent="-342900" algn="l">
              <a:buFont typeface="Arial" panose="020B0604020202020204" pitchFamily="34" charset="0"/>
              <a:buChar char="•"/>
            </a:pPr>
            <a:r>
              <a:rPr lang="en-US" sz="5600" dirty="0"/>
              <a:t>Assist with management and historic archive materials, post policy and guidelines</a:t>
            </a:r>
          </a:p>
          <a:p>
            <a:pPr algn="l"/>
            <a:endParaRPr lang="en-US" sz="5600" b="1" dirty="0">
              <a:effectLst/>
              <a:hlinkClick r:id="rId2">
                <a:extLst>
                  <a:ext uri="{A12FA001-AC4F-418D-AE19-62706E023703}">
                    <ahyp:hlinkClr xmlns:ahyp="http://schemas.microsoft.com/office/drawing/2018/hyperlinkcolor" val="tx"/>
                  </a:ext>
                </a:extLst>
              </a:hlinkClick>
            </a:endParaRPr>
          </a:p>
          <a:p>
            <a:pPr algn="l"/>
            <a:r>
              <a:rPr lang="en-US" sz="5600" b="1" dirty="0"/>
              <a:t>SARA Media Resources</a:t>
            </a:r>
          </a:p>
          <a:p>
            <a:pPr marL="342900" indent="-342900" algn="l">
              <a:buFont typeface="Arial" panose="020B0604020202020204" pitchFamily="34" charset="0"/>
              <a:buChar char="•"/>
            </a:pPr>
            <a:r>
              <a:rPr lang="en-US" sz="5600" dirty="0">
                <a:effectLst/>
                <a:hlinkClick r:id="rId2">
                  <a:extLst>
                    <a:ext uri="{A12FA001-AC4F-418D-AE19-62706E023703}">
                      <ahyp:hlinkClr xmlns:ahyp="http://schemas.microsoft.com/office/drawing/2018/hyperlinkcolor" val="tx"/>
                    </a:ext>
                  </a:extLst>
                </a:hlinkClick>
              </a:rPr>
              <a:t>http://www.facebook.com/pages/Society-of-Amateur-Radio-Astronomers/128085007262843</a:t>
            </a:r>
            <a:endParaRPr lang="en-US" sz="5600" dirty="0">
              <a:effectLst/>
            </a:endParaRPr>
          </a:p>
          <a:p>
            <a:pPr marL="342900" indent="-342900" algn="l">
              <a:buFont typeface="Arial" panose="020B0604020202020204" pitchFamily="34" charset="0"/>
              <a:buChar char="•"/>
            </a:pPr>
            <a:r>
              <a:rPr lang="en-US" sz="5600" dirty="0">
                <a:hlinkClick r:id="rId3">
                  <a:extLst>
                    <a:ext uri="{A12FA001-AC4F-418D-AE19-62706E023703}">
                      <ahyp:hlinkClr xmlns:ahyp="http://schemas.microsoft.com/office/drawing/2018/hyperlinkcolor" val="tx"/>
                    </a:ext>
                  </a:extLst>
                </a:hlinkClick>
              </a:rPr>
              <a:t>https://www.facebook.com/Society-of-Amateur-Radio-Astronomers-128085007262843/</a:t>
            </a:r>
            <a:endParaRPr lang="en-US" sz="5600" dirty="0"/>
          </a:p>
          <a:p>
            <a:pPr marL="342900" indent="-342900" algn="l">
              <a:buFont typeface="Arial" panose="020B0604020202020204" pitchFamily="34" charset="0"/>
              <a:buChar char="•"/>
            </a:pPr>
            <a:r>
              <a:rPr lang="en-US" sz="5600" dirty="0">
                <a:hlinkClick r:id="rId4">
                  <a:extLst>
                    <a:ext uri="{A12FA001-AC4F-418D-AE19-62706E023703}">
                      <ahyp:hlinkClr xmlns:ahyp="http://schemas.microsoft.com/office/drawing/2018/hyperlinkcolor" val="tx"/>
                    </a:ext>
                  </a:extLst>
                </a:hlinkClick>
              </a:rPr>
              <a:t>https://twitter.com/radioastronomy1?lang=en</a:t>
            </a:r>
            <a:endParaRPr lang="en-US" sz="5600" dirty="0"/>
          </a:p>
          <a:p>
            <a:pPr marL="342900" indent="-342900" algn="l">
              <a:buFont typeface="Arial" panose="020B0604020202020204" pitchFamily="34" charset="0"/>
              <a:buChar char="•"/>
            </a:pPr>
            <a:r>
              <a:rPr lang="en-US" sz="5600" dirty="0">
                <a:effectLst/>
              </a:rPr>
              <a:t>Follow SARA on Twitter@RadioAstronomy1</a:t>
            </a:r>
          </a:p>
          <a:p>
            <a:pPr algn="l"/>
            <a:r>
              <a:rPr lang="en-US" sz="5600" b="1" dirty="0"/>
              <a:t>SARA YouTube Page (As of 3/24/2025): 2,600+ subscribers. 308+ videos.  </a:t>
            </a:r>
          </a:p>
          <a:p>
            <a:pPr marL="457200" indent="-457200" algn="l">
              <a:buFont typeface="Arial" panose="020B0604020202020204" pitchFamily="34" charset="0"/>
              <a:buChar char="•"/>
            </a:pPr>
            <a:r>
              <a:rPr lang="en-US" sz="5600" dirty="0"/>
              <a:t>13,428+ views for Ed Harfmann’s Introduction to Radio Astronomy. </a:t>
            </a:r>
          </a:p>
          <a:p>
            <a:pPr marL="457200" indent="-457200" algn="l">
              <a:buFont typeface="Arial" panose="020B0604020202020204" pitchFamily="34" charset="0"/>
              <a:buChar char="•"/>
            </a:pPr>
            <a:r>
              <a:rPr lang="en-US" sz="5600" dirty="0"/>
              <a:t>10,000+ views on Dr. Wolfgang Herrmann: Building Small/Medium Size Radio Telescopes. </a:t>
            </a:r>
          </a:p>
          <a:p>
            <a:pPr marL="457200" indent="-457200" algn="l">
              <a:buFont typeface="Arial" panose="020B0604020202020204" pitchFamily="34" charset="0"/>
              <a:buChar char="•"/>
            </a:pPr>
            <a:r>
              <a:rPr lang="en-US" sz="5600" dirty="0"/>
              <a:t>8,900+ views on </a:t>
            </a:r>
            <a:r>
              <a:rPr kumimoji="0" lang="en-US" altLang="en-US" sz="5600" i="0" u="none" strike="noStrike" cap="none" normalizeH="0" baseline="0" dirty="0">
                <a:ln>
                  <a:noFill/>
                </a:ln>
                <a:solidFill>
                  <a:schemeClr val="tx1"/>
                </a:solidFill>
                <a:effectLst/>
              </a:rPr>
              <a:t>Alex Pettit: Galactic Hydrogen 1.42 GHz RF Emission Radio Astronomy for $300.  </a:t>
            </a:r>
          </a:p>
          <a:p>
            <a:pPr marL="457200" indent="-457200" algn="l">
              <a:buFont typeface="Arial" panose="020B0604020202020204" pitchFamily="34" charset="0"/>
              <a:buChar char="•"/>
            </a:pPr>
            <a:r>
              <a:rPr lang="en-US" sz="5600" dirty="0"/>
              <a:t>6,300+ views on the Jon Wallace’s Microwave Antenna Demonstration.  </a:t>
            </a:r>
          </a:p>
          <a:p>
            <a:pPr marL="457200" indent="-457200" algn="l">
              <a:buFont typeface="Arial" panose="020B0604020202020204" pitchFamily="34" charset="0"/>
              <a:buChar char="•"/>
            </a:pPr>
            <a:r>
              <a:rPr lang="en-US" sz="5600" dirty="0"/>
              <a:t>5,500+ views on Nathan Butts: A Novice's Guide to Radio Astronomy. </a:t>
            </a:r>
          </a:p>
          <a:p>
            <a:pPr marL="342900" indent="-342900" algn="l">
              <a:buFont typeface="Arial" panose="020B0604020202020204" pitchFamily="34" charset="0"/>
              <a:buChar char="•"/>
            </a:pPr>
            <a:endParaRPr lang="en-US" sz="2900" dirty="0">
              <a:effectLst/>
            </a:endParaRPr>
          </a:p>
          <a:p>
            <a:pPr algn="l"/>
            <a:endParaRPr lang="en-US" dirty="0"/>
          </a:p>
        </p:txBody>
      </p:sp>
      <p:pic>
        <p:nvPicPr>
          <p:cNvPr id="4" name="Picture 3"/>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5"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5</a:t>
            </a:fld>
            <a:endParaRPr lang="en-US" dirty="0"/>
          </a:p>
        </p:txBody>
      </p:sp>
      <p:sp>
        <p:nvSpPr>
          <p:cNvPr id="6" name="Rectangle 1">
            <a:extLst>
              <a:ext uri="{FF2B5EF4-FFF2-40B4-BE49-F238E27FC236}">
                <a16:creationId xmlns:a16="http://schemas.microsoft.com/office/drawing/2014/main" id="{666F402F-5DD8-BB3F-3137-B31E8B9D156A}"/>
              </a:ext>
            </a:extLst>
          </p:cNvPr>
          <p:cNvSpPr>
            <a:spLocks noChangeArrowheads="1"/>
          </p:cNvSpPr>
          <p:nvPr/>
        </p:nvSpPr>
        <p:spPr bwMode="auto">
          <a:xfrm>
            <a:off x="0" y="-307777"/>
            <a:ext cx="184731"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7" name="Rectangle 2">
            <a:extLst>
              <a:ext uri="{FF2B5EF4-FFF2-40B4-BE49-F238E27FC236}">
                <a16:creationId xmlns:a16="http://schemas.microsoft.com/office/drawing/2014/main" id="{AA64F1CC-FB33-A1F3-3831-2CED9A50715A}"/>
              </a:ext>
            </a:extLst>
          </p:cNvPr>
          <p:cNvSpPr>
            <a:spLocks noChangeArrowheads="1"/>
          </p:cNvSpPr>
          <p:nvPr/>
        </p:nvSpPr>
        <p:spPr bwMode="auto">
          <a:xfrm>
            <a:off x="152400" y="-155377"/>
            <a:ext cx="184731"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457820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363415"/>
            <a:ext cx="9144000" cy="855785"/>
          </a:xfrm>
        </p:spPr>
        <p:txBody>
          <a:bodyPr>
            <a:normAutofit fontScale="90000"/>
          </a:bodyPr>
          <a:lstStyle/>
          <a:p>
            <a:r>
              <a:rPr lang="en-US" dirty="0"/>
              <a:t>SARA Sections Update 2025</a:t>
            </a:r>
          </a:p>
        </p:txBody>
      </p:sp>
      <p:sp>
        <p:nvSpPr>
          <p:cNvPr id="3" name="Subtitle 2"/>
          <p:cNvSpPr>
            <a:spLocks noGrp="1"/>
          </p:cNvSpPr>
          <p:nvPr>
            <p:ph type="subTitle" idx="1"/>
          </p:nvPr>
        </p:nvSpPr>
        <p:spPr>
          <a:xfrm>
            <a:off x="1524000" y="1347474"/>
            <a:ext cx="9144000" cy="4697065"/>
          </a:xfrm>
        </p:spPr>
        <p:txBody>
          <a:bodyPr>
            <a:normAutofit fontScale="55000" lnSpcReduction="20000"/>
          </a:bodyPr>
          <a:lstStyle/>
          <a:p>
            <a:pPr algn="l"/>
            <a:r>
              <a:rPr lang="en-US" sz="2500" b="1" dirty="0"/>
              <a:t>Section Coordinators </a:t>
            </a:r>
          </a:p>
          <a:p>
            <a:pPr marL="342900" indent="-342900" algn="l">
              <a:buFont typeface="Arial" panose="020B0604020202020204" pitchFamily="34" charset="0"/>
              <a:buChar char="•"/>
            </a:pPr>
            <a:r>
              <a:rPr lang="en-US" sz="2500" dirty="0"/>
              <a:t>Analytical Section: Stephen Tzikas</a:t>
            </a:r>
          </a:p>
          <a:p>
            <a:pPr marL="342900" indent="-342900" algn="l">
              <a:buFont typeface="Arial" panose="020B0604020202020204" pitchFamily="34" charset="0"/>
              <a:buChar char="•"/>
            </a:pPr>
            <a:r>
              <a:rPr lang="en-US" sz="2500" dirty="0"/>
              <a:t>Electronics and Instrumentation Section: Bogdan Vacaliuc</a:t>
            </a:r>
          </a:p>
          <a:p>
            <a:pPr marL="342900" indent="-342900" algn="l">
              <a:buFont typeface="Arial" panose="020B0604020202020204" pitchFamily="34" charset="0"/>
              <a:buChar char="•"/>
            </a:pPr>
            <a:r>
              <a:rPr lang="en-US" sz="2500" dirty="0"/>
              <a:t>Galactic and Cosmology Section: David Westman (Also Technical Queries)</a:t>
            </a:r>
          </a:p>
          <a:p>
            <a:pPr marL="342900" indent="-342900" algn="l">
              <a:buFont typeface="Arial" panose="020B0604020202020204" pitchFamily="34" charset="0"/>
              <a:buChar char="•"/>
            </a:pPr>
            <a:r>
              <a:rPr lang="en-US" sz="2500" dirty="0"/>
              <a:t>Outreach Section: Tom Crowley</a:t>
            </a:r>
          </a:p>
          <a:p>
            <a:pPr marL="342900" indent="-342900" algn="l">
              <a:buFont typeface="Arial" panose="020B0604020202020204" pitchFamily="34" charset="0"/>
              <a:buChar char="•"/>
            </a:pPr>
            <a:r>
              <a:rPr lang="en-US" sz="2500" dirty="0"/>
              <a:t>Solar System Section: Whitham D. Reeve (Also Journal Contributing Editor)</a:t>
            </a:r>
          </a:p>
          <a:p>
            <a:pPr marL="342900" indent="-342900" algn="l">
              <a:buFont typeface="Arial" panose="020B0604020202020204" pitchFamily="34" charset="0"/>
              <a:buChar char="•"/>
            </a:pPr>
            <a:r>
              <a:rPr lang="en-US" sz="2500" dirty="0"/>
              <a:t>Stellar Section: Skip Crilly</a:t>
            </a:r>
          </a:p>
          <a:p>
            <a:pPr marL="342900" indent="-342900" algn="l">
              <a:buFont typeface="Arial" panose="020B0604020202020204" pitchFamily="34" charset="0"/>
              <a:buChar char="•"/>
            </a:pPr>
            <a:endParaRPr lang="en-US" sz="2500" dirty="0"/>
          </a:p>
          <a:p>
            <a:pPr algn="l"/>
            <a:r>
              <a:rPr lang="en-US" sz="2500" b="1" dirty="0"/>
              <a:t>Other:</a:t>
            </a:r>
          </a:p>
          <a:p>
            <a:pPr marL="342900" indent="-342900" algn="l">
              <a:buFont typeface="Arial" panose="020B0604020202020204" pitchFamily="34" charset="0"/>
              <a:buChar char="•"/>
            </a:pPr>
            <a:r>
              <a:rPr lang="en-US" sz="2500" dirty="0"/>
              <a:t>Jon Wallace’s Education Section</a:t>
            </a:r>
          </a:p>
          <a:p>
            <a:pPr marL="342900" indent="-342900" algn="l">
              <a:buFont typeface="Arial" panose="020B0604020202020204" pitchFamily="34" charset="0"/>
              <a:buChar char="•"/>
            </a:pPr>
            <a:r>
              <a:rPr lang="en-US" sz="2500" dirty="0"/>
              <a:t>Management Section (Professionalism, Ethics, Administration)</a:t>
            </a:r>
          </a:p>
          <a:p>
            <a:pPr marL="342900" indent="-342900" algn="l">
              <a:buFont typeface="Arial" panose="020B0604020202020204" pitchFamily="34" charset="0"/>
              <a:buChar char="•"/>
            </a:pPr>
            <a:r>
              <a:rPr lang="en-US" sz="2500" dirty="0"/>
              <a:t>Several cooperating amateur organizations and universities</a:t>
            </a:r>
          </a:p>
          <a:p>
            <a:pPr marL="342900" indent="-342900" algn="l">
              <a:lnSpc>
                <a:spcPct val="120000"/>
              </a:lnSpc>
              <a:buFont typeface="Arial" panose="020B0604020202020204" pitchFamily="34" charset="0"/>
              <a:buChar char="•"/>
            </a:pPr>
            <a:r>
              <a:rPr lang="en-US" sz="2500" dirty="0">
                <a:effectLst/>
              </a:rPr>
              <a:t>SARA Drake’s Lounge: Join the SARA community as we discuss the latest astronomy and radio astronomy news. The lounge also provides a forum to share and get advice on your radio astronomy projects from very experienced amateur radio astronomers. Drake’s Lounge is every month on the 3rd Sunday at 2 pm Eastern time. ZOOM email notifications will be sent to all members. </a:t>
            </a:r>
          </a:p>
          <a:p>
            <a:pPr marL="342900" indent="-342900" algn="l">
              <a:lnSpc>
                <a:spcPct val="120000"/>
              </a:lnSpc>
              <a:buFont typeface="Arial" panose="020B0604020202020204" pitchFamily="34" charset="0"/>
              <a:buChar char="•"/>
            </a:pPr>
            <a:r>
              <a:rPr lang="en-US" sz="2500" dirty="0"/>
              <a:t>SARA Drake’s Lounge Australia: Every Month on the Fourth Saturday, </a:t>
            </a:r>
            <a:r>
              <a:rPr lang="da-DK" sz="2500" i="0" dirty="0">
                <a:solidFill>
                  <a:srgbClr val="202020"/>
                </a:solidFill>
                <a:effectLst/>
              </a:rPr>
              <a:t>09:00 AM Canberra, Melbourne, Sydney</a:t>
            </a:r>
          </a:p>
          <a:p>
            <a:pPr marL="342900" indent="-342900" algn="l">
              <a:lnSpc>
                <a:spcPct val="120000"/>
              </a:lnSpc>
              <a:buFont typeface="Arial" panose="020B0604020202020204" pitchFamily="34" charset="0"/>
              <a:buChar char="•"/>
            </a:pPr>
            <a:endParaRPr lang="en-US" dirty="0"/>
          </a:p>
          <a:p>
            <a:pPr algn="l"/>
            <a:endParaRPr lang="en-US" dirty="0"/>
          </a:p>
          <a:p>
            <a:pPr marL="342900" indent="-342900" algn="l">
              <a:buFont typeface="Arial" panose="020B0604020202020204" pitchFamily="34" charset="0"/>
              <a:buChar char="•"/>
            </a:pPr>
            <a:endParaRPr lang="en-US" dirty="0"/>
          </a:p>
          <a:p>
            <a:pPr algn="l"/>
            <a:endParaRPr lang="en-US" dirty="0"/>
          </a:p>
          <a:p>
            <a:pPr algn="l"/>
            <a:endParaRPr lang="en-US" dirty="0"/>
          </a:p>
          <a:p>
            <a:pPr algn="l"/>
            <a:endParaRPr lang="en-US" dirty="0"/>
          </a:p>
          <a:p>
            <a:pPr algn="l"/>
            <a:endParaRPr lang="en-US" dirty="0"/>
          </a:p>
          <a:p>
            <a:pPr algn="l"/>
            <a:endParaRPr lang="en-US" dirty="0"/>
          </a:p>
          <a:p>
            <a:pPr algn="l"/>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5"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6</a:t>
            </a:fld>
            <a:endParaRPr lang="en-US" dirty="0"/>
          </a:p>
        </p:txBody>
      </p:sp>
    </p:spTree>
    <p:extLst>
      <p:ext uri="{BB962C8B-B14F-4D97-AF65-F5344CB8AC3E}">
        <p14:creationId xmlns:p14="http://schemas.microsoft.com/office/powerpoint/2010/main" val="35103720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75293" y="1233964"/>
            <a:ext cx="9618402" cy="5262979"/>
          </a:xfrm>
          <a:prstGeom prst="rect">
            <a:avLst/>
          </a:prstGeom>
          <a:noFill/>
        </p:spPr>
        <p:txBody>
          <a:bodyPr wrap="square" rtlCol="0">
            <a:spAutoFit/>
          </a:bodyPr>
          <a:lstStyle/>
          <a:p>
            <a:r>
              <a:rPr lang="en-US" sz="1200" b="1" dirty="0"/>
              <a:t>SARA YouTube: </a:t>
            </a:r>
          </a:p>
          <a:p>
            <a:r>
              <a:rPr lang="en-US" sz="1200" dirty="0"/>
              <a:t>Radio Telescope Observation Party (RTOP)</a:t>
            </a:r>
          </a:p>
          <a:p>
            <a:r>
              <a:rPr lang="en-US" sz="1200" dirty="0"/>
              <a:t>Drake's Lounge &amp; Drake’s Lounge Australia</a:t>
            </a:r>
          </a:p>
          <a:p>
            <a:endParaRPr lang="en-US" sz="1200" b="1" dirty="0"/>
          </a:p>
          <a:p>
            <a:r>
              <a:rPr lang="en-US" sz="1200" b="1" dirty="0"/>
              <a:t>Tutorials Using the 20m (Posted in the SARA Analytical Section)</a:t>
            </a:r>
          </a:p>
          <a:p>
            <a:pPr marL="285750" indent="-285750">
              <a:buFont typeface="Arial" panose="020B0604020202020204" pitchFamily="34" charset="0"/>
              <a:buChar char="•"/>
            </a:pPr>
            <a:r>
              <a:rPr lang="en-US" sz="1200" dirty="0"/>
              <a:t>2019: Cas A Observation Program with flux measurement demo. </a:t>
            </a:r>
          </a:p>
          <a:p>
            <a:pPr marL="285750" indent="-285750">
              <a:buFont typeface="Arial" panose="020B0604020202020204" pitchFamily="34" charset="0"/>
              <a:buChar char="•"/>
            </a:pPr>
            <a:r>
              <a:rPr lang="en-US" sz="1200" dirty="0"/>
              <a:t>2020: Pulsar Observation Program explaining a prepfold plot of a pulsar. </a:t>
            </a:r>
          </a:p>
          <a:p>
            <a:pPr marL="285750" indent="-285750">
              <a:buFont typeface="Arial" panose="020B0604020202020204" pitchFamily="34" charset="0"/>
              <a:buChar char="•"/>
            </a:pPr>
            <a:r>
              <a:rPr lang="en-US" sz="1200" dirty="0"/>
              <a:t>2021: Maser Observation Program</a:t>
            </a:r>
          </a:p>
          <a:p>
            <a:pPr marL="285750" indent="-285750">
              <a:buFont typeface="Arial" panose="020B0604020202020204" pitchFamily="34" charset="0"/>
              <a:buChar char="•"/>
            </a:pPr>
            <a:r>
              <a:rPr lang="en-US" sz="1200" dirty="0"/>
              <a:t>2022: Raster Scans and Considerations</a:t>
            </a:r>
          </a:p>
          <a:p>
            <a:pPr marL="285750" indent="-285750">
              <a:buFont typeface="Arial" panose="020B0604020202020204" pitchFamily="34" charset="0"/>
              <a:buChar char="•"/>
            </a:pPr>
            <a:r>
              <a:rPr lang="en-US" sz="1200" dirty="0"/>
              <a:t>2023: The Inter-Stellar Medium (ISM)</a:t>
            </a:r>
          </a:p>
          <a:p>
            <a:pPr marL="285750" indent="-285750">
              <a:buFont typeface="Arial" panose="020B0604020202020204" pitchFamily="34" charset="0"/>
              <a:buChar char="•"/>
            </a:pPr>
            <a:r>
              <a:rPr lang="en-US" sz="1200" dirty="0"/>
              <a:t>2024: H1 Observation (Off the Beaten Path)</a:t>
            </a:r>
          </a:p>
          <a:p>
            <a:pPr marL="285750" indent="-285750">
              <a:buFont typeface="Arial" panose="020B0604020202020204" pitchFamily="34" charset="0"/>
              <a:buChar char="•"/>
            </a:pPr>
            <a:r>
              <a:rPr lang="en-US" sz="1200" dirty="0"/>
              <a:t>2025: Pulsar Profiles</a:t>
            </a:r>
          </a:p>
          <a:p>
            <a:endParaRPr lang="en-US" sz="1400" dirty="0"/>
          </a:p>
          <a:p>
            <a:r>
              <a:rPr lang="en-US" sz="1000" dirty="0"/>
              <a:t>[Recent Paper by Dr. Dan Reichart, et al: “Skynet Algorithm for Single-dish Radio Mapping. I. Contaminant-cleaning, Mapping, and Photometering Small-scale Structures”,  The Astrophysical Journal Supplement Series, 240:12 (50pp), 2019 January https://doi.org/10.3847/1538-4365/aad7c1 © 2019. The American Astronomical Society.]</a:t>
            </a:r>
          </a:p>
          <a:p>
            <a:endParaRPr lang="en-US" sz="1400" b="1" dirty="0"/>
          </a:p>
          <a:p>
            <a:r>
              <a:rPr lang="en-US" sz="1200" b="1" dirty="0"/>
              <a:t>Astronomical League Citizen Science Awards</a:t>
            </a:r>
          </a:p>
          <a:p>
            <a:pPr marL="285750" indent="-285750">
              <a:buFont typeface="Arial" panose="020B0604020202020204" pitchFamily="34" charset="0"/>
              <a:buChar char="•"/>
            </a:pPr>
            <a:r>
              <a:rPr lang="en-US" sz="1200" dirty="0"/>
              <a:t>Radio Galaxy Zoo (galaxyzoo.org)</a:t>
            </a:r>
          </a:p>
          <a:p>
            <a:pPr marL="285750" indent="-285750">
              <a:buFont typeface="Arial" panose="020B0604020202020204" pitchFamily="34" charset="0"/>
              <a:buChar char="•"/>
            </a:pPr>
            <a:r>
              <a:rPr lang="en-US" sz="1200" dirty="0"/>
              <a:t>Radio Galaxy Zoo: LOFAR</a:t>
            </a:r>
          </a:p>
          <a:p>
            <a:pPr marL="285750" indent="-285750">
              <a:buFont typeface="Arial" panose="020B0604020202020204" pitchFamily="34" charset="0"/>
              <a:buChar char="•"/>
            </a:pPr>
            <a:r>
              <a:rPr lang="en-US" sz="1200" dirty="0"/>
              <a:t>Radio Meteor Zoo (zoouniverse.org)</a:t>
            </a:r>
          </a:p>
          <a:p>
            <a:pPr marL="285750" indent="-285750">
              <a:buFont typeface="Arial" panose="020B0604020202020204" pitchFamily="34" charset="0"/>
              <a:buChar char="•"/>
            </a:pPr>
            <a:r>
              <a:rPr lang="en-US" sz="1200" dirty="0"/>
              <a:t>Solar Storm Watch II (zooniverse.org)</a:t>
            </a:r>
          </a:p>
          <a:p>
            <a:pPr marL="285750" indent="-285750">
              <a:buFont typeface="Arial" panose="020B0604020202020204" pitchFamily="34" charset="0"/>
              <a:buChar char="•"/>
            </a:pPr>
            <a:r>
              <a:rPr lang="en-US" sz="1200" dirty="0"/>
              <a:t>Bursts from Space: MeerKAT (Zooniverse.org)</a:t>
            </a:r>
          </a:p>
          <a:p>
            <a:pPr marL="285750" indent="-285750">
              <a:buFont typeface="Arial" panose="020B0604020202020204" pitchFamily="34" charset="0"/>
              <a:buChar char="•"/>
            </a:pPr>
            <a:endParaRPr lang="en-US" sz="1200" dirty="0"/>
          </a:p>
          <a:p>
            <a:r>
              <a:rPr lang="en-US" sz="1200" b="1" dirty="0"/>
              <a:t>Skynet University YouTube (Dr. Dan </a:t>
            </a:r>
            <a:r>
              <a:rPr lang="en-US" sz="1200" b="1" dirty="0" err="1"/>
              <a:t>Reichart</a:t>
            </a:r>
            <a:r>
              <a:rPr lang="en-US" sz="1200" b="1" dirty="0"/>
              <a:t>, UNC):</a:t>
            </a:r>
          </a:p>
          <a:p>
            <a:pPr marL="171450" indent="-171450">
              <a:buFont typeface="Arial" panose="020B0604020202020204" pitchFamily="34" charset="0"/>
              <a:buChar char="•"/>
            </a:pPr>
            <a:r>
              <a:rPr lang="en-US" sz="1200" dirty="0"/>
              <a:t>How to Graph and Measure Spectra</a:t>
            </a:r>
          </a:p>
          <a:p>
            <a:pPr marL="171450" indent="-171450">
              <a:buFont typeface="Arial" panose="020B0604020202020204" pitchFamily="34" charset="0"/>
              <a:buChar char="•"/>
            </a:pPr>
            <a:r>
              <a:rPr lang="en-US" sz="1200" dirty="0"/>
              <a:t>How to Submit a Radio Spectral Observation to Skynet</a:t>
            </a:r>
          </a:p>
          <a:p>
            <a:pPr marL="171450" indent="-171450">
              <a:buFont typeface="Arial" panose="020B0604020202020204" pitchFamily="34" charset="0"/>
              <a:buChar char="•"/>
            </a:pPr>
            <a:r>
              <a:rPr lang="en-US" sz="1200" dirty="0"/>
              <a:t>How to Use a Spreadsheet to Calculate the Rotation Curve and Enclosed Mass</a:t>
            </a:r>
          </a:p>
        </p:txBody>
      </p:sp>
      <p:sp>
        <p:nvSpPr>
          <p:cNvPr id="2" name="Rectangle 1"/>
          <p:cNvSpPr/>
          <p:nvPr/>
        </p:nvSpPr>
        <p:spPr>
          <a:xfrm>
            <a:off x="2446173" y="310634"/>
            <a:ext cx="7876643" cy="923330"/>
          </a:xfrm>
          <a:prstGeom prst="rect">
            <a:avLst/>
          </a:prstGeom>
        </p:spPr>
        <p:txBody>
          <a:bodyPr wrap="none">
            <a:spAutoFit/>
          </a:bodyPr>
          <a:lstStyle/>
          <a:p>
            <a:r>
              <a:rPr lang="en-US" sz="5400" dirty="0">
                <a:latin typeface="+mj-lt"/>
              </a:rPr>
              <a:t>SARA Sections Update 2025</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7"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7</a:t>
            </a:fld>
            <a:endParaRPr lang="en-US" dirty="0"/>
          </a:p>
        </p:txBody>
      </p:sp>
    </p:spTree>
    <p:extLst>
      <p:ext uri="{BB962C8B-B14F-4D97-AF65-F5344CB8AC3E}">
        <p14:creationId xmlns:p14="http://schemas.microsoft.com/office/powerpoint/2010/main" val="4890115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274885" y="1155675"/>
            <a:ext cx="10338928" cy="5463034"/>
          </a:xfrm>
          <a:prstGeom prst="rect">
            <a:avLst/>
          </a:prstGeom>
          <a:noFill/>
        </p:spPr>
        <p:txBody>
          <a:bodyPr wrap="square" rtlCol="0">
            <a:spAutoFit/>
          </a:bodyPr>
          <a:lstStyle/>
          <a:p>
            <a:r>
              <a:rPr lang="en-US" sz="1400" b="1" dirty="0"/>
              <a:t>Scope-in-a-Box</a:t>
            </a:r>
            <a:endParaRPr lang="en-US" sz="1400" b="1" dirty="0">
              <a:solidFill>
                <a:srgbClr val="FF0000"/>
              </a:solidFill>
            </a:endParaRPr>
          </a:p>
          <a:p>
            <a:endParaRPr lang="en-US" sz="1300" dirty="0"/>
          </a:p>
          <a:p>
            <a:r>
              <a:rPr lang="en-US" sz="1300" dirty="0"/>
              <a:t>SARA has put together a kit of parts and software to build a radio telescope that will detect the Hydrogen line. The kit was based on an article on RTL-SDR.COM. The kit includes a:</a:t>
            </a:r>
          </a:p>
          <a:p>
            <a:pPr marL="285750" indent="-285750">
              <a:buFont typeface="Arial" panose="020B0604020202020204" pitchFamily="34" charset="0"/>
              <a:buChar char="•"/>
            </a:pPr>
            <a:r>
              <a:rPr lang="en-US" sz="1300" dirty="0"/>
              <a:t>2-foot parabolic antenna and tripod support</a:t>
            </a:r>
          </a:p>
          <a:p>
            <a:pPr marL="285750" indent="-285750">
              <a:buFont typeface="Arial" panose="020B0604020202020204" pitchFamily="34" charset="0"/>
              <a:buChar char="•"/>
            </a:pPr>
            <a:r>
              <a:rPr lang="en-US" sz="1300" dirty="0"/>
              <a:t>RTL-SDR and Noolec SAWbird+ H1, and miscellaneous cables and connectors.</a:t>
            </a:r>
          </a:p>
          <a:p>
            <a:pPr marL="285750" indent="-285750">
              <a:buFont typeface="Arial" panose="020B0604020202020204" pitchFamily="34" charset="0"/>
              <a:buChar char="•"/>
            </a:pPr>
            <a:r>
              <a:rPr lang="en-US" sz="1300" dirty="0"/>
              <a:t>Software tested and verified by multiple SARA members.</a:t>
            </a:r>
          </a:p>
          <a:p>
            <a:r>
              <a:rPr lang="en-US" sz="1300" dirty="0"/>
              <a:t> </a:t>
            </a:r>
          </a:p>
          <a:p>
            <a:r>
              <a:rPr lang="en-US" sz="1300" dirty="0"/>
              <a:t>You must have a PC, preferable lap-top, running WIN10. Currently only available to USA addresses due to shipping costs.</a:t>
            </a:r>
          </a:p>
          <a:p>
            <a:r>
              <a:rPr lang="en-US" sz="1300" dirty="0"/>
              <a:t>Complete details available at </a:t>
            </a:r>
            <a:r>
              <a:rPr lang="en-US" sz="1300" u="sng" dirty="0">
                <a:hlinkClick r:id="rId2" tooltip="Click to open in a new window or tab: http://radio-astronomy.org"/>
              </a:rPr>
              <a:t>radio-astronomy.org</a:t>
            </a:r>
            <a:r>
              <a:rPr lang="en-US" sz="1300" dirty="0"/>
              <a:t>. Scroll down right column until you see Scope-in-a-box!</a:t>
            </a:r>
          </a:p>
          <a:p>
            <a:endParaRPr lang="en-US" sz="1300" dirty="0"/>
          </a:p>
          <a:p>
            <a:r>
              <a:rPr lang="en-US" sz="1400" b="1" dirty="0"/>
              <a:t>Skynet (the 20m radio telescope website)</a:t>
            </a:r>
          </a:p>
          <a:p>
            <a:endParaRPr lang="en-US" sz="1300" b="1" dirty="0"/>
          </a:p>
          <a:p>
            <a:r>
              <a:rPr lang="en-US" sz="1300" dirty="0"/>
              <a:t>$3 million grant will expand Skynet radio telescope network </a:t>
            </a:r>
            <a:r>
              <a:rPr lang="en-US" sz="1300" dirty="0">
                <a:hlinkClick r:id="rId3"/>
              </a:rPr>
              <a:t>https://college.unc.edu/2021/11/skynet-telescope-network/</a:t>
            </a:r>
            <a:endParaRPr lang="en-US" sz="1300" dirty="0"/>
          </a:p>
          <a:p>
            <a:pPr marL="285750" indent="-285750">
              <a:buFont typeface="Arial" panose="020B0604020202020204" pitchFamily="34" charset="0"/>
              <a:buChar char="•"/>
            </a:pPr>
            <a:r>
              <a:rPr lang="en-US" sz="1300" dirty="0"/>
              <a:t>November 1, 2021: The Department of Defense has decided to fund a $3 million expansion of Skynet, paired with the development of a follow-on curriculum to OPIS! Skynet will now integrate up to eight more radio telescopes into Skynet. These telescopes are located in the western mountains of North Carolina, Puerto Rico, and at two sites in Australia.  They are comparable in size to Skynet’s 6-story, 150-ton radio telescope in West Virginia.  This effort will fund approximately 30 educators to develop eight new observing experiences, collectively called “Astrophotography of the Multi-Wavelength Universe!” These observing experiences will use both Skynet’s visible-light telescopes and Skynet’s new radio telescopes to explore stars and galaxies, and to study light-emitting mechanisms. This curriculum will be integrated into second-semester, but still introductory, astronomy courses at OPIS!-adopting colleges and universities across the nation.</a:t>
            </a:r>
          </a:p>
          <a:p>
            <a:pPr marL="285750" indent="-285750">
              <a:buFont typeface="Arial" panose="020B0604020202020204" pitchFamily="34" charset="0"/>
              <a:buChar char="•"/>
            </a:pPr>
            <a:r>
              <a:rPr lang="en-US" sz="1300" dirty="0"/>
              <a:t>August 17, 2023 Update: </a:t>
            </a:r>
            <a:r>
              <a:rPr lang="en-US" sz="1300" dirty="0">
                <a:hlinkClick r:id="rId4"/>
              </a:rPr>
              <a:t>https://cdr.lib.unc.edu/concern/scholarly_works/2r36v828c</a:t>
            </a:r>
            <a:endParaRPr lang="en-US" sz="1300" dirty="0"/>
          </a:p>
          <a:p>
            <a:endParaRPr lang="en-US" sz="1300" dirty="0"/>
          </a:p>
          <a:p>
            <a:r>
              <a:rPr lang="en-US" sz="1300" b="1" dirty="0"/>
              <a:t>20m Update</a:t>
            </a:r>
          </a:p>
          <a:p>
            <a:endParaRPr lang="en-US" sz="1300" b="1" dirty="0"/>
          </a:p>
          <a:p>
            <a:r>
              <a:rPr lang="en-US" sz="1300" dirty="0"/>
              <a:t>Updated GBO policy allows international users if associated with a US educational organization such as SARA.   </a:t>
            </a:r>
            <a:r>
              <a:rPr lang="en-US" sz="1300" u="sng" dirty="0"/>
              <a:t>Refresh of credits every 6 months</a:t>
            </a:r>
            <a:r>
              <a:rPr lang="en-US" sz="1300" dirty="0"/>
              <a:t>.</a:t>
            </a:r>
          </a:p>
          <a:p>
            <a:endParaRPr lang="en-US" sz="900" dirty="0"/>
          </a:p>
        </p:txBody>
      </p:sp>
      <p:sp>
        <p:nvSpPr>
          <p:cNvPr id="2" name="Rectangle 1"/>
          <p:cNvSpPr/>
          <p:nvPr/>
        </p:nvSpPr>
        <p:spPr>
          <a:xfrm>
            <a:off x="2446173" y="310634"/>
            <a:ext cx="7876643" cy="923330"/>
          </a:xfrm>
          <a:prstGeom prst="rect">
            <a:avLst/>
          </a:prstGeom>
        </p:spPr>
        <p:txBody>
          <a:bodyPr wrap="none">
            <a:spAutoFit/>
          </a:bodyPr>
          <a:lstStyle/>
          <a:p>
            <a:r>
              <a:rPr lang="en-US" sz="5400" dirty="0">
                <a:latin typeface="+mj-lt"/>
              </a:rPr>
              <a:t>SARA Sections Update 2025</a:t>
            </a:r>
          </a:p>
        </p:txBody>
      </p:sp>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7"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8</a:t>
            </a:fld>
            <a:endParaRPr lang="en-US" dirty="0"/>
          </a:p>
        </p:txBody>
      </p:sp>
    </p:spTree>
    <p:extLst>
      <p:ext uri="{BB962C8B-B14F-4D97-AF65-F5344CB8AC3E}">
        <p14:creationId xmlns:p14="http://schemas.microsoft.com/office/powerpoint/2010/main" val="22056758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13404" y="370007"/>
            <a:ext cx="7876643" cy="923330"/>
          </a:xfrm>
          <a:prstGeom prst="rect">
            <a:avLst/>
          </a:prstGeom>
        </p:spPr>
        <p:txBody>
          <a:bodyPr wrap="none">
            <a:spAutoFit/>
          </a:bodyPr>
          <a:lstStyle/>
          <a:p>
            <a:r>
              <a:rPr lang="en-US" sz="5400" dirty="0">
                <a:latin typeface="+mj-lt"/>
              </a:rPr>
              <a:t>SARA Sections Update 2025</a:t>
            </a: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1885" y="5615354"/>
            <a:ext cx="1143000" cy="1143000"/>
          </a:xfrm>
          <a:prstGeom prst="rect">
            <a:avLst/>
          </a:prstGeom>
        </p:spPr>
      </p:pic>
      <p:sp>
        <p:nvSpPr>
          <p:cNvPr id="8" name="Slide Number Placeholder 2"/>
          <p:cNvSpPr>
            <a:spLocks noGrp="1"/>
          </p:cNvSpPr>
          <p:nvPr>
            <p:ph type="sldNum" sz="quarter" idx="12"/>
          </p:nvPr>
        </p:nvSpPr>
        <p:spPr>
          <a:xfrm>
            <a:off x="8610600" y="6356350"/>
            <a:ext cx="2743200" cy="365125"/>
          </a:xfrm>
        </p:spPr>
        <p:txBody>
          <a:bodyPr/>
          <a:lstStyle/>
          <a:p>
            <a:fld id="{CA8D75EB-B86C-434C-A07B-B887823EC4F8}" type="slidenum">
              <a:rPr lang="en-US" smtClean="0"/>
              <a:t>9</a:t>
            </a:fld>
            <a:endParaRPr lang="en-US" dirty="0"/>
          </a:p>
        </p:txBody>
      </p:sp>
      <p:sp>
        <p:nvSpPr>
          <p:cNvPr id="14" name="TextBox 13">
            <a:extLst>
              <a:ext uri="{FF2B5EF4-FFF2-40B4-BE49-F238E27FC236}">
                <a16:creationId xmlns:a16="http://schemas.microsoft.com/office/drawing/2014/main" id="{22211C58-4B30-4B5A-8B4C-04C2A9DE5249}"/>
              </a:ext>
            </a:extLst>
          </p:cNvPr>
          <p:cNvSpPr txBox="1"/>
          <p:nvPr/>
        </p:nvSpPr>
        <p:spPr>
          <a:xfrm>
            <a:off x="1442907" y="1788623"/>
            <a:ext cx="10008066" cy="3416320"/>
          </a:xfrm>
          <a:prstGeom prst="rect">
            <a:avLst/>
          </a:prstGeom>
          <a:noFill/>
        </p:spPr>
        <p:txBody>
          <a:bodyPr wrap="square">
            <a:spAutoFit/>
          </a:bodyPr>
          <a:lstStyle/>
          <a:p>
            <a:pPr lvl="0" eaLnBrk="0" fontAlgn="base" hangingPunct="0">
              <a:spcBef>
                <a:spcPct val="0"/>
              </a:spcBef>
              <a:spcAft>
                <a:spcPct val="0"/>
              </a:spcAft>
            </a:pPr>
            <a:r>
              <a:rPr lang="en-US" altLang="en-US" b="1" dirty="0">
                <a:solidFill>
                  <a:srgbClr val="000000"/>
                </a:solidFill>
                <a:cs typeface="Times New Roman" panose="02020603050405020304" pitchFamily="18" charset="0"/>
              </a:rPr>
              <a:t>Suggested Ideas</a:t>
            </a:r>
          </a:p>
          <a:p>
            <a:pPr lvl="0" eaLnBrk="0" fontAlgn="base" hangingPunct="0">
              <a:spcBef>
                <a:spcPct val="0"/>
              </a:spcBef>
              <a:spcAft>
                <a:spcPct val="0"/>
              </a:spcAft>
            </a:pPr>
            <a:endParaRPr lang="en-US" altLang="en-US" dirty="0">
              <a:solidFill>
                <a:srgbClr val="000000"/>
              </a:solidFill>
              <a:cs typeface="Times New Roman" panose="02020603050405020304" pitchFamily="18" charset="0"/>
            </a:endParaRPr>
          </a:p>
          <a:p>
            <a:pPr lvl="0" eaLnBrk="0" fontAlgn="base" hangingPunct="0">
              <a:spcBef>
                <a:spcPct val="0"/>
              </a:spcBef>
              <a:spcAft>
                <a:spcPct val="0"/>
              </a:spcAft>
            </a:pPr>
            <a:r>
              <a:rPr lang="en-US" altLang="en-US" dirty="0">
                <a:solidFill>
                  <a:srgbClr val="000000"/>
                </a:solidFill>
                <a:cs typeface="Times New Roman" panose="02020603050405020304" pitchFamily="18" charset="0"/>
              </a:rPr>
              <a:t>Browse examples of the 20m Skynet website and observations</a:t>
            </a:r>
          </a:p>
          <a:p>
            <a:pPr marL="285750" indent="-285750" eaLnBrk="0" fontAlgn="base" hangingPunct="0">
              <a:spcBef>
                <a:spcPct val="0"/>
              </a:spcBef>
              <a:spcAft>
                <a:spcPct val="0"/>
              </a:spcAft>
              <a:buFont typeface="Arial" panose="020B0604020202020204" pitchFamily="34" charset="0"/>
              <a:buChar char="•"/>
            </a:pPr>
            <a:r>
              <a:rPr lang="en-US" dirty="0">
                <a:hlinkClick r:id="rId3"/>
              </a:rPr>
              <a:t>http://www.gb.nrao.edu/20m/dataexamples.html</a:t>
            </a:r>
            <a:endParaRPr lang="en-US" dirty="0"/>
          </a:p>
          <a:p>
            <a:pPr marL="285750" indent="-285750" eaLnBrk="0" fontAlgn="base" hangingPunct="0">
              <a:spcBef>
                <a:spcPct val="0"/>
              </a:spcBef>
              <a:spcAft>
                <a:spcPct val="0"/>
              </a:spcAft>
              <a:buFont typeface="Arial" panose="020B0604020202020204" pitchFamily="34" charset="0"/>
              <a:buChar char="•"/>
            </a:pPr>
            <a:r>
              <a:rPr lang="en-US" dirty="0">
                <a:hlinkClick r:id="rId4"/>
              </a:rPr>
              <a:t>https://www.gb.nrao.edu/20m/peak/log.htm#bottom</a:t>
            </a:r>
            <a:endParaRPr lang="en-US" dirty="0"/>
          </a:p>
          <a:p>
            <a:pPr marL="285750" indent="-285750" eaLnBrk="0" fontAlgn="base" hangingPunct="0">
              <a:spcBef>
                <a:spcPct val="0"/>
              </a:spcBef>
              <a:spcAft>
                <a:spcPct val="0"/>
              </a:spcAft>
              <a:buFont typeface="Arial" panose="020B0604020202020204" pitchFamily="34" charset="0"/>
              <a:buChar char="•"/>
            </a:pPr>
            <a:r>
              <a:rPr lang="en-US" dirty="0">
                <a:hlinkClick r:id="rId5"/>
              </a:rPr>
              <a:t>https://www.gb.nrao.edu/20m/index.htm</a:t>
            </a:r>
            <a:endParaRPr lang="en-US" dirty="0"/>
          </a:p>
          <a:p>
            <a:pPr marL="285750" indent="-285750" eaLnBrk="0" fontAlgn="base" hangingPunct="0">
              <a:spcBef>
                <a:spcPct val="0"/>
              </a:spcBef>
              <a:spcAft>
                <a:spcPct val="0"/>
              </a:spcAft>
              <a:buFont typeface="Arial" panose="020B0604020202020204" pitchFamily="34" charset="0"/>
              <a:buChar char="•"/>
            </a:pPr>
            <a:r>
              <a:rPr lang="en-US" dirty="0">
                <a:hlinkClick r:id="rId6"/>
              </a:rPr>
              <a:t>https://www.gb.nrao.edu/20m/find20mproj.html</a:t>
            </a:r>
            <a:endParaRPr lang="en-US" dirty="0"/>
          </a:p>
          <a:p>
            <a:pPr lvl="0" eaLnBrk="0" fontAlgn="base" hangingPunct="0">
              <a:spcBef>
                <a:spcPct val="0"/>
              </a:spcBef>
              <a:spcAft>
                <a:spcPct val="0"/>
              </a:spcAft>
            </a:pPr>
            <a:endParaRPr lang="en-US" altLang="en-US" dirty="0">
              <a:solidFill>
                <a:srgbClr val="000000"/>
              </a:solidFill>
              <a:cs typeface="Times New Roman" panose="02020603050405020304" pitchFamily="18" charset="0"/>
            </a:endParaRPr>
          </a:p>
          <a:p>
            <a:pPr lvl="0" eaLnBrk="0" fontAlgn="base" hangingPunct="0">
              <a:spcBef>
                <a:spcPct val="0"/>
              </a:spcBef>
              <a:spcAft>
                <a:spcPct val="0"/>
              </a:spcAft>
            </a:pPr>
            <a:r>
              <a:rPr lang="en-US" altLang="en-US" dirty="0">
                <a:solidFill>
                  <a:srgbClr val="000000"/>
                </a:solidFill>
                <a:cs typeface="Times New Roman" panose="02020603050405020304" pitchFamily="18" charset="0"/>
              </a:rPr>
              <a:t>View new observations (2024) under the Galactic and Cosmology Section; Hydrogen Line Radio Astronomy:</a:t>
            </a:r>
          </a:p>
          <a:p>
            <a:pPr marL="285750" lvl="0" indent="-285750" eaLnBrk="0" fontAlgn="base" hangingPunct="0">
              <a:spcBef>
                <a:spcPct val="0"/>
              </a:spcBef>
              <a:spcAft>
                <a:spcPct val="0"/>
              </a:spcAft>
              <a:buFont typeface="Arial" panose="020B0604020202020204" pitchFamily="34" charset="0"/>
              <a:buChar char="•"/>
            </a:pPr>
            <a:r>
              <a:rPr lang="en-US" altLang="en-US" dirty="0">
                <a:solidFill>
                  <a:srgbClr val="000000"/>
                </a:solidFill>
                <a:cs typeface="Times New Roman" panose="02020603050405020304" pitchFamily="18" charset="0"/>
              </a:rPr>
              <a:t>Hydrogen line observing in nearby galaxies using drift scanning with a small dish and also using the GBO 20m dish.</a:t>
            </a:r>
          </a:p>
        </p:txBody>
      </p:sp>
    </p:spTree>
    <p:extLst>
      <p:ext uri="{BB962C8B-B14F-4D97-AF65-F5344CB8AC3E}">
        <p14:creationId xmlns:p14="http://schemas.microsoft.com/office/powerpoint/2010/main" val="21223707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511</TotalTime>
  <Words>1433</Words>
  <Application>Microsoft Office PowerPoint</Application>
  <PresentationFormat>Widescreen</PresentationFormat>
  <Paragraphs>167</Paragraphs>
  <Slides>11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Calibri</vt:lpstr>
      <vt:lpstr>Calibri Light</vt:lpstr>
      <vt:lpstr>Times New Roman</vt:lpstr>
      <vt:lpstr>Wingdings</vt:lpstr>
      <vt:lpstr>Office Theme</vt:lpstr>
      <vt:lpstr>SARA Global Conference 2025  SARA Sections Update</vt:lpstr>
      <vt:lpstr>SARA Sections Update 2025</vt:lpstr>
      <vt:lpstr>SARA Sections Update 2025</vt:lpstr>
      <vt:lpstr>SARA Sections Update 2025</vt:lpstr>
      <vt:lpstr>SARA Sections Update 2025</vt:lpstr>
      <vt:lpstr>SARA Sections Update 2025</vt:lpstr>
      <vt:lpstr>PowerPoint Presentation</vt:lpstr>
      <vt:lpstr>PowerPoint Presentation</vt:lpstr>
      <vt:lpstr>PowerPoint Presentation</vt:lpstr>
      <vt:lpstr>SARA Sections Update 2025</vt:lpstr>
      <vt:lpstr>Contact</vt:lpstr>
    </vt:vector>
  </TitlesOfParts>
  <Company>U.S. Customs and Border Protection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TZIKAS, STEPHEN A</dc:creator>
  <cp:lastModifiedBy>Stephen Tzikas</cp:lastModifiedBy>
  <cp:revision>109</cp:revision>
  <cp:lastPrinted>2020-02-11T15:38:14Z</cp:lastPrinted>
  <dcterms:created xsi:type="dcterms:W3CDTF">2019-12-13T16:13:10Z</dcterms:created>
  <dcterms:modified xsi:type="dcterms:W3CDTF">2025-04-05T20:22:34Z</dcterms:modified>
</cp:coreProperties>
</file>