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46"/>
  </p:notesMasterIdLst>
  <p:sldIdLst>
    <p:sldId id="306" r:id="rId2"/>
    <p:sldId id="307" r:id="rId3"/>
    <p:sldId id="308" r:id="rId4"/>
    <p:sldId id="310" r:id="rId5"/>
    <p:sldId id="311" r:id="rId6"/>
    <p:sldId id="358" r:id="rId7"/>
    <p:sldId id="462" r:id="rId8"/>
    <p:sldId id="330" r:id="rId9"/>
    <p:sldId id="405" r:id="rId10"/>
    <p:sldId id="444" r:id="rId11"/>
    <p:sldId id="452" r:id="rId12"/>
    <p:sldId id="449" r:id="rId13"/>
    <p:sldId id="465" r:id="rId14"/>
    <p:sldId id="411" r:id="rId15"/>
    <p:sldId id="440" r:id="rId16"/>
    <p:sldId id="434" r:id="rId17"/>
    <p:sldId id="438" r:id="rId18"/>
    <p:sldId id="418" r:id="rId19"/>
    <p:sldId id="442" r:id="rId20"/>
    <p:sldId id="416" r:id="rId21"/>
    <p:sldId id="429" r:id="rId22"/>
    <p:sldId id="464" r:id="rId23"/>
    <p:sldId id="463" r:id="rId24"/>
    <p:sldId id="414" r:id="rId25"/>
    <p:sldId id="448" r:id="rId26"/>
    <p:sldId id="455" r:id="rId27"/>
    <p:sldId id="456" r:id="rId28"/>
    <p:sldId id="457" r:id="rId29"/>
    <p:sldId id="458" r:id="rId30"/>
    <p:sldId id="459" r:id="rId31"/>
    <p:sldId id="460" r:id="rId32"/>
    <p:sldId id="471" r:id="rId33"/>
    <p:sldId id="468" r:id="rId34"/>
    <p:sldId id="470" r:id="rId35"/>
    <p:sldId id="469" r:id="rId36"/>
    <p:sldId id="415" r:id="rId37"/>
    <p:sldId id="472" r:id="rId38"/>
    <p:sldId id="333" r:id="rId39"/>
    <p:sldId id="467" r:id="rId40"/>
    <p:sldId id="338" r:id="rId41"/>
    <p:sldId id="347" r:id="rId42"/>
    <p:sldId id="420" r:id="rId43"/>
    <p:sldId id="410" r:id="rId44"/>
    <p:sldId id="313" r:id="rId45"/>
  </p:sldIdLst>
  <p:sldSz cx="12192000" cy="6858000"/>
  <p:notesSz cx="7077075" cy="9028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8FB73B-30C2-4D3F-BB9C-EAE6C3FF209F}" v="19" dt="2022-11-25T15:08:39.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2" d="100"/>
          <a:sy n="112" d="100"/>
        </p:scale>
        <p:origin x="2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ZIKAS, STEPHEN A" userId="df8a43ca-de1f-4860-8fdf-dbd825ef6067" providerId="ADAL" clId="{B98FB73B-30C2-4D3F-BB9C-EAE6C3FF209F}"/>
    <pc:docChg chg="undo custSel delSld modSld sldOrd">
      <pc:chgData name="TZIKAS, STEPHEN A" userId="df8a43ca-de1f-4860-8fdf-dbd825ef6067" providerId="ADAL" clId="{B98FB73B-30C2-4D3F-BB9C-EAE6C3FF209F}" dt="2022-11-25T15:09:05.929" v="1530" actId="2696"/>
      <pc:docMkLst>
        <pc:docMk/>
      </pc:docMkLst>
      <pc:sldChg chg="ord">
        <pc:chgData name="TZIKAS, STEPHEN A" userId="df8a43ca-de1f-4860-8fdf-dbd825ef6067" providerId="ADAL" clId="{B98FB73B-30C2-4D3F-BB9C-EAE6C3FF209F}" dt="2022-11-25T14:50:46.388" v="758"/>
        <pc:sldMkLst>
          <pc:docMk/>
          <pc:sldMk cId="3833562677" sldId="275"/>
        </pc:sldMkLst>
      </pc:sldChg>
      <pc:sldChg chg="addSp modSp mod">
        <pc:chgData name="TZIKAS, STEPHEN A" userId="df8a43ca-de1f-4860-8fdf-dbd825ef6067" providerId="ADAL" clId="{B98FB73B-30C2-4D3F-BB9C-EAE6C3FF209F}" dt="2022-11-25T14:27:44.207" v="412" actId="1076"/>
        <pc:sldMkLst>
          <pc:docMk/>
          <pc:sldMk cId="2372765907" sldId="297"/>
        </pc:sldMkLst>
        <pc:spChg chg="mod">
          <ac:chgData name="TZIKAS, STEPHEN A" userId="df8a43ca-de1f-4860-8fdf-dbd825ef6067" providerId="ADAL" clId="{B98FB73B-30C2-4D3F-BB9C-EAE6C3FF209F}" dt="2022-11-25T14:27:38.218" v="410" actId="255"/>
          <ac:spMkLst>
            <pc:docMk/>
            <pc:sldMk cId="2372765907" sldId="297"/>
            <ac:spMk id="2" creationId="{00000000-0000-0000-0000-000000000000}"/>
          </ac:spMkLst>
        </pc:spChg>
        <pc:picChg chg="add mod">
          <ac:chgData name="TZIKAS, STEPHEN A" userId="df8a43ca-de1f-4860-8fdf-dbd825ef6067" providerId="ADAL" clId="{B98FB73B-30C2-4D3F-BB9C-EAE6C3FF209F}" dt="2022-11-25T14:27:41.945" v="411" actId="1076"/>
          <ac:picMkLst>
            <pc:docMk/>
            <pc:sldMk cId="2372765907" sldId="297"/>
            <ac:picMk id="7" creationId="{70987A07-21FE-1A5A-FBC3-46F62EABE835}"/>
          </ac:picMkLst>
        </pc:picChg>
        <pc:picChg chg="add mod">
          <ac:chgData name="TZIKAS, STEPHEN A" userId="df8a43ca-de1f-4860-8fdf-dbd825ef6067" providerId="ADAL" clId="{B98FB73B-30C2-4D3F-BB9C-EAE6C3FF209F}" dt="2022-11-25T14:27:44.207" v="412" actId="1076"/>
          <ac:picMkLst>
            <pc:docMk/>
            <pc:sldMk cId="2372765907" sldId="297"/>
            <ac:picMk id="8" creationId="{B881CF7A-FF35-2E7B-432B-11FD11F5CB3A}"/>
          </ac:picMkLst>
        </pc:picChg>
      </pc:sldChg>
      <pc:sldChg chg="modSp mod ord">
        <pc:chgData name="TZIKAS, STEPHEN A" userId="df8a43ca-de1f-4860-8fdf-dbd825ef6067" providerId="ADAL" clId="{B98FB73B-30C2-4D3F-BB9C-EAE6C3FF209F}" dt="2022-11-25T14:48:55.037" v="722" actId="20577"/>
        <pc:sldMkLst>
          <pc:docMk/>
          <pc:sldMk cId="2196590828" sldId="298"/>
        </pc:sldMkLst>
        <pc:spChg chg="mod">
          <ac:chgData name="TZIKAS, STEPHEN A" userId="df8a43ca-de1f-4860-8fdf-dbd825ef6067" providerId="ADAL" clId="{B98FB73B-30C2-4D3F-BB9C-EAE6C3FF209F}" dt="2022-11-25T14:48:55.037" v="722" actId="20577"/>
          <ac:spMkLst>
            <pc:docMk/>
            <pc:sldMk cId="2196590828" sldId="298"/>
            <ac:spMk id="6" creationId="{00000000-0000-0000-0000-000000000000}"/>
          </ac:spMkLst>
        </pc:spChg>
      </pc:sldChg>
      <pc:sldChg chg="modSp mod">
        <pc:chgData name="TZIKAS, STEPHEN A" userId="df8a43ca-de1f-4860-8fdf-dbd825ef6067" providerId="ADAL" clId="{B98FB73B-30C2-4D3F-BB9C-EAE6C3FF209F}" dt="2022-11-25T14:20:02.534" v="355" actId="20577"/>
        <pc:sldMkLst>
          <pc:docMk/>
          <pc:sldMk cId="1097714992" sldId="306"/>
        </pc:sldMkLst>
        <pc:spChg chg="mod">
          <ac:chgData name="TZIKAS, STEPHEN A" userId="df8a43ca-de1f-4860-8fdf-dbd825ef6067" providerId="ADAL" clId="{B98FB73B-30C2-4D3F-BB9C-EAE6C3FF209F}" dt="2022-11-25T14:20:02.534" v="355" actId="20577"/>
          <ac:spMkLst>
            <pc:docMk/>
            <pc:sldMk cId="1097714992" sldId="306"/>
            <ac:spMk id="2" creationId="{00000000-0000-0000-0000-000000000000}"/>
          </ac:spMkLst>
        </pc:spChg>
      </pc:sldChg>
      <pc:sldChg chg="modSp mod">
        <pc:chgData name="TZIKAS, STEPHEN A" userId="df8a43ca-de1f-4860-8fdf-dbd825ef6067" providerId="ADAL" clId="{B98FB73B-30C2-4D3F-BB9C-EAE6C3FF209F}" dt="2022-11-25T14:50:07.595" v="756" actId="20577"/>
        <pc:sldMkLst>
          <pc:docMk/>
          <pc:sldMk cId="3150715625" sldId="307"/>
        </pc:sldMkLst>
        <pc:spChg chg="mod">
          <ac:chgData name="TZIKAS, STEPHEN A" userId="df8a43ca-de1f-4860-8fdf-dbd825ef6067" providerId="ADAL" clId="{B98FB73B-30C2-4D3F-BB9C-EAE6C3FF209F}" dt="2022-11-25T14:50:07.595" v="756" actId="20577"/>
          <ac:spMkLst>
            <pc:docMk/>
            <pc:sldMk cId="3150715625" sldId="307"/>
            <ac:spMk id="3" creationId="{00000000-0000-0000-0000-000000000000}"/>
          </ac:spMkLst>
        </pc:spChg>
      </pc:sldChg>
      <pc:sldChg chg="modSp mod">
        <pc:chgData name="TZIKAS, STEPHEN A" userId="df8a43ca-de1f-4860-8fdf-dbd825ef6067" providerId="ADAL" clId="{B98FB73B-30C2-4D3F-BB9C-EAE6C3FF209F}" dt="2022-11-25T14:17:51.926" v="233" actId="5793"/>
        <pc:sldMkLst>
          <pc:docMk/>
          <pc:sldMk cId="2249411926" sldId="308"/>
        </pc:sldMkLst>
        <pc:spChg chg="mod">
          <ac:chgData name="TZIKAS, STEPHEN A" userId="df8a43ca-de1f-4860-8fdf-dbd825ef6067" providerId="ADAL" clId="{B98FB73B-30C2-4D3F-BB9C-EAE6C3FF209F}" dt="2022-11-25T14:17:44.268" v="231" actId="20577"/>
          <ac:spMkLst>
            <pc:docMk/>
            <pc:sldMk cId="2249411926" sldId="308"/>
            <ac:spMk id="2" creationId="{00000000-0000-0000-0000-000000000000}"/>
          </ac:spMkLst>
        </pc:spChg>
        <pc:spChg chg="mod">
          <ac:chgData name="TZIKAS, STEPHEN A" userId="df8a43ca-de1f-4860-8fdf-dbd825ef6067" providerId="ADAL" clId="{B98FB73B-30C2-4D3F-BB9C-EAE6C3FF209F}" dt="2022-11-25T14:17:51.926" v="233" actId="5793"/>
          <ac:spMkLst>
            <pc:docMk/>
            <pc:sldMk cId="2249411926" sldId="308"/>
            <ac:spMk id="3" creationId="{00000000-0000-0000-0000-000000000000}"/>
          </ac:spMkLst>
        </pc:spChg>
      </pc:sldChg>
      <pc:sldChg chg="addSp modSp mod">
        <pc:chgData name="TZIKAS, STEPHEN A" userId="df8a43ca-de1f-4860-8fdf-dbd825ef6067" providerId="ADAL" clId="{B98FB73B-30C2-4D3F-BB9C-EAE6C3FF209F}" dt="2022-11-25T14:42:38.926" v="627" actId="1076"/>
        <pc:sldMkLst>
          <pc:docMk/>
          <pc:sldMk cId="513047493" sldId="309"/>
        </pc:sldMkLst>
        <pc:spChg chg="mod">
          <ac:chgData name="TZIKAS, STEPHEN A" userId="df8a43ca-de1f-4860-8fdf-dbd825ef6067" providerId="ADAL" clId="{B98FB73B-30C2-4D3F-BB9C-EAE6C3FF209F}" dt="2022-11-25T14:42:04.575" v="622" actId="14100"/>
          <ac:spMkLst>
            <pc:docMk/>
            <pc:sldMk cId="513047493" sldId="309"/>
            <ac:spMk id="3" creationId="{00000000-0000-0000-0000-000000000000}"/>
          </ac:spMkLst>
        </pc:spChg>
        <pc:spChg chg="add mod">
          <ac:chgData name="TZIKAS, STEPHEN A" userId="df8a43ca-de1f-4860-8fdf-dbd825ef6067" providerId="ADAL" clId="{B98FB73B-30C2-4D3F-BB9C-EAE6C3FF209F}" dt="2022-11-25T14:42:38.926" v="627" actId="1076"/>
          <ac:spMkLst>
            <pc:docMk/>
            <pc:sldMk cId="513047493" sldId="309"/>
            <ac:spMk id="6" creationId="{1F08179F-1C04-446E-7CFF-C416106D5030}"/>
          </ac:spMkLst>
        </pc:spChg>
      </pc:sldChg>
      <pc:sldChg chg="addSp modSp mod">
        <pc:chgData name="TZIKAS, STEPHEN A" userId="df8a43ca-de1f-4860-8fdf-dbd825ef6067" providerId="ADAL" clId="{B98FB73B-30C2-4D3F-BB9C-EAE6C3FF209F}" dt="2022-11-25T15:06:34.591" v="1495" actId="1076"/>
        <pc:sldMkLst>
          <pc:docMk/>
          <pc:sldMk cId="505854667" sldId="312"/>
        </pc:sldMkLst>
        <pc:spChg chg="mod">
          <ac:chgData name="TZIKAS, STEPHEN A" userId="df8a43ca-de1f-4860-8fdf-dbd825ef6067" providerId="ADAL" clId="{B98FB73B-30C2-4D3F-BB9C-EAE6C3FF209F}" dt="2022-11-25T14:38:43.087" v="568" actId="20577"/>
          <ac:spMkLst>
            <pc:docMk/>
            <pc:sldMk cId="505854667" sldId="312"/>
            <ac:spMk id="2" creationId="{00000000-0000-0000-0000-000000000000}"/>
          </ac:spMkLst>
        </pc:spChg>
        <pc:spChg chg="mod">
          <ac:chgData name="TZIKAS, STEPHEN A" userId="df8a43ca-de1f-4860-8fdf-dbd825ef6067" providerId="ADAL" clId="{B98FB73B-30C2-4D3F-BB9C-EAE6C3FF209F}" dt="2022-11-25T15:06:10.305" v="1488" actId="27636"/>
          <ac:spMkLst>
            <pc:docMk/>
            <pc:sldMk cId="505854667" sldId="312"/>
            <ac:spMk id="3" creationId="{00000000-0000-0000-0000-000000000000}"/>
          </ac:spMkLst>
        </pc:spChg>
        <pc:picChg chg="add mod">
          <ac:chgData name="TZIKAS, STEPHEN A" userId="df8a43ca-de1f-4860-8fdf-dbd825ef6067" providerId="ADAL" clId="{B98FB73B-30C2-4D3F-BB9C-EAE6C3FF209F}" dt="2022-11-25T15:06:13.327" v="1489" actId="1076"/>
          <ac:picMkLst>
            <pc:docMk/>
            <pc:sldMk cId="505854667" sldId="312"/>
            <ac:picMk id="6" creationId="{6B4C3582-AF65-3736-DD97-6C9163979478}"/>
          </ac:picMkLst>
        </pc:picChg>
        <pc:picChg chg="add mod">
          <ac:chgData name="TZIKAS, STEPHEN A" userId="df8a43ca-de1f-4860-8fdf-dbd825ef6067" providerId="ADAL" clId="{B98FB73B-30C2-4D3F-BB9C-EAE6C3FF209F}" dt="2022-11-25T15:06:34.591" v="1495" actId="1076"/>
          <ac:picMkLst>
            <pc:docMk/>
            <pc:sldMk cId="505854667" sldId="312"/>
            <ac:picMk id="7" creationId="{426E15C6-A920-01D0-CA70-B13BD56B539F}"/>
          </ac:picMkLst>
        </pc:picChg>
      </pc:sldChg>
      <pc:sldChg chg="del">
        <pc:chgData name="TZIKAS, STEPHEN A" userId="df8a43ca-de1f-4860-8fdf-dbd825ef6067" providerId="ADAL" clId="{B98FB73B-30C2-4D3F-BB9C-EAE6C3FF209F}" dt="2022-11-25T14:16:25.961" v="198" actId="2696"/>
        <pc:sldMkLst>
          <pc:docMk/>
          <pc:sldMk cId="2942614999" sldId="325"/>
        </pc:sldMkLst>
      </pc:sldChg>
      <pc:sldChg chg="del">
        <pc:chgData name="TZIKAS, STEPHEN A" userId="df8a43ca-de1f-4860-8fdf-dbd825ef6067" providerId="ADAL" clId="{B98FB73B-30C2-4D3F-BB9C-EAE6C3FF209F}" dt="2022-11-25T14:15:38.472" v="197" actId="2696"/>
        <pc:sldMkLst>
          <pc:docMk/>
          <pc:sldMk cId="82049589" sldId="328"/>
        </pc:sldMkLst>
      </pc:sldChg>
      <pc:sldChg chg="addSp delSp modSp mod">
        <pc:chgData name="TZIKAS, STEPHEN A" userId="df8a43ca-de1f-4860-8fdf-dbd825ef6067" providerId="ADAL" clId="{B98FB73B-30C2-4D3F-BB9C-EAE6C3FF209F}" dt="2022-11-25T15:07:42.406" v="1510" actId="1076"/>
        <pc:sldMkLst>
          <pc:docMk/>
          <pc:sldMk cId="2818975081" sldId="329"/>
        </pc:sldMkLst>
        <pc:spChg chg="mod">
          <ac:chgData name="TZIKAS, STEPHEN A" userId="df8a43ca-de1f-4860-8fdf-dbd825ef6067" providerId="ADAL" clId="{B98FB73B-30C2-4D3F-BB9C-EAE6C3FF209F}" dt="2022-11-25T14:35:26.835" v="482" actId="20577"/>
          <ac:spMkLst>
            <pc:docMk/>
            <pc:sldMk cId="2818975081" sldId="329"/>
            <ac:spMk id="2" creationId="{74367486-157D-4D00-B24F-CB1613C4AB99}"/>
          </ac:spMkLst>
        </pc:spChg>
        <pc:spChg chg="mod">
          <ac:chgData name="TZIKAS, STEPHEN A" userId="df8a43ca-de1f-4860-8fdf-dbd825ef6067" providerId="ADAL" clId="{B98FB73B-30C2-4D3F-BB9C-EAE6C3FF209F}" dt="2022-11-25T15:07:16.349" v="1501" actId="1076"/>
          <ac:spMkLst>
            <pc:docMk/>
            <pc:sldMk cId="2818975081" sldId="329"/>
            <ac:spMk id="4" creationId="{8BD8DE3F-C306-4B49-8AE4-7C949361428B}"/>
          </ac:spMkLst>
        </pc:spChg>
        <pc:picChg chg="add mod">
          <ac:chgData name="TZIKAS, STEPHEN A" userId="df8a43ca-de1f-4860-8fdf-dbd825ef6067" providerId="ADAL" clId="{B98FB73B-30C2-4D3F-BB9C-EAE6C3FF209F}" dt="2022-11-25T15:07:09.644" v="1499" actId="1076"/>
          <ac:picMkLst>
            <pc:docMk/>
            <pc:sldMk cId="2818975081" sldId="329"/>
            <ac:picMk id="6" creationId="{5438FA3E-2ED9-B752-E58B-91E75748C3A1}"/>
          </ac:picMkLst>
        </pc:picChg>
        <pc:picChg chg="add mod">
          <ac:chgData name="TZIKAS, STEPHEN A" userId="df8a43ca-de1f-4860-8fdf-dbd825ef6067" providerId="ADAL" clId="{B98FB73B-30C2-4D3F-BB9C-EAE6C3FF209F}" dt="2022-11-25T15:07:29.176" v="1505" actId="1076"/>
          <ac:picMkLst>
            <pc:docMk/>
            <pc:sldMk cId="2818975081" sldId="329"/>
            <ac:picMk id="7" creationId="{81A41657-59F7-4280-A14B-1E48083FC361}"/>
          </ac:picMkLst>
        </pc:picChg>
        <pc:picChg chg="add mod">
          <ac:chgData name="TZIKAS, STEPHEN A" userId="df8a43ca-de1f-4860-8fdf-dbd825ef6067" providerId="ADAL" clId="{B98FB73B-30C2-4D3F-BB9C-EAE6C3FF209F}" dt="2022-11-25T15:07:42.406" v="1510" actId="1076"/>
          <ac:picMkLst>
            <pc:docMk/>
            <pc:sldMk cId="2818975081" sldId="329"/>
            <ac:picMk id="8" creationId="{11BC447E-E167-C1C4-6371-704A0508758B}"/>
          </ac:picMkLst>
        </pc:picChg>
        <pc:picChg chg="del mod">
          <ac:chgData name="TZIKAS, STEPHEN A" userId="df8a43ca-de1f-4860-8fdf-dbd825ef6067" providerId="ADAL" clId="{B98FB73B-30C2-4D3F-BB9C-EAE6C3FF209F}" dt="2022-11-25T14:28:29.854" v="415" actId="21"/>
          <ac:picMkLst>
            <pc:docMk/>
            <pc:sldMk cId="2818975081" sldId="329"/>
            <ac:picMk id="10" creationId="{9947C4B1-FA5B-4738-A8E5-9A4F05EFD929}"/>
          </ac:picMkLst>
        </pc:picChg>
        <pc:picChg chg="del">
          <ac:chgData name="TZIKAS, STEPHEN A" userId="df8a43ca-de1f-4860-8fdf-dbd825ef6067" providerId="ADAL" clId="{B98FB73B-30C2-4D3F-BB9C-EAE6C3FF209F}" dt="2022-11-25T14:29:04.381" v="418" actId="21"/>
          <ac:picMkLst>
            <pc:docMk/>
            <pc:sldMk cId="2818975081" sldId="329"/>
            <ac:picMk id="16" creationId="{BC8000F5-44AF-4BE5-A684-51B3C95B8747}"/>
          </ac:picMkLst>
        </pc:picChg>
      </pc:sldChg>
      <pc:sldChg chg="addSp delSp modSp mod ord">
        <pc:chgData name="TZIKAS, STEPHEN A" userId="df8a43ca-de1f-4860-8fdf-dbd825ef6067" providerId="ADAL" clId="{B98FB73B-30C2-4D3F-BB9C-EAE6C3FF209F}" dt="2022-11-25T14:29:32.233" v="426" actId="1076"/>
        <pc:sldMkLst>
          <pc:docMk/>
          <pc:sldMk cId="2179633381" sldId="330"/>
        </pc:sldMkLst>
        <pc:picChg chg="add del mod">
          <ac:chgData name="TZIKAS, STEPHEN A" userId="df8a43ca-de1f-4860-8fdf-dbd825ef6067" providerId="ADAL" clId="{B98FB73B-30C2-4D3F-BB9C-EAE6C3FF209F}" dt="2022-11-25T14:29:32.233" v="426" actId="1076"/>
          <ac:picMkLst>
            <pc:docMk/>
            <pc:sldMk cId="2179633381" sldId="330"/>
            <ac:picMk id="4" creationId="{4A1FC6BB-F254-3B70-FF46-8BD1CC6932AF}"/>
          </ac:picMkLst>
        </pc:picChg>
        <pc:picChg chg="mod">
          <ac:chgData name="TZIKAS, STEPHEN A" userId="df8a43ca-de1f-4860-8fdf-dbd825ef6067" providerId="ADAL" clId="{B98FB73B-30C2-4D3F-BB9C-EAE6C3FF209F}" dt="2022-11-25T14:29:29.592" v="425" actId="1076"/>
          <ac:picMkLst>
            <pc:docMk/>
            <pc:sldMk cId="2179633381" sldId="330"/>
            <ac:picMk id="7" creationId="{58C53D93-E60F-4703-A4FB-74A57281DBFA}"/>
          </ac:picMkLst>
        </pc:picChg>
      </pc:sldChg>
      <pc:sldChg chg="addSp delSp modSp del mod ord">
        <pc:chgData name="TZIKAS, STEPHEN A" userId="df8a43ca-de1f-4860-8fdf-dbd825ef6067" providerId="ADAL" clId="{B98FB73B-30C2-4D3F-BB9C-EAE6C3FF209F}" dt="2022-11-25T15:06:39.340" v="1496" actId="2696"/>
        <pc:sldMkLst>
          <pc:docMk/>
          <pc:sldMk cId="1403977366" sldId="331"/>
        </pc:sldMkLst>
        <pc:spChg chg="mod">
          <ac:chgData name="TZIKAS, STEPHEN A" userId="df8a43ca-de1f-4860-8fdf-dbd825ef6067" providerId="ADAL" clId="{B98FB73B-30C2-4D3F-BB9C-EAE6C3FF209F}" dt="2022-11-25T14:39:58.750" v="586" actId="20577"/>
          <ac:spMkLst>
            <pc:docMk/>
            <pc:sldMk cId="1403977366" sldId="331"/>
            <ac:spMk id="2" creationId="{74367486-157D-4D00-B24F-CB1613C4AB99}"/>
          </ac:spMkLst>
        </pc:spChg>
        <pc:spChg chg="add del mod">
          <ac:chgData name="TZIKAS, STEPHEN A" userId="df8a43ca-de1f-4860-8fdf-dbd825ef6067" providerId="ADAL" clId="{B98FB73B-30C2-4D3F-BB9C-EAE6C3FF209F}" dt="2022-11-25T15:05:32.559" v="1480"/>
          <ac:spMkLst>
            <pc:docMk/>
            <pc:sldMk cId="1403977366" sldId="331"/>
            <ac:spMk id="4" creationId="{4C4D5270-1792-B711-CD40-52A87D24E72F}"/>
          </ac:spMkLst>
        </pc:spChg>
        <pc:picChg chg="del mod">
          <ac:chgData name="TZIKAS, STEPHEN A" userId="df8a43ca-de1f-4860-8fdf-dbd825ef6067" providerId="ADAL" clId="{B98FB73B-30C2-4D3F-BB9C-EAE6C3FF209F}" dt="2022-11-25T15:06:25.446" v="1492" actId="21"/>
          <ac:picMkLst>
            <pc:docMk/>
            <pc:sldMk cId="1403977366" sldId="331"/>
            <ac:picMk id="6" creationId="{ACC50620-E057-4487-A14E-AA15DA408FFC}"/>
          </ac:picMkLst>
        </pc:picChg>
        <pc:picChg chg="del mod">
          <ac:chgData name="TZIKAS, STEPHEN A" userId="df8a43ca-de1f-4860-8fdf-dbd825ef6067" providerId="ADAL" clId="{B98FB73B-30C2-4D3F-BB9C-EAE6C3FF209F}" dt="2022-11-25T15:05:53.060" v="1484" actId="21"/>
          <ac:picMkLst>
            <pc:docMk/>
            <pc:sldMk cId="1403977366" sldId="331"/>
            <ac:picMk id="8" creationId="{DACC4CF7-E88C-4279-B0A7-7ACA2DE832D0}"/>
          </ac:picMkLst>
        </pc:picChg>
        <pc:picChg chg="del mod">
          <ac:chgData name="TZIKAS, STEPHEN A" userId="df8a43ca-de1f-4860-8fdf-dbd825ef6067" providerId="ADAL" clId="{B98FB73B-30C2-4D3F-BB9C-EAE6C3FF209F}" dt="2022-11-25T15:05:27.813" v="1477" actId="478"/>
          <ac:picMkLst>
            <pc:docMk/>
            <pc:sldMk cId="1403977366" sldId="331"/>
            <ac:picMk id="10" creationId="{427C6252-E95F-4816-B4F3-303A26569A40}"/>
          </ac:picMkLst>
        </pc:picChg>
      </pc:sldChg>
      <pc:sldChg chg="delSp del mod ord">
        <pc:chgData name="TZIKAS, STEPHEN A" userId="df8a43ca-de1f-4860-8fdf-dbd825ef6067" providerId="ADAL" clId="{B98FB73B-30C2-4D3F-BB9C-EAE6C3FF209F}" dt="2022-11-25T14:43:00.263" v="632" actId="2696"/>
        <pc:sldMkLst>
          <pc:docMk/>
          <pc:sldMk cId="4112645295" sldId="332"/>
        </pc:sldMkLst>
        <pc:picChg chg="del">
          <ac:chgData name="TZIKAS, STEPHEN A" userId="df8a43ca-de1f-4860-8fdf-dbd825ef6067" providerId="ADAL" clId="{B98FB73B-30C2-4D3F-BB9C-EAE6C3FF209F}" dt="2022-11-25T14:27:17.829" v="407" actId="21"/>
          <ac:picMkLst>
            <pc:docMk/>
            <pc:sldMk cId="4112645295" sldId="332"/>
            <ac:picMk id="6" creationId="{5748CFF5-232A-466E-8627-4E1D450BBB14}"/>
          </ac:picMkLst>
        </pc:picChg>
        <pc:picChg chg="del">
          <ac:chgData name="TZIKAS, STEPHEN A" userId="df8a43ca-de1f-4860-8fdf-dbd825ef6067" providerId="ADAL" clId="{B98FB73B-30C2-4D3F-BB9C-EAE6C3FF209F}" dt="2022-11-25T14:26:06.742" v="402" actId="21"/>
          <ac:picMkLst>
            <pc:docMk/>
            <pc:sldMk cId="4112645295" sldId="332"/>
            <ac:picMk id="8" creationId="{15092258-8E2A-48A0-A0AC-9401C6826CE3}"/>
          </ac:picMkLst>
        </pc:picChg>
        <pc:picChg chg="del">
          <ac:chgData name="TZIKAS, STEPHEN A" userId="df8a43ca-de1f-4860-8fdf-dbd825ef6067" providerId="ADAL" clId="{B98FB73B-30C2-4D3F-BB9C-EAE6C3FF209F}" dt="2022-11-25T14:29:53.439" v="427" actId="21"/>
          <ac:picMkLst>
            <pc:docMk/>
            <pc:sldMk cId="4112645295" sldId="332"/>
            <ac:picMk id="10" creationId="{E8A65FD3-B962-4852-83E8-05E9CB2FFB08}"/>
          </ac:picMkLst>
        </pc:picChg>
      </pc:sldChg>
      <pc:sldChg chg="modSp mod ord">
        <pc:chgData name="TZIKAS, STEPHEN A" userId="df8a43ca-de1f-4860-8fdf-dbd825ef6067" providerId="ADAL" clId="{B98FB73B-30C2-4D3F-BB9C-EAE6C3FF209F}" dt="2022-11-25T14:49:22.395" v="734" actId="20577"/>
        <pc:sldMkLst>
          <pc:docMk/>
          <pc:sldMk cId="4126633192" sldId="333"/>
        </pc:sldMkLst>
        <pc:spChg chg="mod">
          <ac:chgData name="TZIKAS, STEPHEN A" userId="df8a43ca-de1f-4860-8fdf-dbd825ef6067" providerId="ADAL" clId="{B98FB73B-30C2-4D3F-BB9C-EAE6C3FF209F}" dt="2022-11-25T14:49:22.395" v="734" actId="20577"/>
          <ac:spMkLst>
            <pc:docMk/>
            <pc:sldMk cId="4126633192" sldId="333"/>
            <ac:spMk id="2" creationId="{74367486-157D-4D00-B24F-CB1613C4AB99}"/>
          </ac:spMkLst>
        </pc:spChg>
      </pc:sldChg>
      <pc:sldChg chg="modSp mod ord">
        <pc:chgData name="TZIKAS, STEPHEN A" userId="df8a43ca-de1f-4860-8fdf-dbd825ef6067" providerId="ADAL" clId="{B98FB73B-30C2-4D3F-BB9C-EAE6C3FF209F}" dt="2022-11-25T15:08:21.718" v="1520" actId="1076"/>
        <pc:sldMkLst>
          <pc:docMk/>
          <pc:sldMk cId="679038554" sldId="334"/>
        </pc:sldMkLst>
        <pc:spChg chg="mod">
          <ac:chgData name="TZIKAS, STEPHEN A" userId="df8a43ca-de1f-4860-8fdf-dbd825ef6067" providerId="ADAL" clId="{B98FB73B-30C2-4D3F-BB9C-EAE6C3FF209F}" dt="2022-11-25T14:49:38.852" v="742" actId="20577"/>
          <ac:spMkLst>
            <pc:docMk/>
            <pc:sldMk cId="679038554" sldId="334"/>
            <ac:spMk id="2" creationId="{74367486-157D-4D00-B24F-CB1613C4AB99}"/>
          </ac:spMkLst>
        </pc:spChg>
        <pc:picChg chg="mod">
          <ac:chgData name="TZIKAS, STEPHEN A" userId="df8a43ca-de1f-4860-8fdf-dbd825ef6067" providerId="ADAL" clId="{B98FB73B-30C2-4D3F-BB9C-EAE6C3FF209F}" dt="2022-11-25T15:08:19.044" v="1519" actId="1076"/>
          <ac:picMkLst>
            <pc:docMk/>
            <pc:sldMk cId="679038554" sldId="334"/>
            <ac:picMk id="6" creationId="{36CF48BF-A62C-4C7B-9BB6-E69621B3DC78}"/>
          </ac:picMkLst>
        </pc:picChg>
        <pc:picChg chg="mod">
          <ac:chgData name="TZIKAS, STEPHEN A" userId="df8a43ca-de1f-4860-8fdf-dbd825ef6067" providerId="ADAL" clId="{B98FB73B-30C2-4D3F-BB9C-EAE6C3FF209F}" dt="2022-11-25T15:08:13.562" v="1517" actId="1076"/>
          <ac:picMkLst>
            <pc:docMk/>
            <pc:sldMk cId="679038554" sldId="334"/>
            <ac:picMk id="8" creationId="{005FD529-7694-4A84-883E-5D433297C05D}"/>
          </ac:picMkLst>
        </pc:picChg>
        <pc:picChg chg="mod">
          <ac:chgData name="TZIKAS, STEPHEN A" userId="df8a43ca-de1f-4860-8fdf-dbd825ef6067" providerId="ADAL" clId="{B98FB73B-30C2-4D3F-BB9C-EAE6C3FF209F}" dt="2022-11-25T15:08:21.718" v="1520" actId="1076"/>
          <ac:picMkLst>
            <pc:docMk/>
            <pc:sldMk cId="679038554" sldId="334"/>
            <ac:picMk id="10" creationId="{D0F90A9D-334D-4A62-B1FC-47E05B9585A4}"/>
          </ac:picMkLst>
        </pc:picChg>
      </pc:sldChg>
      <pc:sldChg chg="modSp mod ord">
        <pc:chgData name="TZIKAS, STEPHEN A" userId="df8a43ca-de1f-4860-8fdf-dbd825ef6067" providerId="ADAL" clId="{B98FB73B-30C2-4D3F-BB9C-EAE6C3FF209F}" dt="2022-11-25T15:08:07.265" v="1516" actId="1076"/>
        <pc:sldMkLst>
          <pc:docMk/>
          <pc:sldMk cId="1837844583" sldId="335"/>
        </pc:sldMkLst>
        <pc:spChg chg="mod">
          <ac:chgData name="TZIKAS, STEPHEN A" userId="df8a43ca-de1f-4860-8fdf-dbd825ef6067" providerId="ADAL" clId="{B98FB73B-30C2-4D3F-BB9C-EAE6C3FF209F}" dt="2022-11-25T14:49:46.113" v="746" actId="20577"/>
          <ac:spMkLst>
            <pc:docMk/>
            <pc:sldMk cId="1837844583" sldId="335"/>
            <ac:spMk id="2" creationId="{74367486-157D-4D00-B24F-CB1613C4AB99}"/>
          </ac:spMkLst>
        </pc:spChg>
        <pc:picChg chg="mod">
          <ac:chgData name="TZIKAS, STEPHEN A" userId="df8a43ca-de1f-4860-8fdf-dbd825ef6067" providerId="ADAL" clId="{B98FB73B-30C2-4D3F-BB9C-EAE6C3FF209F}" dt="2022-11-25T15:07:59.740" v="1513" actId="1076"/>
          <ac:picMkLst>
            <pc:docMk/>
            <pc:sldMk cId="1837844583" sldId="335"/>
            <ac:picMk id="6" creationId="{FBBAE4F8-CD04-4A33-958B-294A5BDDF09F}"/>
          </ac:picMkLst>
        </pc:picChg>
        <pc:picChg chg="mod">
          <ac:chgData name="TZIKAS, STEPHEN A" userId="df8a43ca-de1f-4860-8fdf-dbd825ef6067" providerId="ADAL" clId="{B98FB73B-30C2-4D3F-BB9C-EAE6C3FF209F}" dt="2022-11-25T15:07:56.498" v="1512" actId="1076"/>
          <ac:picMkLst>
            <pc:docMk/>
            <pc:sldMk cId="1837844583" sldId="335"/>
            <ac:picMk id="8" creationId="{F75EAF63-665F-45F2-887E-F8E5617AA3EA}"/>
          </ac:picMkLst>
        </pc:picChg>
        <pc:picChg chg="mod">
          <ac:chgData name="TZIKAS, STEPHEN A" userId="df8a43ca-de1f-4860-8fdf-dbd825ef6067" providerId="ADAL" clId="{B98FB73B-30C2-4D3F-BB9C-EAE6C3FF209F}" dt="2022-11-25T15:08:07.265" v="1516" actId="1076"/>
          <ac:picMkLst>
            <pc:docMk/>
            <pc:sldMk cId="1837844583" sldId="335"/>
            <ac:picMk id="10" creationId="{1422E94F-07AF-4098-B5FB-7F4ABAA6B7FD}"/>
          </ac:picMkLst>
        </pc:picChg>
      </pc:sldChg>
      <pc:sldChg chg="delSp modSp del mod ord">
        <pc:chgData name="TZIKAS, STEPHEN A" userId="df8a43ca-de1f-4860-8fdf-dbd825ef6067" providerId="ADAL" clId="{B98FB73B-30C2-4D3F-BB9C-EAE6C3FF209F}" dt="2022-11-25T15:09:05.929" v="1530" actId="2696"/>
        <pc:sldMkLst>
          <pc:docMk/>
          <pc:sldMk cId="2296172989" sldId="336"/>
        </pc:sldMkLst>
        <pc:spChg chg="mod">
          <ac:chgData name="TZIKAS, STEPHEN A" userId="df8a43ca-de1f-4860-8fdf-dbd825ef6067" providerId="ADAL" clId="{B98FB73B-30C2-4D3F-BB9C-EAE6C3FF209F}" dt="2022-11-25T14:49:53.736" v="750" actId="20577"/>
          <ac:spMkLst>
            <pc:docMk/>
            <pc:sldMk cId="2296172989" sldId="336"/>
            <ac:spMk id="2" creationId="{74367486-157D-4D00-B24F-CB1613C4AB99}"/>
          </ac:spMkLst>
        </pc:spChg>
        <pc:spChg chg="del mod">
          <ac:chgData name="TZIKAS, STEPHEN A" userId="df8a43ca-de1f-4860-8fdf-dbd825ef6067" providerId="ADAL" clId="{B98FB73B-30C2-4D3F-BB9C-EAE6C3FF209F}" dt="2022-11-25T15:08:54.852" v="1527"/>
          <ac:spMkLst>
            <pc:docMk/>
            <pc:sldMk cId="2296172989" sldId="336"/>
            <ac:spMk id="8" creationId="{8E947BE6-BB4D-4CD6-A7E9-D2AA121FA174}"/>
          </ac:spMkLst>
        </pc:spChg>
        <pc:picChg chg="del">
          <ac:chgData name="TZIKAS, STEPHEN A" userId="df8a43ca-de1f-4860-8fdf-dbd825ef6067" providerId="ADAL" clId="{B98FB73B-30C2-4D3F-BB9C-EAE6C3FF209F}" dt="2022-11-25T15:08:35.134" v="1522" actId="21"/>
          <ac:picMkLst>
            <pc:docMk/>
            <pc:sldMk cId="2296172989" sldId="336"/>
            <ac:picMk id="6" creationId="{2EB94D49-8BAD-4591-88FA-FDD91C2F181C}"/>
          </ac:picMkLst>
        </pc:picChg>
      </pc:sldChg>
      <pc:sldChg chg="delSp modSp del mod">
        <pc:chgData name="TZIKAS, STEPHEN A" userId="df8a43ca-de1f-4860-8fdf-dbd825ef6067" providerId="ADAL" clId="{B98FB73B-30C2-4D3F-BB9C-EAE6C3FF209F}" dt="2022-11-25T15:07:47.124" v="1511" actId="2696"/>
        <pc:sldMkLst>
          <pc:docMk/>
          <pc:sldMk cId="1517660251" sldId="337"/>
        </pc:sldMkLst>
        <pc:spChg chg="mod">
          <ac:chgData name="TZIKAS, STEPHEN A" userId="df8a43ca-de1f-4860-8fdf-dbd825ef6067" providerId="ADAL" clId="{B98FB73B-30C2-4D3F-BB9C-EAE6C3FF209F}" dt="2022-11-25T14:35:36.154" v="497" actId="20577"/>
          <ac:spMkLst>
            <pc:docMk/>
            <pc:sldMk cId="1517660251" sldId="337"/>
            <ac:spMk id="2" creationId="{74367486-157D-4D00-B24F-CB1613C4AB99}"/>
          </ac:spMkLst>
        </pc:spChg>
        <pc:picChg chg="del">
          <ac:chgData name="TZIKAS, STEPHEN A" userId="df8a43ca-de1f-4860-8fdf-dbd825ef6067" providerId="ADAL" clId="{B98FB73B-30C2-4D3F-BB9C-EAE6C3FF209F}" dt="2022-11-25T15:07:20.761" v="1502" actId="21"/>
          <ac:picMkLst>
            <pc:docMk/>
            <pc:sldMk cId="1517660251" sldId="337"/>
            <ac:picMk id="6" creationId="{A5EB0469-6BC4-4AF8-9B8C-C157B0E63672}"/>
          </ac:picMkLst>
        </pc:picChg>
        <pc:picChg chg="del mod">
          <ac:chgData name="TZIKAS, STEPHEN A" userId="df8a43ca-de1f-4860-8fdf-dbd825ef6067" providerId="ADAL" clId="{B98FB73B-30C2-4D3F-BB9C-EAE6C3FF209F}" dt="2022-11-25T15:07:33.656" v="1506" actId="21"/>
          <ac:picMkLst>
            <pc:docMk/>
            <pc:sldMk cId="1517660251" sldId="337"/>
            <ac:picMk id="8" creationId="{BC57A2E9-D72C-48BE-9DB8-0A2D9334FB76}"/>
          </ac:picMkLst>
        </pc:picChg>
      </pc:sldChg>
      <pc:sldChg chg="ord">
        <pc:chgData name="TZIKAS, STEPHEN A" userId="df8a43ca-de1f-4860-8fdf-dbd825ef6067" providerId="ADAL" clId="{B98FB73B-30C2-4D3F-BB9C-EAE6C3FF209F}" dt="2022-11-25T14:32:25.952" v="453"/>
        <pc:sldMkLst>
          <pc:docMk/>
          <pc:sldMk cId="469579002" sldId="338"/>
        </pc:sldMkLst>
      </pc:sldChg>
      <pc:sldChg chg="ord">
        <pc:chgData name="TZIKAS, STEPHEN A" userId="df8a43ca-de1f-4860-8fdf-dbd825ef6067" providerId="ADAL" clId="{B98FB73B-30C2-4D3F-BB9C-EAE6C3FF209F}" dt="2022-11-25T14:34:11.382" v="461"/>
        <pc:sldMkLst>
          <pc:docMk/>
          <pc:sldMk cId="1947830197" sldId="339"/>
        </pc:sldMkLst>
      </pc:sldChg>
      <pc:sldChg chg="addSp modSp mod ord">
        <pc:chgData name="TZIKAS, STEPHEN A" userId="df8a43ca-de1f-4860-8fdf-dbd825ef6067" providerId="ADAL" clId="{B98FB73B-30C2-4D3F-BB9C-EAE6C3FF209F}" dt="2022-11-25T14:46:10.427" v="685" actId="1076"/>
        <pc:sldMkLst>
          <pc:docMk/>
          <pc:sldMk cId="620682268" sldId="340"/>
        </pc:sldMkLst>
        <pc:picChg chg="add mod">
          <ac:chgData name="TZIKAS, STEPHEN A" userId="df8a43ca-de1f-4860-8fdf-dbd825ef6067" providerId="ADAL" clId="{B98FB73B-30C2-4D3F-BB9C-EAE6C3FF209F}" dt="2022-11-25T14:46:10.427" v="685" actId="1076"/>
          <ac:picMkLst>
            <pc:docMk/>
            <pc:sldMk cId="620682268" sldId="340"/>
            <ac:picMk id="4" creationId="{7B1B7743-5BCD-A053-513A-BD134363BF90}"/>
          </ac:picMkLst>
        </pc:picChg>
      </pc:sldChg>
      <pc:sldChg chg="ord">
        <pc:chgData name="TZIKAS, STEPHEN A" userId="df8a43ca-de1f-4860-8fdf-dbd825ef6067" providerId="ADAL" clId="{B98FB73B-30C2-4D3F-BB9C-EAE6C3FF209F}" dt="2022-11-25T14:21:00.581" v="357"/>
        <pc:sldMkLst>
          <pc:docMk/>
          <pc:sldMk cId="1022505247" sldId="341"/>
        </pc:sldMkLst>
      </pc:sldChg>
      <pc:sldChg chg="ord">
        <pc:chgData name="TZIKAS, STEPHEN A" userId="df8a43ca-de1f-4860-8fdf-dbd825ef6067" providerId="ADAL" clId="{B98FB73B-30C2-4D3F-BB9C-EAE6C3FF209F}" dt="2022-11-25T14:21:31.870" v="361"/>
        <pc:sldMkLst>
          <pc:docMk/>
          <pc:sldMk cId="1636962311" sldId="342"/>
        </pc:sldMkLst>
      </pc:sldChg>
      <pc:sldChg chg="ord">
        <pc:chgData name="TZIKAS, STEPHEN A" userId="df8a43ca-de1f-4860-8fdf-dbd825ef6067" providerId="ADAL" clId="{B98FB73B-30C2-4D3F-BB9C-EAE6C3FF209F}" dt="2022-11-25T14:22:40.938" v="369"/>
        <pc:sldMkLst>
          <pc:docMk/>
          <pc:sldMk cId="261051126" sldId="343"/>
        </pc:sldMkLst>
      </pc:sldChg>
      <pc:sldChg chg="ord">
        <pc:chgData name="TZIKAS, STEPHEN A" userId="df8a43ca-de1f-4860-8fdf-dbd825ef6067" providerId="ADAL" clId="{B98FB73B-30C2-4D3F-BB9C-EAE6C3FF209F}" dt="2022-11-25T14:23:41.764" v="377"/>
        <pc:sldMkLst>
          <pc:docMk/>
          <pc:sldMk cId="3063873402" sldId="344"/>
        </pc:sldMkLst>
      </pc:sldChg>
      <pc:sldChg chg="ord">
        <pc:chgData name="TZIKAS, STEPHEN A" userId="df8a43ca-de1f-4860-8fdf-dbd825ef6067" providerId="ADAL" clId="{B98FB73B-30C2-4D3F-BB9C-EAE6C3FF209F}" dt="2022-11-25T14:35:01.271" v="467"/>
        <pc:sldMkLst>
          <pc:docMk/>
          <pc:sldMk cId="108056229" sldId="345"/>
        </pc:sldMkLst>
      </pc:sldChg>
      <pc:sldChg chg="addSp modSp mod ord">
        <pc:chgData name="TZIKAS, STEPHEN A" userId="df8a43ca-de1f-4860-8fdf-dbd825ef6067" providerId="ADAL" clId="{B98FB73B-30C2-4D3F-BB9C-EAE6C3FF209F}" dt="2022-11-25T14:48:19.917" v="708"/>
        <pc:sldMkLst>
          <pc:docMk/>
          <pc:sldMk cId="4153351580" sldId="346"/>
        </pc:sldMkLst>
        <pc:spChg chg="mod">
          <ac:chgData name="TZIKAS, STEPHEN A" userId="df8a43ca-de1f-4860-8fdf-dbd825ef6067" providerId="ADAL" clId="{B98FB73B-30C2-4D3F-BB9C-EAE6C3FF209F}" dt="2022-11-25T14:28:22.617" v="413" actId="1076"/>
          <ac:spMkLst>
            <pc:docMk/>
            <pc:sldMk cId="4153351580" sldId="346"/>
            <ac:spMk id="6" creationId="{23576A5E-775D-413E-B94E-87C3E4AC8D86}"/>
          </ac:spMkLst>
        </pc:spChg>
        <pc:picChg chg="add mod">
          <ac:chgData name="TZIKAS, STEPHEN A" userId="df8a43ca-de1f-4860-8fdf-dbd825ef6067" providerId="ADAL" clId="{B98FB73B-30C2-4D3F-BB9C-EAE6C3FF209F}" dt="2022-11-25T14:28:35.457" v="417" actId="1076"/>
          <ac:picMkLst>
            <pc:docMk/>
            <pc:sldMk cId="4153351580" sldId="346"/>
            <ac:picMk id="4" creationId="{39A8613B-42B7-F734-A431-153C1CD10D81}"/>
          </ac:picMkLst>
        </pc:picChg>
      </pc:sldChg>
      <pc:sldChg chg="ord">
        <pc:chgData name="TZIKAS, STEPHEN A" userId="df8a43ca-de1f-4860-8fdf-dbd825ef6067" providerId="ADAL" clId="{B98FB73B-30C2-4D3F-BB9C-EAE6C3FF209F}" dt="2022-11-25T14:48:08.212" v="704"/>
        <pc:sldMkLst>
          <pc:docMk/>
          <pc:sldMk cId="3701684982" sldId="347"/>
        </pc:sldMkLst>
      </pc:sldChg>
      <pc:sldChg chg="modSp mod">
        <pc:chgData name="TZIKAS, STEPHEN A" userId="df8a43ca-de1f-4860-8fdf-dbd825ef6067" providerId="ADAL" clId="{B98FB73B-30C2-4D3F-BB9C-EAE6C3FF209F}" dt="2022-11-25T14:35:53.214" v="520" actId="20577"/>
        <pc:sldMkLst>
          <pc:docMk/>
          <pc:sldMk cId="814638770" sldId="348"/>
        </pc:sldMkLst>
        <pc:spChg chg="mod">
          <ac:chgData name="TZIKAS, STEPHEN A" userId="df8a43ca-de1f-4860-8fdf-dbd825ef6067" providerId="ADAL" clId="{B98FB73B-30C2-4D3F-BB9C-EAE6C3FF209F}" dt="2022-11-25T14:35:53.214" v="520" actId="20577"/>
          <ac:spMkLst>
            <pc:docMk/>
            <pc:sldMk cId="814638770" sldId="348"/>
            <ac:spMk id="2" creationId="{74367486-157D-4D00-B24F-CB1613C4AB99}"/>
          </ac:spMkLst>
        </pc:spChg>
      </pc:sldChg>
      <pc:sldChg chg="modSp mod">
        <pc:chgData name="TZIKAS, STEPHEN A" userId="df8a43ca-de1f-4860-8fdf-dbd825ef6067" providerId="ADAL" clId="{B98FB73B-30C2-4D3F-BB9C-EAE6C3FF209F}" dt="2022-11-25T14:36:02.458" v="535" actId="20577"/>
        <pc:sldMkLst>
          <pc:docMk/>
          <pc:sldMk cId="2883642786" sldId="349"/>
        </pc:sldMkLst>
        <pc:spChg chg="mod">
          <ac:chgData name="TZIKAS, STEPHEN A" userId="df8a43ca-de1f-4860-8fdf-dbd825ef6067" providerId="ADAL" clId="{B98FB73B-30C2-4D3F-BB9C-EAE6C3FF209F}" dt="2022-11-25T14:36:02.458" v="535" actId="20577"/>
          <ac:spMkLst>
            <pc:docMk/>
            <pc:sldMk cId="2883642786" sldId="349"/>
            <ac:spMk id="2" creationId="{74367486-157D-4D00-B24F-CB1613C4AB99}"/>
          </ac:spMkLst>
        </pc:spChg>
      </pc:sldChg>
      <pc:sldChg chg="delSp modSp del mod ord">
        <pc:chgData name="TZIKAS, STEPHEN A" userId="df8a43ca-de1f-4860-8fdf-dbd825ef6067" providerId="ADAL" clId="{B98FB73B-30C2-4D3F-BB9C-EAE6C3FF209F}" dt="2022-11-25T14:42:52.614" v="630" actId="2696"/>
        <pc:sldMkLst>
          <pc:docMk/>
          <pc:sldMk cId="3784333044" sldId="350"/>
        </pc:sldMkLst>
        <pc:spChg chg="del mod">
          <ac:chgData name="TZIKAS, STEPHEN A" userId="df8a43ca-de1f-4860-8fdf-dbd825ef6067" providerId="ADAL" clId="{B98FB73B-30C2-4D3F-BB9C-EAE6C3FF209F}" dt="2022-11-25T14:42:32.110" v="625" actId="21"/>
          <ac:spMkLst>
            <pc:docMk/>
            <pc:sldMk cId="3784333044" sldId="350"/>
            <ac:spMk id="6" creationId="{FB78BC98-C5B4-4CBA-A40C-F41AD45CABD4}"/>
          </ac:spMkLst>
        </pc:spChg>
      </pc:sldChg>
      <pc:sldChg chg="addSp delSp modSp del mod ord">
        <pc:chgData name="TZIKAS, STEPHEN A" userId="df8a43ca-de1f-4860-8fdf-dbd825ef6067" providerId="ADAL" clId="{B98FB73B-30C2-4D3F-BB9C-EAE6C3FF209F}" dt="2022-11-25T14:57:37.595" v="1112" actId="2696"/>
        <pc:sldMkLst>
          <pc:docMk/>
          <pc:sldMk cId="482569837" sldId="351"/>
        </pc:sldMkLst>
        <pc:spChg chg="mod">
          <ac:chgData name="TZIKAS, STEPHEN A" userId="df8a43ca-de1f-4860-8fdf-dbd825ef6067" providerId="ADAL" clId="{B98FB73B-30C2-4D3F-BB9C-EAE6C3FF209F}" dt="2022-11-25T14:43:22.641" v="640" actId="20577"/>
          <ac:spMkLst>
            <pc:docMk/>
            <pc:sldMk cId="482569837" sldId="351"/>
            <ac:spMk id="2" creationId="{74367486-157D-4D00-B24F-CB1613C4AB99}"/>
          </ac:spMkLst>
        </pc:spChg>
        <pc:spChg chg="add del mod">
          <ac:chgData name="TZIKAS, STEPHEN A" userId="df8a43ca-de1f-4860-8fdf-dbd825ef6067" providerId="ADAL" clId="{B98FB73B-30C2-4D3F-BB9C-EAE6C3FF209F}" dt="2022-11-25T14:57:11.563" v="1108"/>
          <ac:spMkLst>
            <pc:docMk/>
            <pc:sldMk cId="482569837" sldId="351"/>
            <ac:spMk id="4" creationId="{8D5630E2-55D3-F66B-D4C4-9F68BE40B136}"/>
          </ac:spMkLst>
        </pc:spChg>
        <pc:picChg chg="del mod">
          <ac:chgData name="TZIKAS, STEPHEN A" userId="df8a43ca-de1f-4860-8fdf-dbd825ef6067" providerId="ADAL" clId="{B98FB73B-30C2-4D3F-BB9C-EAE6C3FF209F}" dt="2022-11-25T14:54:04.355" v="880" actId="478"/>
          <ac:picMkLst>
            <pc:docMk/>
            <pc:sldMk cId="482569837" sldId="351"/>
            <ac:picMk id="6" creationId="{72437D61-AD60-4D50-936D-12698BE5517C}"/>
          </ac:picMkLst>
        </pc:picChg>
        <pc:picChg chg="del mod">
          <ac:chgData name="TZIKAS, STEPHEN A" userId="df8a43ca-de1f-4860-8fdf-dbd825ef6067" providerId="ADAL" clId="{B98FB73B-30C2-4D3F-BB9C-EAE6C3FF209F}" dt="2022-11-25T14:55:32.978" v="998" actId="478"/>
          <ac:picMkLst>
            <pc:docMk/>
            <pc:sldMk cId="482569837" sldId="351"/>
            <ac:picMk id="8" creationId="{64C78788-1CEF-4A35-B3F2-6DAF6609CF7B}"/>
          </ac:picMkLst>
        </pc:picChg>
        <pc:picChg chg="del mod">
          <ac:chgData name="TZIKAS, STEPHEN A" userId="df8a43ca-de1f-4860-8fdf-dbd825ef6067" providerId="ADAL" clId="{B98FB73B-30C2-4D3F-BB9C-EAE6C3FF209F}" dt="2022-11-25T14:56:57.506" v="1105" actId="478"/>
          <ac:picMkLst>
            <pc:docMk/>
            <pc:sldMk cId="482569837" sldId="351"/>
            <ac:picMk id="10" creationId="{ACA23CA6-281B-4E88-9BED-E3F237FAFAB8}"/>
          </ac:picMkLst>
        </pc:picChg>
      </pc:sldChg>
      <pc:sldChg chg="addSp delSp modSp del mod ord">
        <pc:chgData name="TZIKAS, STEPHEN A" userId="df8a43ca-de1f-4860-8fdf-dbd825ef6067" providerId="ADAL" clId="{B98FB73B-30C2-4D3F-BB9C-EAE6C3FF209F}" dt="2022-11-25T14:58:55.424" v="1125" actId="2696"/>
        <pc:sldMkLst>
          <pc:docMk/>
          <pc:sldMk cId="2759134118" sldId="352"/>
        </pc:sldMkLst>
        <pc:spChg chg="mod">
          <ac:chgData name="TZIKAS, STEPHEN A" userId="df8a43ca-de1f-4860-8fdf-dbd825ef6067" providerId="ADAL" clId="{B98FB73B-30C2-4D3F-BB9C-EAE6C3FF209F}" dt="2022-11-25T14:40:56.492" v="610" actId="20577"/>
          <ac:spMkLst>
            <pc:docMk/>
            <pc:sldMk cId="2759134118" sldId="352"/>
            <ac:spMk id="2" creationId="{74367486-157D-4D00-B24F-CB1613C4AB99}"/>
          </ac:spMkLst>
        </pc:spChg>
        <pc:spChg chg="del mod">
          <ac:chgData name="TZIKAS, STEPHEN A" userId="df8a43ca-de1f-4860-8fdf-dbd825ef6067" providerId="ADAL" clId="{B98FB73B-30C2-4D3F-BB9C-EAE6C3FF209F}" dt="2022-11-25T14:58:30.697" v="1120"/>
          <ac:spMkLst>
            <pc:docMk/>
            <pc:sldMk cId="2759134118" sldId="352"/>
            <ac:spMk id="6" creationId="{70193ED5-9278-46AB-B377-8B3E5EAEC135}"/>
          </ac:spMkLst>
        </pc:spChg>
        <pc:picChg chg="add del mod">
          <ac:chgData name="TZIKAS, STEPHEN A" userId="df8a43ca-de1f-4860-8fdf-dbd825ef6067" providerId="ADAL" clId="{B98FB73B-30C2-4D3F-BB9C-EAE6C3FF209F}" dt="2022-11-25T14:58:23.895" v="1115" actId="478"/>
          <ac:picMkLst>
            <pc:docMk/>
            <pc:sldMk cId="2759134118" sldId="352"/>
            <ac:picMk id="4" creationId="{BA95767C-1F36-5F92-811E-D9B1CF8FD711}"/>
          </ac:picMkLst>
        </pc:picChg>
        <pc:picChg chg="del mod">
          <ac:chgData name="TZIKAS, STEPHEN A" userId="df8a43ca-de1f-4860-8fdf-dbd825ef6067" providerId="ADAL" clId="{B98FB73B-30C2-4D3F-BB9C-EAE6C3FF209F}" dt="2022-11-25T14:58:24.687" v="1116" actId="478"/>
          <ac:picMkLst>
            <pc:docMk/>
            <pc:sldMk cId="2759134118" sldId="352"/>
            <ac:picMk id="8" creationId="{474C9AD3-D373-41D8-A254-8BE5FEEF3514}"/>
          </ac:picMkLst>
        </pc:picChg>
        <pc:picChg chg="del">
          <ac:chgData name="TZIKAS, STEPHEN A" userId="df8a43ca-de1f-4860-8fdf-dbd825ef6067" providerId="ADAL" clId="{B98FB73B-30C2-4D3F-BB9C-EAE6C3FF209F}" dt="2022-11-25T14:58:25.452" v="1117" actId="478"/>
          <ac:picMkLst>
            <pc:docMk/>
            <pc:sldMk cId="2759134118" sldId="352"/>
            <ac:picMk id="10" creationId="{EB098C45-8208-4EED-98E9-F45866A1A1F5}"/>
          </ac:picMkLst>
        </pc:picChg>
      </pc:sldChg>
      <pc:sldChg chg="delSp modSp del mod ord">
        <pc:chgData name="TZIKAS, STEPHEN A" userId="df8a43ca-de1f-4860-8fdf-dbd825ef6067" providerId="ADAL" clId="{B98FB73B-30C2-4D3F-BB9C-EAE6C3FF209F}" dt="2022-11-25T14:42:57.479" v="631" actId="2696"/>
        <pc:sldMkLst>
          <pc:docMk/>
          <pc:sldMk cId="1438655692" sldId="353"/>
        </pc:sldMkLst>
        <pc:picChg chg="del mod">
          <ac:chgData name="TZIKAS, STEPHEN A" userId="df8a43ca-de1f-4860-8fdf-dbd825ef6067" providerId="ADAL" clId="{B98FB73B-30C2-4D3F-BB9C-EAE6C3FF209F}" dt="2022-11-25T14:40:43.469" v="600" actId="21"/>
          <ac:picMkLst>
            <pc:docMk/>
            <pc:sldMk cId="1438655692" sldId="353"/>
            <ac:picMk id="6" creationId="{9F3A1C15-9AA8-48E1-8DB5-BEE929BFD746}"/>
          </ac:picMkLst>
        </pc:picChg>
      </pc:sldChg>
      <pc:sldChg chg="addSp delSp modSp del mod ord">
        <pc:chgData name="TZIKAS, STEPHEN A" userId="df8a43ca-de1f-4860-8fdf-dbd825ef6067" providerId="ADAL" clId="{B98FB73B-30C2-4D3F-BB9C-EAE6C3FF209F}" dt="2022-11-25T15:01:22.633" v="1303" actId="2696"/>
        <pc:sldMkLst>
          <pc:docMk/>
          <pc:sldMk cId="4276221307" sldId="354"/>
        </pc:sldMkLst>
        <pc:spChg chg="mod">
          <ac:chgData name="TZIKAS, STEPHEN A" userId="df8a43ca-de1f-4860-8fdf-dbd825ef6067" providerId="ADAL" clId="{B98FB73B-30C2-4D3F-BB9C-EAE6C3FF209F}" dt="2022-11-25T14:40:10.454" v="594" actId="20577"/>
          <ac:spMkLst>
            <pc:docMk/>
            <pc:sldMk cId="4276221307" sldId="354"/>
            <ac:spMk id="2" creationId="{74367486-157D-4D00-B24F-CB1613C4AB99}"/>
          </ac:spMkLst>
        </pc:spChg>
        <pc:spChg chg="add del mod">
          <ac:chgData name="TZIKAS, STEPHEN A" userId="df8a43ca-de1f-4860-8fdf-dbd825ef6067" providerId="ADAL" clId="{B98FB73B-30C2-4D3F-BB9C-EAE6C3FF209F}" dt="2022-11-25T15:00:57.735" v="1299"/>
          <ac:spMkLst>
            <pc:docMk/>
            <pc:sldMk cId="4276221307" sldId="354"/>
            <ac:spMk id="4" creationId="{D15914A6-5239-459A-15E5-DA4B60C21BAA}"/>
          </ac:spMkLst>
        </pc:spChg>
        <pc:picChg chg="mod">
          <ac:chgData name="TZIKAS, STEPHEN A" userId="df8a43ca-de1f-4860-8fdf-dbd825ef6067" providerId="ADAL" clId="{B98FB73B-30C2-4D3F-BB9C-EAE6C3FF209F}" dt="2022-11-25T15:00:53.358" v="1296" actId="1076"/>
          <ac:picMkLst>
            <pc:docMk/>
            <pc:sldMk cId="4276221307" sldId="354"/>
            <ac:picMk id="6" creationId="{7C637628-8209-4FCC-B359-B90412802EFD}"/>
          </ac:picMkLst>
        </pc:picChg>
      </pc:sldChg>
      <pc:sldChg chg="delSp modSp del mod">
        <pc:chgData name="TZIKAS, STEPHEN A" userId="df8a43ca-de1f-4860-8fdf-dbd825ef6067" providerId="ADAL" clId="{B98FB73B-30C2-4D3F-BB9C-EAE6C3FF209F}" dt="2022-11-25T14:46:20.056" v="686" actId="2696"/>
        <pc:sldMkLst>
          <pc:docMk/>
          <pc:sldMk cId="3512316750" sldId="355"/>
        </pc:sldMkLst>
        <pc:picChg chg="del mod">
          <ac:chgData name="TZIKAS, STEPHEN A" userId="df8a43ca-de1f-4860-8fdf-dbd825ef6067" providerId="ADAL" clId="{B98FB73B-30C2-4D3F-BB9C-EAE6C3FF209F}" dt="2022-11-25T14:45:57.812" v="683" actId="21"/>
          <ac:picMkLst>
            <pc:docMk/>
            <pc:sldMk cId="3512316750" sldId="355"/>
            <ac:picMk id="6" creationId="{31A5C735-8CBE-4349-A70A-05DB2288712A}"/>
          </ac:picMkLst>
        </pc:picChg>
      </pc:sldChg>
      <pc:sldChg chg="modSp mod ord">
        <pc:chgData name="TZIKAS, STEPHEN A" userId="df8a43ca-de1f-4860-8fdf-dbd825ef6067" providerId="ADAL" clId="{B98FB73B-30C2-4D3F-BB9C-EAE6C3FF209F}" dt="2022-11-25T14:49:03.760" v="726" actId="20577"/>
        <pc:sldMkLst>
          <pc:docMk/>
          <pc:sldMk cId="2579453036" sldId="356"/>
        </pc:sldMkLst>
        <pc:spChg chg="mod">
          <ac:chgData name="TZIKAS, STEPHEN A" userId="df8a43ca-de1f-4860-8fdf-dbd825ef6067" providerId="ADAL" clId="{B98FB73B-30C2-4D3F-BB9C-EAE6C3FF209F}" dt="2022-11-25T14:49:03.760" v="726" actId="20577"/>
          <ac:spMkLst>
            <pc:docMk/>
            <pc:sldMk cId="2579453036" sldId="356"/>
            <ac:spMk id="2" creationId="{74367486-157D-4D00-B24F-CB1613C4AB99}"/>
          </ac:spMkLst>
        </pc:spChg>
      </pc:sldChg>
      <pc:sldChg chg="addSp modSp mod ord">
        <pc:chgData name="TZIKAS, STEPHEN A" userId="df8a43ca-de1f-4860-8fdf-dbd825ef6067" providerId="ADAL" clId="{B98FB73B-30C2-4D3F-BB9C-EAE6C3FF209F}" dt="2022-11-25T15:09:01.678" v="1529" actId="1076"/>
        <pc:sldMkLst>
          <pc:docMk/>
          <pc:sldMk cId="4201824415" sldId="357"/>
        </pc:sldMkLst>
        <pc:spChg chg="mod">
          <ac:chgData name="TZIKAS, STEPHEN A" userId="df8a43ca-de1f-4860-8fdf-dbd825ef6067" providerId="ADAL" clId="{B98FB73B-30C2-4D3F-BB9C-EAE6C3FF209F}" dt="2022-11-25T14:49:29.226" v="738" actId="20577"/>
          <ac:spMkLst>
            <pc:docMk/>
            <pc:sldMk cId="4201824415" sldId="357"/>
            <ac:spMk id="2" creationId="{74367486-157D-4D00-B24F-CB1613C4AB99}"/>
          </ac:spMkLst>
        </pc:spChg>
        <pc:spChg chg="add mod">
          <ac:chgData name="TZIKAS, STEPHEN A" userId="df8a43ca-de1f-4860-8fdf-dbd825ef6067" providerId="ADAL" clId="{B98FB73B-30C2-4D3F-BB9C-EAE6C3FF209F}" dt="2022-11-25T15:09:01.678" v="1529" actId="1076"/>
          <ac:spMkLst>
            <pc:docMk/>
            <pc:sldMk cId="4201824415" sldId="357"/>
            <ac:spMk id="8" creationId="{9B9DDDE3-B089-1A9C-DD9B-A3351AC3646E}"/>
          </ac:spMkLst>
        </pc:spChg>
        <pc:picChg chg="add mod">
          <ac:chgData name="TZIKAS, STEPHEN A" userId="df8a43ca-de1f-4860-8fdf-dbd825ef6067" providerId="ADAL" clId="{B98FB73B-30C2-4D3F-BB9C-EAE6C3FF209F}" dt="2022-11-25T15:08:42.783" v="1524" actId="1076"/>
          <ac:picMkLst>
            <pc:docMk/>
            <pc:sldMk cId="4201824415" sldId="357"/>
            <ac:picMk id="4" creationId="{75DBC0FC-6B50-5FDC-0B44-BC9BCCD1431B}"/>
          </ac:picMkLst>
        </pc:picChg>
        <pc:picChg chg="mod">
          <ac:chgData name="TZIKAS, STEPHEN A" userId="df8a43ca-de1f-4860-8fdf-dbd825ef6067" providerId="ADAL" clId="{B98FB73B-30C2-4D3F-BB9C-EAE6C3FF209F}" dt="2022-11-25T15:08:28.197" v="1521" actId="1076"/>
          <ac:picMkLst>
            <pc:docMk/>
            <pc:sldMk cId="4201824415" sldId="357"/>
            <ac:picMk id="6" creationId="{D894A4AA-66DC-4A72-9166-0CADE0EAC901}"/>
          </ac:picMkLst>
        </pc:picChg>
      </pc:sldChg>
      <pc:sldChg chg="modSp mod ord">
        <pc:chgData name="TZIKAS, STEPHEN A" userId="df8a43ca-de1f-4860-8fdf-dbd825ef6067" providerId="ADAL" clId="{B98FB73B-30C2-4D3F-BB9C-EAE6C3FF209F}" dt="2022-11-25T14:49:15.042" v="730" actId="20577"/>
        <pc:sldMkLst>
          <pc:docMk/>
          <pc:sldMk cId="4092939786" sldId="358"/>
        </pc:sldMkLst>
        <pc:spChg chg="mod">
          <ac:chgData name="TZIKAS, STEPHEN A" userId="df8a43ca-de1f-4860-8fdf-dbd825ef6067" providerId="ADAL" clId="{B98FB73B-30C2-4D3F-BB9C-EAE6C3FF209F}" dt="2022-11-25T14:49:15.042" v="730" actId="20577"/>
          <ac:spMkLst>
            <pc:docMk/>
            <pc:sldMk cId="4092939786" sldId="358"/>
            <ac:spMk id="2" creationId="{74367486-157D-4D00-B24F-CB1613C4AB99}"/>
          </ac:spMkLst>
        </pc:spChg>
      </pc:sldChg>
      <pc:sldChg chg="delSp modSp del mod ord">
        <pc:chgData name="TZIKAS, STEPHEN A" userId="df8a43ca-de1f-4860-8fdf-dbd825ef6067" providerId="ADAL" clId="{B98FB73B-30C2-4D3F-BB9C-EAE6C3FF209F}" dt="2022-11-25T15:03:11.978" v="1339" actId="2696"/>
        <pc:sldMkLst>
          <pc:docMk/>
          <pc:sldMk cId="1847793053" sldId="359"/>
        </pc:sldMkLst>
        <pc:spChg chg="mod">
          <ac:chgData name="TZIKAS, STEPHEN A" userId="df8a43ca-de1f-4860-8fdf-dbd825ef6067" providerId="ADAL" clId="{B98FB73B-30C2-4D3F-BB9C-EAE6C3FF209F}" dt="2022-11-25T14:38:25.217" v="565" actId="20577"/>
          <ac:spMkLst>
            <pc:docMk/>
            <pc:sldMk cId="1847793053" sldId="359"/>
            <ac:spMk id="2" creationId="{74367486-157D-4D00-B24F-CB1613C4AB99}"/>
          </ac:spMkLst>
        </pc:spChg>
        <pc:spChg chg="del mod">
          <ac:chgData name="TZIKAS, STEPHEN A" userId="df8a43ca-de1f-4860-8fdf-dbd825ef6067" providerId="ADAL" clId="{B98FB73B-30C2-4D3F-BB9C-EAE6C3FF209F}" dt="2022-11-25T15:01:49.931" v="1312"/>
          <ac:spMkLst>
            <pc:docMk/>
            <pc:sldMk cId="1847793053" sldId="359"/>
            <ac:spMk id="6" creationId="{841F9E19-7BE1-4571-849B-2427179BF1CD}"/>
          </ac:spMkLst>
        </pc:spChg>
        <pc:spChg chg="del mod">
          <ac:chgData name="TZIKAS, STEPHEN A" userId="df8a43ca-de1f-4860-8fdf-dbd825ef6067" providerId="ADAL" clId="{B98FB73B-30C2-4D3F-BB9C-EAE6C3FF209F}" dt="2022-11-25T15:02:07.758" v="1319"/>
          <ac:spMkLst>
            <pc:docMk/>
            <pc:sldMk cId="1847793053" sldId="359"/>
            <ac:spMk id="8" creationId="{AF6D1629-0BDD-4780-8DDA-A1A46F56636A}"/>
          </ac:spMkLst>
        </pc:spChg>
        <pc:spChg chg="del mod">
          <ac:chgData name="TZIKAS, STEPHEN A" userId="df8a43ca-de1f-4860-8fdf-dbd825ef6067" providerId="ADAL" clId="{B98FB73B-30C2-4D3F-BB9C-EAE6C3FF209F}" dt="2022-11-25T15:02:31.586" v="1325"/>
          <ac:spMkLst>
            <pc:docMk/>
            <pc:sldMk cId="1847793053" sldId="359"/>
            <ac:spMk id="10" creationId="{6FC7AE3D-C415-4F57-9C89-AA2E1D5D71DC}"/>
          </ac:spMkLst>
        </pc:spChg>
        <pc:spChg chg="del mod">
          <ac:chgData name="TZIKAS, STEPHEN A" userId="df8a43ca-de1f-4860-8fdf-dbd825ef6067" providerId="ADAL" clId="{B98FB73B-30C2-4D3F-BB9C-EAE6C3FF209F}" dt="2022-11-25T15:02:48.120" v="1332"/>
          <ac:spMkLst>
            <pc:docMk/>
            <pc:sldMk cId="1847793053" sldId="359"/>
            <ac:spMk id="12" creationId="{C98AFB53-257D-4018-AFD0-557E36580D1E}"/>
          </ac:spMkLst>
        </pc:spChg>
      </pc:sldChg>
      <pc:sldChg chg="ord">
        <pc:chgData name="TZIKAS, STEPHEN A" userId="df8a43ca-de1f-4860-8fdf-dbd825ef6067" providerId="ADAL" clId="{B98FB73B-30C2-4D3F-BB9C-EAE6C3FF209F}" dt="2022-11-25T14:37:51.924" v="552"/>
        <pc:sldMkLst>
          <pc:docMk/>
          <pc:sldMk cId="189357866" sldId="3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97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008705" y="0"/>
            <a:ext cx="3066733" cy="452973"/>
          </a:xfrm>
          <a:prstGeom prst="rect">
            <a:avLst/>
          </a:prstGeom>
        </p:spPr>
        <p:txBody>
          <a:bodyPr vert="horz" lIns="93177" tIns="46589" rIns="93177" bIns="46589" rtlCol="0"/>
          <a:lstStyle>
            <a:lvl1pPr algn="r">
              <a:defRPr sz="1200"/>
            </a:lvl1pPr>
          </a:lstStyle>
          <a:p>
            <a:fld id="{C3C6D914-14EF-49C3-AA45-EA3297BA6AB3}" type="datetimeFigureOut">
              <a:rPr lang="en-US" smtClean="0"/>
              <a:t>3/10/2026</a:t>
            </a:fld>
            <a:endParaRPr lang="en-US"/>
          </a:p>
        </p:txBody>
      </p:sp>
      <p:sp>
        <p:nvSpPr>
          <p:cNvPr id="4" name="Slide Image Placeholder 3"/>
          <p:cNvSpPr>
            <a:spLocks noGrp="1" noRot="1" noChangeAspect="1"/>
          </p:cNvSpPr>
          <p:nvPr>
            <p:ph type="sldImg" idx="2"/>
          </p:nvPr>
        </p:nvSpPr>
        <p:spPr>
          <a:xfrm>
            <a:off x="830263" y="1128713"/>
            <a:ext cx="5416550" cy="304641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7708" y="4344779"/>
            <a:ext cx="5661660" cy="3554820"/>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75141"/>
            <a:ext cx="3066733" cy="45297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75141"/>
            <a:ext cx="3066733" cy="452972"/>
          </a:xfrm>
          <a:prstGeom prst="rect">
            <a:avLst/>
          </a:prstGeom>
        </p:spPr>
        <p:txBody>
          <a:bodyPr vert="horz" lIns="93177" tIns="46589" rIns="93177" bIns="46589" rtlCol="0" anchor="b"/>
          <a:lstStyle>
            <a:lvl1pPr algn="r">
              <a:defRPr sz="1200"/>
            </a:lvl1pPr>
          </a:lstStyle>
          <a:p>
            <a:fld id="{4DA44E71-4314-41E1-8BD1-298D4B6389D5}" type="slidenum">
              <a:rPr lang="en-US" smtClean="0"/>
              <a:t>‹#›</a:t>
            </a:fld>
            <a:endParaRPr lang="en-US"/>
          </a:p>
        </p:txBody>
      </p:sp>
    </p:spTree>
    <p:extLst>
      <p:ext uri="{BB962C8B-B14F-4D97-AF65-F5344CB8AC3E}">
        <p14:creationId xmlns:p14="http://schemas.microsoft.com/office/powerpoint/2010/main" val="305108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1</a:t>
            </a:fld>
            <a:endParaRPr lang="en-US"/>
          </a:p>
        </p:txBody>
      </p:sp>
    </p:spTree>
    <p:extLst>
      <p:ext uri="{BB962C8B-B14F-4D97-AF65-F5344CB8AC3E}">
        <p14:creationId xmlns:p14="http://schemas.microsoft.com/office/powerpoint/2010/main" val="47980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2</a:t>
            </a:fld>
            <a:endParaRPr lang="en-US"/>
          </a:p>
        </p:txBody>
      </p:sp>
    </p:spTree>
    <p:extLst>
      <p:ext uri="{BB962C8B-B14F-4D97-AF65-F5344CB8AC3E}">
        <p14:creationId xmlns:p14="http://schemas.microsoft.com/office/powerpoint/2010/main" val="270312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3</a:t>
            </a:fld>
            <a:endParaRPr lang="en-US"/>
          </a:p>
        </p:txBody>
      </p:sp>
    </p:spTree>
    <p:extLst>
      <p:ext uri="{BB962C8B-B14F-4D97-AF65-F5344CB8AC3E}">
        <p14:creationId xmlns:p14="http://schemas.microsoft.com/office/powerpoint/2010/main" val="288508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DE1C9-760F-4EA0-9655-25BDED5CD40F}"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84501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40845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52660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75603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6DE1C9-760F-4EA0-9655-25BDED5CD40F}"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76433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DE1C9-760F-4EA0-9655-25BDED5CD40F}"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1278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DE1C9-760F-4EA0-9655-25BDED5CD40F}"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91439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DE1C9-760F-4EA0-9655-25BDED5CD40F}"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32565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DE1C9-760F-4EA0-9655-25BDED5CD40F}"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50385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DE1C9-760F-4EA0-9655-25BDED5CD40F}"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07982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DE1C9-760F-4EA0-9655-25BDED5CD40F}"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92816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DE1C9-760F-4EA0-9655-25BDED5CD40F}" type="datetimeFigureOut">
              <a:rPr lang="en-US" smtClean="0"/>
              <a:t>3/10/2026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79B17-5477-42C2-BA87-43B83D0B0157}" type="slidenum">
              <a:rPr lang="en-US" smtClean="0"/>
              <a:t>‹#›</a:t>
            </a:fld>
            <a:endParaRPr lang="en-US"/>
          </a:p>
        </p:txBody>
      </p:sp>
    </p:spTree>
    <p:extLst>
      <p:ext uri="{BB962C8B-B14F-4D97-AF65-F5344CB8AC3E}">
        <p14:creationId xmlns:p14="http://schemas.microsoft.com/office/powerpoint/2010/main" val="333810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www.gb.nrao.edu/20m/psr20m_advice.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astronomy.swin.edu.au/cosmos/p/pulsar+dispersion+measure" TargetMode="External"/><Relationship Id="rId4" Type="http://schemas.openxmlformats.org/officeDocument/2006/relationships/hyperlink" Target="https://www.physics.mcgill.ca/~rlynch/Outreach/PSC_search_guide.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Tzikas@alum.rpi.edu"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stephentzikas@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omnicalculator.com/physics/angular-resolution" TargetMode="External"/><Relationship Id="rId4" Type="http://schemas.openxmlformats.org/officeDocument/2006/relationships/hyperlink" Target="https://www.google.com/url?sa=t&amp;rct=j&amp;q=&amp;esrc=s&amp;source=web&amp;cd=&amp;cad=rja&amp;uact=8&amp;ved=2ahUKEwj97vbZn9D1AhWjj3IEHexPB9MQFnoECAYQAQ&amp;url=http%3A%2F%2Fwww.ras.ucalgary.ca%2Fradiotel%2Fcalibration.html&amp;usg=AOvVaw2J2gS4ulxgrSxKQSldJDz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505" y="182881"/>
            <a:ext cx="11768447" cy="1611086"/>
          </a:xfrm>
        </p:spPr>
        <p:txBody>
          <a:bodyPr>
            <a:noAutofit/>
          </a:bodyPr>
          <a:lstStyle/>
          <a:p>
            <a:r>
              <a:rPr lang="en-US" sz="5400" dirty="0"/>
              <a:t>SARA Global Conference 2026</a:t>
            </a:r>
            <a:br>
              <a:rPr lang="en-US" sz="4000" dirty="0"/>
            </a:br>
            <a:r>
              <a:rPr lang="en-US" sz="4000" dirty="0"/>
              <a:t>Solar Eclipses, Flares, and Occultations</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242" y="1857740"/>
            <a:ext cx="5298098" cy="4468451"/>
          </a:xfrm>
          <a:prstGeom prst="rect">
            <a:avLst/>
          </a:prstGeom>
        </p:spPr>
      </p:pic>
    </p:spTree>
    <p:extLst>
      <p:ext uri="{BB962C8B-B14F-4D97-AF65-F5344CB8AC3E}">
        <p14:creationId xmlns:p14="http://schemas.microsoft.com/office/powerpoint/2010/main" val="109771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10</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4" name="TextBox 3">
            <a:extLst>
              <a:ext uri="{FF2B5EF4-FFF2-40B4-BE49-F238E27FC236}">
                <a16:creationId xmlns:a16="http://schemas.microsoft.com/office/drawing/2014/main" id="{4B0273AC-2488-A6E0-F034-6CEE4FE20CCB}"/>
              </a:ext>
            </a:extLst>
          </p:cNvPr>
          <p:cNvSpPr txBox="1"/>
          <p:nvPr/>
        </p:nvSpPr>
        <p:spPr>
          <a:xfrm>
            <a:off x="1073790" y="1409351"/>
            <a:ext cx="3750322" cy="646331"/>
          </a:xfrm>
          <a:prstGeom prst="rect">
            <a:avLst/>
          </a:prstGeom>
          <a:noFill/>
        </p:spPr>
        <p:txBody>
          <a:bodyPr wrap="none" rtlCol="0">
            <a:spAutoFit/>
          </a:bodyPr>
          <a:lstStyle/>
          <a:p>
            <a:r>
              <a:rPr lang="en-US" dirty="0"/>
              <a:t>2017 Eclipse in X-Band, tracking mode</a:t>
            </a:r>
          </a:p>
          <a:p>
            <a:r>
              <a:rPr lang="en-US" dirty="0"/>
              <a:t>20m data used for an A.L.P.O. Article</a:t>
            </a:r>
          </a:p>
        </p:txBody>
      </p:sp>
      <p:pic>
        <p:nvPicPr>
          <p:cNvPr id="7" name="Picture 6" descr="A close up of a document&#10;&#10;Description automatically generated">
            <a:extLst>
              <a:ext uri="{FF2B5EF4-FFF2-40B4-BE49-F238E27FC236}">
                <a16:creationId xmlns:a16="http://schemas.microsoft.com/office/drawing/2014/main" id="{9754C830-DF32-D526-CFEE-F5655E691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872" y="941602"/>
            <a:ext cx="4632057" cy="5299332"/>
          </a:xfrm>
          <a:prstGeom prst="rect">
            <a:avLst/>
          </a:prstGeom>
        </p:spPr>
      </p:pic>
      <p:pic>
        <p:nvPicPr>
          <p:cNvPr id="9" name="Picture 8" descr="A screenshot of a graph&#10;&#10;Description automatically generated">
            <a:extLst>
              <a:ext uri="{FF2B5EF4-FFF2-40B4-BE49-F238E27FC236}">
                <a16:creationId xmlns:a16="http://schemas.microsoft.com/office/drawing/2014/main" id="{49717C49-83EF-B6D4-1149-8AF678CE8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064" y="1956820"/>
            <a:ext cx="5148435" cy="4764656"/>
          </a:xfrm>
          <a:prstGeom prst="rect">
            <a:avLst/>
          </a:prstGeom>
        </p:spPr>
      </p:pic>
      <p:sp>
        <p:nvSpPr>
          <p:cNvPr id="6" name="TextBox 5">
            <a:extLst>
              <a:ext uri="{FF2B5EF4-FFF2-40B4-BE49-F238E27FC236}">
                <a16:creationId xmlns:a16="http://schemas.microsoft.com/office/drawing/2014/main" id="{D3A2B266-0433-2B2E-162C-11A191F004D6}"/>
              </a:ext>
            </a:extLst>
          </p:cNvPr>
          <p:cNvSpPr txBox="1"/>
          <p:nvPr/>
        </p:nvSpPr>
        <p:spPr>
          <a:xfrm>
            <a:off x="811850" y="954770"/>
            <a:ext cx="3019929" cy="369332"/>
          </a:xfrm>
          <a:prstGeom prst="rect">
            <a:avLst/>
          </a:prstGeom>
          <a:noFill/>
        </p:spPr>
        <p:txBody>
          <a:bodyPr wrap="none" rtlCol="0">
            <a:spAutoFit/>
          </a:bodyPr>
          <a:lstStyle/>
          <a:p>
            <a:r>
              <a:rPr lang="en-US" b="1" dirty="0"/>
              <a:t>2017 8 21 Partial Solar Eclipse</a:t>
            </a:r>
          </a:p>
        </p:txBody>
      </p:sp>
      <p:sp>
        <p:nvSpPr>
          <p:cNvPr id="10" name="TextBox 9">
            <a:extLst>
              <a:ext uri="{FF2B5EF4-FFF2-40B4-BE49-F238E27FC236}">
                <a16:creationId xmlns:a16="http://schemas.microsoft.com/office/drawing/2014/main" id="{56609DC0-035A-030A-283C-E780AFB3E4CD}"/>
              </a:ext>
            </a:extLst>
          </p:cNvPr>
          <p:cNvSpPr txBox="1"/>
          <p:nvPr/>
        </p:nvSpPr>
        <p:spPr>
          <a:xfrm>
            <a:off x="7297872" y="6240934"/>
            <a:ext cx="4381328" cy="230832"/>
          </a:xfrm>
          <a:prstGeom prst="rect">
            <a:avLst/>
          </a:prstGeom>
          <a:noFill/>
        </p:spPr>
        <p:txBody>
          <a:bodyPr wrap="none" rtlCol="0">
            <a:spAutoFit/>
          </a:bodyPr>
          <a:lstStyle/>
          <a:p>
            <a:r>
              <a:rPr lang="en-US" sz="900" dirty="0"/>
              <a:t>Journal of the Association of Lunar &amp; Planetary Observers, Volume 61, No. 1, Winter 2019</a:t>
            </a:r>
          </a:p>
        </p:txBody>
      </p:sp>
    </p:spTree>
    <p:extLst>
      <p:ext uri="{BB962C8B-B14F-4D97-AF65-F5344CB8AC3E}">
        <p14:creationId xmlns:p14="http://schemas.microsoft.com/office/powerpoint/2010/main" val="376353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1565-2C95-7DB1-0F3E-841268FB75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6FCA0C-94CA-E7FC-2F37-6D695595D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6A1CDC3C-D813-DD11-C28F-5B699FCE9A8F}"/>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11</a:t>
            </a:fld>
            <a:endParaRPr lang="en-US"/>
          </a:p>
        </p:txBody>
      </p:sp>
      <p:sp>
        <p:nvSpPr>
          <p:cNvPr id="2" name="Rectangle 1">
            <a:extLst>
              <a:ext uri="{FF2B5EF4-FFF2-40B4-BE49-F238E27FC236}">
                <a16:creationId xmlns:a16="http://schemas.microsoft.com/office/drawing/2014/main" id="{0B1ACCCB-9921-2981-9A10-7BF29E529084}"/>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4" name="TextBox 3">
            <a:extLst>
              <a:ext uri="{FF2B5EF4-FFF2-40B4-BE49-F238E27FC236}">
                <a16:creationId xmlns:a16="http://schemas.microsoft.com/office/drawing/2014/main" id="{99C44825-D15E-B96C-90A7-1C2CD3FBDF69}"/>
              </a:ext>
            </a:extLst>
          </p:cNvPr>
          <p:cNvSpPr txBox="1"/>
          <p:nvPr/>
        </p:nvSpPr>
        <p:spPr>
          <a:xfrm>
            <a:off x="1073790" y="1409351"/>
            <a:ext cx="6925074" cy="369332"/>
          </a:xfrm>
          <a:prstGeom prst="rect">
            <a:avLst/>
          </a:prstGeom>
          <a:noFill/>
        </p:spPr>
        <p:txBody>
          <a:bodyPr wrap="square" rtlCol="0">
            <a:spAutoFit/>
          </a:bodyPr>
          <a:lstStyle/>
          <a:p>
            <a:r>
              <a:rPr lang="en-US" dirty="0"/>
              <a:t>2017 Eclipse in X-Band, raster scan mode, www.gb.nrao.edu/20 m log</a:t>
            </a:r>
          </a:p>
        </p:txBody>
      </p:sp>
      <p:sp>
        <p:nvSpPr>
          <p:cNvPr id="6" name="TextBox 5">
            <a:extLst>
              <a:ext uri="{FF2B5EF4-FFF2-40B4-BE49-F238E27FC236}">
                <a16:creationId xmlns:a16="http://schemas.microsoft.com/office/drawing/2014/main" id="{0C93EAF6-A7AC-0A54-FEE9-AF33E2B5C0F5}"/>
              </a:ext>
            </a:extLst>
          </p:cNvPr>
          <p:cNvSpPr txBox="1"/>
          <p:nvPr/>
        </p:nvSpPr>
        <p:spPr>
          <a:xfrm>
            <a:off x="811850" y="954770"/>
            <a:ext cx="3019929" cy="369332"/>
          </a:xfrm>
          <a:prstGeom prst="rect">
            <a:avLst/>
          </a:prstGeom>
          <a:noFill/>
        </p:spPr>
        <p:txBody>
          <a:bodyPr wrap="none" rtlCol="0">
            <a:spAutoFit/>
          </a:bodyPr>
          <a:lstStyle/>
          <a:p>
            <a:r>
              <a:rPr lang="en-US" b="1" dirty="0"/>
              <a:t>2017 8 21 Partial Solar Eclipse</a:t>
            </a:r>
          </a:p>
        </p:txBody>
      </p:sp>
      <p:pic>
        <p:nvPicPr>
          <p:cNvPr id="10" name="Picture 9" descr="A screenshot of a diagram&#10;&#10;AI-generated content may be incorrect.">
            <a:extLst>
              <a:ext uri="{FF2B5EF4-FFF2-40B4-BE49-F238E27FC236}">
                <a16:creationId xmlns:a16="http://schemas.microsoft.com/office/drawing/2014/main" id="{10641C34-4EEC-AE41-E7A8-70C9B9439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999" y="2452643"/>
            <a:ext cx="4907682" cy="3749690"/>
          </a:xfrm>
          <a:prstGeom prst="rect">
            <a:avLst/>
          </a:prstGeom>
        </p:spPr>
      </p:pic>
      <p:pic>
        <p:nvPicPr>
          <p:cNvPr id="12" name="Picture 11" descr="A group of images of a solar eclipse&#10;&#10;AI-generated content may be incorrect.">
            <a:extLst>
              <a:ext uri="{FF2B5EF4-FFF2-40B4-BE49-F238E27FC236}">
                <a16:creationId xmlns:a16="http://schemas.microsoft.com/office/drawing/2014/main" id="{C77B9E1C-3792-337A-6D25-B04BF89B0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886" y="1982127"/>
            <a:ext cx="4897660" cy="4220206"/>
          </a:xfrm>
          <a:prstGeom prst="rect">
            <a:avLst/>
          </a:prstGeom>
        </p:spPr>
      </p:pic>
    </p:spTree>
    <p:extLst>
      <p:ext uri="{BB962C8B-B14F-4D97-AF65-F5344CB8AC3E}">
        <p14:creationId xmlns:p14="http://schemas.microsoft.com/office/powerpoint/2010/main" val="66686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BC985-FDD5-284F-9EF2-EB5BC7EFD6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7F56BF-0DCD-7ACB-E87D-842BFBD72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B720877A-BDFF-DA23-8AC5-A57E9A2EF960}"/>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12</a:t>
            </a:fld>
            <a:endParaRPr lang="en-US"/>
          </a:p>
        </p:txBody>
      </p:sp>
      <p:sp>
        <p:nvSpPr>
          <p:cNvPr id="2" name="Rectangle 1">
            <a:extLst>
              <a:ext uri="{FF2B5EF4-FFF2-40B4-BE49-F238E27FC236}">
                <a16:creationId xmlns:a16="http://schemas.microsoft.com/office/drawing/2014/main" id="{9BD31908-F9C4-2485-4E49-D91D626C404A}"/>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D37BA1E0-93F7-6CCD-664C-CDC295E0E621}"/>
              </a:ext>
            </a:extLst>
          </p:cNvPr>
          <p:cNvSpPr txBox="1"/>
          <p:nvPr/>
        </p:nvSpPr>
        <p:spPr>
          <a:xfrm>
            <a:off x="332622" y="1018562"/>
            <a:ext cx="3471784" cy="923330"/>
          </a:xfrm>
          <a:prstGeom prst="rect">
            <a:avLst/>
          </a:prstGeom>
          <a:noFill/>
        </p:spPr>
        <p:txBody>
          <a:bodyPr wrap="none" rtlCol="0">
            <a:spAutoFit/>
          </a:bodyPr>
          <a:lstStyle/>
          <a:p>
            <a:r>
              <a:rPr lang="en-US" b="1" dirty="0"/>
              <a:t>2024 4 08 Partial Solar Eclipse</a:t>
            </a:r>
          </a:p>
          <a:p>
            <a:r>
              <a:rPr lang="en-US" dirty="0"/>
              <a:t>20m data include raster scan mode</a:t>
            </a:r>
          </a:p>
          <a:p>
            <a:r>
              <a:rPr lang="en-US" dirty="0"/>
              <a:t>www.gb.nrao.edu/20 m log</a:t>
            </a:r>
          </a:p>
        </p:txBody>
      </p:sp>
      <p:pic>
        <p:nvPicPr>
          <p:cNvPr id="39" name="Picture 38" descr="A screenshot of a computer&#10;&#10;AI-generated content may be incorrect.">
            <a:extLst>
              <a:ext uri="{FF2B5EF4-FFF2-40B4-BE49-F238E27FC236}">
                <a16:creationId xmlns:a16="http://schemas.microsoft.com/office/drawing/2014/main" id="{4C90851F-C1B8-8C8E-3AD8-70B980F4B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818" y="2319560"/>
            <a:ext cx="4300423" cy="2998514"/>
          </a:xfrm>
          <a:prstGeom prst="rect">
            <a:avLst/>
          </a:prstGeom>
        </p:spPr>
      </p:pic>
      <p:pic>
        <p:nvPicPr>
          <p:cNvPr id="40" name="Picture 39">
            <a:extLst>
              <a:ext uri="{FF2B5EF4-FFF2-40B4-BE49-F238E27FC236}">
                <a16:creationId xmlns:a16="http://schemas.microsoft.com/office/drawing/2014/main" id="{0B9C54D1-EC8A-A224-B702-46EE25160B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124" y="5434791"/>
            <a:ext cx="4241813" cy="421701"/>
          </a:xfrm>
          <a:prstGeom prst="rect">
            <a:avLst/>
          </a:prstGeom>
        </p:spPr>
      </p:pic>
      <p:pic>
        <p:nvPicPr>
          <p:cNvPr id="41" name="Picture 40">
            <a:extLst>
              <a:ext uri="{FF2B5EF4-FFF2-40B4-BE49-F238E27FC236}">
                <a16:creationId xmlns:a16="http://schemas.microsoft.com/office/drawing/2014/main" id="{90D9F029-BB62-31A8-F075-A7CDA606A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3499" y="5223838"/>
            <a:ext cx="4771665" cy="383032"/>
          </a:xfrm>
          <a:prstGeom prst="rect">
            <a:avLst/>
          </a:prstGeom>
        </p:spPr>
      </p:pic>
      <p:pic>
        <p:nvPicPr>
          <p:cNvPr id="42" name="Picture 41" descr="A screenshot of a computer&#10;&#10;AI-generated content may be incorrect.">
            <a:extLst>
              <a:ext uri="{FF2B5EF4-FFF2-40B4-BE49-F238E27FC236}">
                <a16:creationId xmlns:a16="http://schemas.microsoft.com/office/drawing/2014/main" id="{734B8086-2077-1A17-5607-DFF468F6F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0262" y="1868395"/>
            <a:ext cx="5033473" cy="2675621"/>
          </a:xfrm>
          <a:prstGeom prst="rect">
            <a:avLst/>
          </a:prstGeom>
        </p:spPr>
      </p:pic>
      <p:pic>
        <p:nvPicPr>
          <p:cNvPr id="43" name="Picture 42" descr="A close-up of numbers&#10;&#10;AI-generated content may be incorrect.">
            <a:extLst>
              <a:ext uri="{FF2B5EF4-FFF2-40B4-BE49-F238E27FC236}">
                <a16:creationId xmlns:a16="http://schemas.microsoft.com/office/drawing/2014/main" id="{59EB5047-B291-4C6D-7D5F-F12F30A76C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0262" y="4646540"/>
            <a:ext cx="4696627" cy="397783"/>
          </a:xfrm>
          <a:prstGeom prst="rect">
            <a:avLst/>
          </a:prstGeom>
        </p:spPr>
      </p:pic>
      <p:sp>
        <p:nvSpPr>
          <p:cNvPr id="45" name="TextBox 44">
            <a:extLst>
              <a:ext uri="{FF2B5EF4-FFF2-40B4-BE49-F238E27FC236}">
                <a16:creationId xmlns:a16="http://schemas.microsoft.com/office/drawing/2014/main" id="{76AE21AD-5AA5-9042-1CC4-4A7908D70E70}"/>
              </a:ext>
            </a:extLst>
          </p:cNvPr>
          <p:cNvSpPr txBox="1"/>
          <p:nvPr/>
        </p:nvSpPr>
        <p:spPr>
          <a:xfrm>
            <a:off x="8003759" y="1396539"/>
            <a:ext cx="1680588" cy="369332"/>
          </a:xfrm>
          <a:prstGeom prst="rect">
            <a:avLst/>
          </a:prstGeom>
          <a:noFill/>
        </p:spPr>
        <p:txBody>
          <a:bodyPr wrap="none" rtlCol="0">
            <a:spAutoFit/>
          </a:bodyPr>
          <a:lstStyle/>
          <a:p>
            <a:r>
              <a:rPr lang="en-US" dirty="0"/>
              <a:t>Observer 60408</a:t>
            </a:r>
          </a:p>
        </p:txBody>
      </p:sp>
    </p:spTree>
    <p:extLst>
      <p:ext uri="{BB962C8B-B14F-4D97-AF65-F5344CB8AC3E}">
        <p14:creationId xmlns:p14="http://schemas.microsoft.com/office/powerpoint/2010/main" val="1542965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0B611-3A9F-3348-596B-194CCFD3BE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7A6C81-FE27-B555-C4EC-E5E414644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C3169E93-BC1C-1E41-59EB-E68D13AD7B34}"/>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13</a:t>
            </a:fld>
            <a:endParaRPr lang="en-US"/>
          </a:p>
        </p:txBody>
      </p:sp>
      <p:sp>
        <p:nvSpPr>
          <p:cNvPr id="2" name="Rectangle 1">
            <a:extLst>
              <a:ext uri="{FF2B5EF4-FFF2-40B4-BE49-F238E27FC236}">
                <a16:creationId xmlns:a16="http://schemas.microsoft.com/office/drawing/2014/main" id="{B7E9148B-8C30-BE2A-B908-AEC3064362B8}"/>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Arrow: Right 5">
            <a:extLst>
              <a:ext uri="{FF2B5EF4-FFF2-40B4-BE49-F238E27FC236}">
                <a16:creationId xmlns:a16="http://schemas.microsoft.com/office/drawing/2014/main" id="{00AD0778-5585-E831-8E53-382E813B1125}"/>
              </a:ext>
            </a:extLst>
          </p:cNvPr>
          <p:cNvSpPr/>
          <p:nvPr/>
        </p:nvSpPr>
        <p:spPr>
          <a:xfrm rot="10800000">
            <a:off x="11421122" y="2708753"/>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E094632-5267-D5B9-2DA2-50CDAE137E63}"/>
              </a:ext>
            </a:extLst>
          </p:cNvPr>
          <p:cNvSpPr/>
          <p:nvPr/>
        </p:nvSpPr>
        <p:spPr>
          <a:xfrm rot="10800000">
            <a:off x="11421122" y="2938065"/>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E57B17-3E26-270C-6F15-64F2549C1A76}"/>
              </a:ext>
            </a:extLst>
          </p:cNvPr>
          <p:cNvSpPr txBox="1"/>
          <p:nvPr/>
        </p:nvSpPr>
        <p:spPr>
          <a:xfrm>
            <a:off x="99263" y="1581155"/>
            <a:ext cx="3021513" cy="923330"/>
          </a:xfrm>
          <a:prstGeom prst="rect">
            <a:avLst/>
          </a:prstGeom>
          <a:noFill/>
        </p:spPr>
        <p:txBody>
          <a:bodyPr wrap="square" rtlCol="0">
            <a:spAutoFit/>
          </a:bodyPr>
          <a:lstStyle/>
          <a:p>
            <a:r>
              <a:rPr lang="en-US" b="1" dirty="0"/>
              <a:t>2024 4 08 Partial Solar Eclipse</a:t>
            </a:r>
          </a:p>
          <a:p>
            <a:r>
              <a:rPr lang="en-US" dirty="0"/>
              <a:t>20m data raster scan mode</a:t>
            </a:r>
          </a:p>
          <a:p>
            <a:r>
              <a:rPr lang="en-US" dirty="0"/>
              <a:t>Pre-Start centered on Moon</a:t>
            </a:r>
          </a:p>
        </p:txBody>
      </p:sp>
      <p:pic>
        <p:nvPicPr>
          <p:cNvPr id="10" name="Picture 9" descr="A comparison of a heat map&#10;&#10;AI-generated content may be incorrect.">
            <a:extLst>
              <a:ext uri="{FF2B5EF4-FFF2-40B4-BE49-F238E27FC236}">
                <a16:creationId xmlns:a16="http://schemas.microsoft.com/office/drawing/2014/main" id="{01E39DFD-9DBF-7656-8148-CDD4FCCAF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547" y="4384767"/>
            <a:ext cx="4977990" cy="1927110"/>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0A81C958-D652-4F86-6BAB-02AF93A76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7070" y="1140142"/>
            <a:ext cx="4977990" cy="2633751"/>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B3A344AC-F5EA-276C-3175-A09888B843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651" y="388833"/>
            <a:ext cx="2333310" cy="6080333"/>
          </a:xfrm>
          <a:prstGeom prst="rect">
            <a:avLst/>
          </a:prstGeom>
        </p:spPr>
      </p:pic>
      <p:sp>
        <p:nvSpPr>
          <p:cNvPr id="15" name="TextBox 14">
            <a:extLst>
              <a:ext uri="{FF2B5EF4-FFF2-40B4-BE49-F238E27FC236}">
                <a16:creationId xmlns:a16="http://schemas.microsoft.com/office/drawing/2014/main" id="{903B0DB1-2CF2-B57A-5B50-5B670F305FD3}"/>
              </a:ext>
            </a:extLst>
          </p:cNvPr>
          <p:cNvSpPr txBox="1"/>
          <p:nvPr/>
        </p:nvSpPr>
        <p:spPr>
          <a:xfrm>
            <a:off x="401652" y="993997"/>
            <a:ext cx="2052165" cy="369332"/>
          </a:xfrm>
          <a:prstGeom prst="rect">
            <a:avLst/>
          </a:prstGeom>
          <a:noFill/>
        </p:spPr>
        <p:txBody>
          <a:bodyPr wrap="none" rtlCol="0">
            <a:spAutoFit/>
          </a:bodyPr>
          <a:lstStyle/>
          <a:p>
            <a:r>
              <a:rPr lang="en-US" b="1" dirty="0"/>
              <a:t>12:35 PM On Moon</a:t>
            </a:r>
          </a:p>
        </p:txBody>
      </p:sp>
      <p:sp>
        <p:nvSpPr>
          <p:cNvPr id="4" name="Arrow: Right 3">
            <a:extLst>
              <a:ext uri="{FF2B5EF4-FFF2-40B4-BE49-F238E27FC236}">
                <a16:creationId xmlns:a16="http://schemas.microsoft.com/office/drawing/2014/main" id="{B2F830AE-353A-B3FE-3099-06934DFC3A28}"/>
              </a:ext>
            </a:extLst>
          </p:cNvPr>
          <p:cNvSpPr/>
          <p:nvPr/>
        </p:nvSpPr>
        <p:spPr>
          <a:xfrm rot="10800000">
            <a:off x="5912542" y="1340559"/>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3AC54C8B-64E8-2523-058A-1BF18A0A9B30}"/>
              </a:ext>
            </a:extLst>
          </p:cNvPr>
          <p:cNvSpPr>
            <a:spLocks noChangeArrowheads="1"/>
          </p:cNvSpPr>
          <p:nvPr/>
        </p:nvSpPr>
        <p:spPr bwMode="auto">
          <a:xfrm>
            <a:off x="76365" y="2999310"/>
            <a:ext cx="302302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The April 8, 2024, solar eclipse was a partial eclipse in Green Bank, WV, with about 91% obscuration.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Details of the eclipse in Green Bank, WV: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Local view:</a:t>
            </a:r>
            <a:r>
              <a:rPr kumimoji="0" lang="en-US" altLang="en-US" sz="1000" b="0" i="0" u="none" strike="noStrike" cap="none" normalizeH="0" baseline="0" dirty="0">
                <a:ln>
                  <a:noFill/>
                </a:ln>
                <a:solidFill>
                  <a:schemeClr val="tx1"/>
                </a:solidFill>
                <a:effectLst/>
              </a:rPr>
              <a:t> Green Bank was not in the path of totality, but it experienced a significant partial eclipse, reaching approximately 91% obscuration.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Start time:</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Maximum eclipse:</a:t>
            </a:r>
            <a:r>
              <a:rPr kumimoji="0" lang="en-US" altLang="en-US" sz="10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000" b="1" dirty="0"/>
              <a:t>End Time: </a:t>
            </a:r>
            <a:r>
              <a:rPr lang="en-US" altLang="en-US" sz="1000" dirty="0"/>
              <a:t>The partial eclipse concluded at 4:29 pm EDT.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sz="1000" dirty="0"/>
          </a:p>
          <a:p>
            <a:pPr marL="0" marR="0" lvl="0" indent="0" algn="l" defTabSz="914400" rtl="0" eaLnBrk="0" fontAlgn="base" latinLnBrk="0" hangingPunct="0">
              <a:lnSpc>
                <a:spcPct val="100000"/>
              </a:lnSpc>
              <a:spcBef>
                <a:spcPct val="0"/>
              </a:spcBef>
              <a:spcAft>
                <a:spcPct val="0"/>
              </a:spcAft>
              <a:buClrTx/>
              <a:buSzTx/>
              <a:buFontTx/>
              <a:buChar char="•"/>
              <a:tabLst/>
            </a:pPr>
            <a:r>
              <a:rPr lang="en-US" sz="1000" b="1" dirty="0"/>
              <a:t>Pre-Start: </a:t>
            </a:r>
            <a:r>
              <a:rPr lang="en-US" sz="1000" dirty="0"/>
              <a:t>2024-04-08, 16:35 (UT) </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12:</a:t>
            </a:r>
            <a:r>
              <a:rPr lang="en-US" altLang="en-US" sz="1000" dirty="0">
                <a:solidFill>
                  <a:srgbClr val="FF0000"/>
                </a:solidFill>
              </a:rPr>
              <a:t>35</a:t>
            </a:r>
            <a:r>
              <a:rPr kumimoji="0" lang="en-US" altLang="en-US" sz="1000" b="0" i="0" u="none" strike="noStrike" cap="none" normalizeH="0" baseline="0" dirty="0">
                <a:ln>
                  <a:noFill/>
                </a:ln>
                <a:solidFill>
                  <a:srgbClr val="FF0000"/>
                </a:solidFill>
                <a:effectLst/>
              </a:rPr>
              <a:t> Green Bank </a:t>
            </a:r>
            <a:endParaRPr kumimoji="0" lang="en-US" altLang="en-US" sz="1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776565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14</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6" name="Picture 5" descr="A comparison of a heat wave&#10;&#10;Description automatically generated with medium confidence">
            <a:extLst>
              <a:ext uri="{FF2B5EF4-FFF2-40B4-BE49-F238E27FC236}">
                <a16:creationId xmlns:a16="http://schemas.microsoft.com/office/drawing/2014/main" id="{F87D1214-B654-14CB-4FBB-C181F7908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802" y="1803162"/>
            <a:ext cx="4868722" cy="1944017"/>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11B9F6F8-0E13-496D-7B9B-9EFAAC455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402" y="1666430"/>
            <a:ext cx="2499773" cy="4520423"/>
          </a:xfrm>
          <a:prstGeom prst="rect">
            <a:avLst/>
          </a:prstGeom>
        </p:spPr>
      </p:pic>
      <p:sp>
        <p:nvSpPr>
          <p:cNvPr id="8" name="Rectangle 1">
            <a:extLst>
              <a:ext uri="{FF2B5EF4-FFF2-40B4-BE49-F238E27FC236}">
                <a16:creationId xmlns:a16="http://schemas.microsoft.com/office/drawing/2014/main" id="{9C23BCE5-BB34-84AD-0E94-A9E3B004978A}"/>
              </a:ext>
            </a:extLst>
          </p:cNvPr>
          <p:cNvSpPr>
            <a:spLocks noChangeArrowheads="1"/>
          </p:cNvSpPr>
          <p:nvPr/>
        </p:nvSpPr>
        <p:spPr bwMode="auto">
          <a:xfrm>
            <a:off x="131885" y="2651464"/>
            <a:ext cx="302302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The April 8, 2024, solar eclipse was a partial eclipse in Green Bank, WV, with about 91% obscuration.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Details of the eclipse in Green Bank, WV: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Local view:</a:t>
            </a:r>
            <a:r>
              <a:rPr kumimoji="0" lang="en-US" altLang="en-US" sz="1000" b="0" i="0" u="none" strike="noStrike" cap="none" normalizeH="0" baseline="0" dirty="0">
                <a:ln>
                  <a:noFill/>
                </a:ln>
                <a:solidFill>
                  <a:schemeClr val="tx1"/>
                </a:solidFill>
                <a:effectLst/>
              </a:rPr>
              <a:t> Green Bank was not in the path of totality, but it experienced a significant partial eclipse, reaching approximately 91% obscuration.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Start time:</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Maximum eclipse:</a:t>
            </a:r>
            <a:r>
              <a:rPr kumimoji="0" lang="en-US" altLang="en-US" sz="10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000" b="1" dirty="0"/>
              <a:t>End Time: </a:t>
            </a:r>
            <a:r>
              <a:rPr lang="en-US" altLang="en-US" sz="1000" dirty="0"/>
              <a:t>The partial eclipse concluded at 4:29 pm EDT.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sz="1000" dirty="0"/>
          </a:p>
          <a:p>
            <a:pPr marL="0" marR="0" lvl="0" indent="0" algn="l" defTabSz="914400" rtl="0" eaLnBrk="0" fontAlgn="base" latinLnBrk="0" hangingPunct="0">
              <a:lnSpc>
                <a:spcPct val="100000"/>
              </a:lnSpc>
              <a:spcBef>
                <a:spcPct val="0"/>
              </a:spcBef>
              <a:spcAft>
                <a:spcPct val="0"/>
              </a:spcAft>
              <a:buClrTx/>
              <a:buSzTx/>
              <a:buFontTx/>
              <a:buChar char="•"/>
              <a:tabLst/>
            </a:pPr>
            <a:r>
              <a:rPr lang="en-US" sz="1000" b="1" dirty="0"/>
              <a:t>Pre-Start: </a:t>
            </a:r>
            <a:r>
              <a:rPr lang="en-US" sz="1000" dirty="0"/>
              <a:t>2024-04-08, 17:50 (UT) </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13:50 Green Bank </a:t>
            </a:r>
            <a:endParaRPr kumimoji="0" lang="en-US" altLang="en-US" sz="10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26DBB6E5-4064-5630-58C1-F20B6B387CFF}"/>
              </a:ext>
            </a:extLst>
          </p:cNvPr>
          <p:cNvSpPr txBox="1"/>
          <p:nvPr/>
        </p:nvSpPr>
        <p:spPr>
          <a:xfrm>
            <a:off x="70837" y="966038"/>
            <a:ext cx="3019929" cy="923330"/>
          </a:xfrm>
          <a:prstGeom prst="rect">
            <a:avLst/>
          </a:prstGeom>
          <a:noFill/>
        </p:spPr>
        <p:txBody>
          <a:bodyPr wrap="none" rtlCol="0">
            <a:spAutoFit/>
          </a:bodyPr>
          <a:lstStyle/>
          <a:p>
            <a:r>
              <a:rPr lang="en-US" b="1" dirty="0"/>
              <a:t>2024 4 08 Partial Solar Eclipse</a:t>
            </a:r>
          </a:p>
          <a:p>
            <a:r>
              <a:rPr lang="en-US" dirty="0"/>
              <a:t>20m data, raster scan mode</a:t>
            </a:r>
          </a:p>
          <a:p>
            <a:r>
              <a:rPr lang="en-US" dirty="0"/>
              <a:t>Pre-Start (centered on Sun)</a:t>
            </a:r>
          </a:p>
        </p:txBody>
      </p:sp>
      <p:sp>
        <p:nvSpPr>
          <p:cNvPr id="10" name="Arrow: Right 9">
            <a:extLst>
              <a:ext uri="{FF2B5EF4-FFF2-40B4-BE49-F238E27FC236}">
                <a16:creationId xmlns:a16="http://schemas.microsoft.com/office/drawing/2014/main" id="{D54E4B6A-6DF7-5ED3-2CF5-429B1EBF358A}"/>
              </a:ext>
            </a:extLst>
          </p:cNvPr>
          <p:cNvSpPr/>
          <p:nvPr/>
        </p:nvSpPr>
        <p:spPr>
          <a:xfrm rot="10800000">
            <a:off x="11674037" y="4076080"/>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 screen&#10;&#10;Description automatically generated">
            <a:extLst>
              <a:ext uri="{FF2B5EF4-FFF2-40B4-BE49-F238E27FC236}">
                <a16:creationId xmlns:a16="http://schemas.microsoft.com/office/drawing/2014/main" id="{B377DB7C-49B0-99D8-84F9-AAED7A6618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2621" y="4028563"/>
            <a:ext cx="4743083" cy="2682757"/>
          </a:xfrm>
          <a:prstGeom prst="rect">
            <a:avLst/>
          </a:prstGeom>
        </p:spPr>
      </p:pic>
      <p:sp>
        <p:nvSpPr>
          <p:cNvPr id="4" name="Arrow: Right 3">
            <a:extLst>
              <a:ext uri="{FF2B5EF4-FFF2-40B4-BE49-F238E27FC236}">
                <a16:creationId xmlns:a16="http://schemas.microsoft.com/office/drawing/2014/main" id="{42F6DF92-5721-A48F-1F4E-229271C77A9E}"/>
              </a:ext>
            </a:extLst>
          </p:cNvPr>
          <p:cNvSpPr/>
          <p:nvPr/>
        </p:nvSpPr>
        <p:spPr>
          <a:xfrm rot="10800000">
            <a:off x="11674037" y="435666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ED85409-A436-DE22-3792-D8EC07BBC90D}"/>
              </a:ext>
            </a:extLst>
          </p:cNvPr>
          <p:cNvSpPr txBox="1"/>
          <p:nvPr/>
        </p:nvSpPr>
        <p:spPr>
          <a:xfrm>
            <a:off x="589660" y="393107"/>
            <a:ext cx="1718740" cy="369332"/>
          </a:xfrm>
          <a:prstGeom prst="rect">
            <a:avLst/>
          </a:prstGeom>
          <a:noFill/>
        </p:spPr>
        <p:txBody>
          <a:bodyPr wrap="none" rtlCol="0">
            <a:spAutoFit/>
          </a:bodyPr>
          <a:lstStyle/>
          <a:p>
            <a:r>
              <a:rPr lang="en-US" b="1" dirty="0"/>
              <a:t>1:50 PM On Sun</a:t>
            </a:r>
          </a:p>
        </p:txBody>
      </p:sp>
      <p:sp>
        <p:nvSpPr>
          <p:cNvPr id="13" name="Arrow: Right 12">
            <a:extLst>
              <a:ext uri="{FF2B5EF4-FFF2-40B4-BE49-F238E27FC236}">
                <a16:creationId xmlns:a16="http://schemas.microsoft.com/office/drawing/2014/main" id="{D890883A-4308-3802-A87D-8209A4896160}"/>
              </a:ext>
            </a:extLst>
          </p:cNvPr>
          <p:cNvSpPr/>
          <p:nvPr/>
        </p:nvSpPr>
        <p:spPr>
          <a:xfrm rot="10800000">
            <a:off x="6007076" y="4252354"/>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37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15</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12" name="Picture 11" descr="A close-up of a graph&#10;&#10;Description automatically generated">
            <a:extLst>
              <a:ext uri="{FF2B5EF4-FFF2-40B4-BE49-F238E27FC236}">
                <a16:creationId xmlns:a16="http://schemas.microsoft.com/office/drawing/2014/main" id="{7B05E2C9-C50C-4FB5-3CEB-76D1820E2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2414" y="2432991"/>
            <a:ext cx="4487171" cy="1782796"/>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CEAD3F41-60CC-3610-AD09-47F350B82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402" y="710297"/>
            <a:ext cx="2336219" cy="5677477"/>
          </a:xfrm>
          <a:prstGeom prst="rect">
            <a:avLst/>
          </a:prstGeom>
        </p:spPr>
      </p:pic>
      <p:sp>
        <p:nvSpPr>
          <p:cNvPr id="4" name="Arrow: Right 3">
            <a:extLst>
              <a:ext uri="{FF2B5EF4-FFF2-40B4-BE49-F238E27FC236}">
                <a16:creationId xmlns:a16="http://schemas.microsoft.com/office/drawing/2014/main" id="{EEC76EC2-D470-47A7-E954-FC85CEE6A383}"/>
              </a:ext>
            </a:extLst>
          </p:cNvPr>
          <p:cNvSpPr/>
          <p:nvPr/>
        </p:nvSpPr>
        <p:spPr>
          <a:xfrm rot="10800000">
            <a:off x="11277469" y="2956581"/>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1247418-03A4-7341-84C4-7302A4589D33}"/>
              </a:ext>
            </a:extLst>
          </p:cNvPr>
          <p:cNvSpPr/>
          <p:nvPr/>
        </p:nvSpPr>
        <p:spPr>
          <a:xfrm rot="10800000">
            <a:off x="11277469" y="3220076"/>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F6EF31-7FA7-5153-F3D8-CE8071F1D07C}"/>
              </a:ext>
            </a:extLst>
          </p:cNvPr>
          <p:cNvSpPr txBox="1"/>
          <p:nvPr/>
        </p:nvSpPr>
        <p:spPr>
          <a:xfrm>
            <a:off x="171341" y="1174136"/>
            <a:ext cx="3029355" cy="1200329"/>
          </a:xfrm>
          <a:prstGeom prst="rect">
            <a:avLst/>
          </a:prstGeom>
          <a:noFill/>
        </p:spPr>
        <p:txBody>
          <a:bodyPr wrap="none" rtlCol="0">
            <a:spAutoFit/>
          </a:bodyPr>
          <a:lstStyle/>
          <a:p>
            <a:r>
              <a:rPr lang="en-US" b="1" dirty="0"/>
              <a:t>2024 4 08 Partial Solar Eclipse</a:t>
            </a:r>
          </a:p>
          <a:p>
            <a:r>
              <a:rPr lang="en-US" dirty="0"/>
              <a:t>20m data, raster scan mode</a:t>
            </a:r>
          </a:p>
          <a:p>
            <a:r>
              <a:rPr lang="en-US" dirty="0"/>
              <a:t>Centered on Sun</a:t>
            </a:r>
          </a:p>
          <a:p>
            <a:endParaRPr lang="en-US" dirty="0"/>
          </a:p>
        </p:txBody>
      </p:sp>
      <p:pic>
        <p:nvPicPr>
          <p:cNvPr id="11" name="Picture 10" descr="A screenshot of a computer&#10;&#10;AI-generated content may be incorrect.">
            <a:extLst>
              <a:ext uri="{FF2B5EF4-FFF2-40B4-BE49-F238E27FC236}">
                <a16:creationId xmlns:a16="http://schemas.microsoft.com/office/drawing/2014/main" id="{75B1ECD7-C6A7-C839-3BF6-4AB3F49319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668" y="4745546"/>
            <a:ext cx="5907207" cy="1318964"/>
          </a:xfrm>
          <a:prstGeom prst="rect">
            <a:avLst/>
          </a:prstGeom>
        </p:spPr>
      </p:pic>
      <p:sp>
        <p:nvSpPr>
          <p:cNvPr id="14" name="TextBox 13">
            <a:extLst>
              <a:ext uri="{FF2B5EF4-FFF2-40B4-BE49-F238E27FC236}">
                <a16:creationId xmlns:a16="http://schemas.microsoft.com/office/drawing/2014/main" id="{284AD640-0C6D-B362-B697-FE5529EFCF66}"/>
              </a:ext>
            </a:extLst>
          </p:cNvPr>
          <p:cNvSpPr txBox="1"/>
          <p:nvPr/>
        </p:nvSpPr>
        <p:spPr>
          <a:xfrm flipH="1">
            <a:off x="302092" y="470019"/>
            <a:ext cx="1851447" cy="369332"/>
          </a:xfrm>
          <a:prstGeom prst="rect">
            <a:avLst/>
          </a:prstGeom>
          <a:noFill/>
        </p:spPr>
        <p:txBody>
          <a:bodyPr wrap="square" rtlCol="0">
            <a:spAutoFit/>
          </a:bodyPr>
          <a:lstStyle/>
          <a:p>
            <a:r>
              <a:rPr lang="en-US" b="1" dirty="0"/>
              <a:t>2:48 PM on Sun</a:t>
            </a:r>
          </a:p>
        </p:txBody>
      </p:sp>
      <p:sp>
        <p:nvSpPr>
          <p:cNvPr id="8" name="Rectangle 1">
            <a:extLst>
              <a:ext uri="{FF2B5EF4-FFF2-40B4-BE49-F238E27FC236}">
                <a16:creationId xmlns:a16="http://schemas.microsoft.com/office/drawing/2014/main" id="{BC3D4B45-306F-C513-D1AE-2D4AE0DF1581}"/>
              </a:ext>
            </a:extLst>
          </p:cNvPr>
          <p:cNvSpPr>
            <a:spLocks noChangeArrowheads="1"/>
          </p:cNvSpPr>
          <p:nvPr/>
        </p:nvSpPr>
        <p:spPr bwMode="auto">
          <a:xfrm>
            <a:off x="171341" y="2464614"/>
            <a:ext cx="3023021"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The April 8, 2024, solar eclipse was a partial eclipse in Green Bank, WV, with about 91% obscuration.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Details of the eclipse in Green Bank, WV: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Local view:</a:t>
            </a:r>
            <a:r>
              <a:rPr kumimoji="0" lang="en-US" altLang="en-US" sz="1000" b="0" i="0" u="none" strike="noStrike" cap="none" normalizeH="0" baseline="0" dirty="0">
                <a:ln>
                  <a:noFill/>
                </a:ln>
                <a:solidFill>
                  <a:schemeClr val="tx1"/>
                </a:solidFill>
                <a:effectLst/>
              </a:rPr>
              <a:t> Green Bank was not in the path of totality, but it experienced a significant partial eclipse, reaching approximately 91% obscuration.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Start time:</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Maximum eclipse:</a:t>
            </a:r>
            <a:r>
              <a:rPr kumimoji="0" lang="en-US" altLang="en-US" sz="10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000" b="1" dirty="0"/>
              <a:t>End Time: </a:t>
            </a:r>
            <a:r>
              <a:rPr lang="en-US" altLang="en-US" sz="1000" dirty="0"/>
              <a:t>The partial eclipse concluded at 4:29 pm EDT.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sz="1000" dirty="0"/>
          </a:p>
          <a:p>
            <a:pPr marL="0" marR="0" lvl="0" indent="0" algn="l" defTabSz="914400" rtl="0" eaLnBrk="0" fontAlgn="base" latinLnBrk="0" hangingPunct="0">
              <a:lnSpc>
                <a:spcPct val="100000"/>
              </a:lnSpc>
              <a:spcBef>
                <a:spcPct val="0"/>
              </a:spcBef>
              <a:spcAft>
                <a:spcPct val="0"/>
              </a:spcAft>
              <a:buClrTx/>
              <a:buSzTx/>
              <a:buFontTx/>
              <a:buChar char="•"/>
              <a:tabLst/>
            </a:pPr>
            <a:r>
              <a:rPr lang="en-US" sz="1000" b="1" dirty="0"/>
              <a:t>Pre-Peak</a:t>
            </a:r>
            <a:r>
              <a:rPr lang="en-US" sz="1000" dirty="0"/>
              <a:t> 2024-04-08, 18:48 (UT) </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14:</a:t>
            </a:r>
            <a:r>
              <a:rPr lang="en-US" altLang="en-US" sz="1000" dirty="0">
                <a:solidFill>
                  <a:srgbClr val="FF0000"/>
                </a:solidFill>
              </a:rPr>
              <a:t>48 G</a:t>
            </a:r>
            <a:r>
              <a:rPr kumimoji="0" lang="en-US" altLang="en-US" sz="1000" b="0" i="0" u="none" strike="noStrike" cap="none" normalizeH="0" baseline="0" dirty="0">
                <a:ln>
                  <a:noFill/>
                </a:ln>
                <a:solidFill>
                  <a:srgbClr val="FF0000"/>
                </a:solidFill>
                <a:effectLst/>
              </a:rPr>
              <a:t>reen Bank </a:t>
            </a:r>
            <a:endParaRPr kumimoji="0" lang="en-US" altLang="en-US" sz="1000" b="0" i="0" u="none" strike="noStrike" cap="none" normalizeH="0" baseline="0" dirty="0">
              <a:ln>
                <a:noFill/>
              </a:ln>
              <a:solidFill>
                <a:schemeClr val="tx1"/>
              </a:solidFill>
              <a:effectLst/>
            </a:endParaRPr>
          </a:p>
        </p:txBody>
      </p:sp>
      <p:sp>
        <p:nvSpPr>
          <p:cNvPr id="10" name="Arrow: Right 9">
            <a:extLst>
              <a:ext uri="{FF2B5EF4-FFF2-40B4-BE49-F238E27FC236}">
                <a16:creationId xmlns:a16="http://schemas.microsoft.com/office/drawing/2014/main" id="{8448043C-9FA5-4D4F-365C-A80A0DF4C1E6}"/>
              </a:ext>
            </a:extLst>
          </p:cNvPr>
          <p:cNvSpPr/>
          <p:nvPr/>
        </p:nvSpPr>
        <p:spPr>
          <a:xfrm rot="10800000">
            <a:off x="5601271" y="510869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45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16</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4" name="Picture 3" descr="A graph of a graph&#10;&#10;Description automatically generated with medium confidence">
            <a:extLst>
              <a:ext uri="{FF2B5EF4-FFF2-40B4-BE49-F238E27FC236}">
                <a16:creationId xmlns:a16="http://schemas.microsoft.com/office/drawing/2014/main" id="{2585E955-7FB9-49E4-D2E3-B21943332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151" y="2098213"/>
            <a:ext cx="6614446" cy="4258137"/>
          </a:xfrm>
          <a:prstGeom prst="rect">
            <a:avLst/>
          </a:prstGeom>
        </p:spPr>
      </p:pic>
      <p:sp>
        <p:nvSpPr>
          <p:cNvPr id="6" name="TextBox 5">
            <a:extLst>
              <a:ext uri="{FF2B5EF4-FFF2-40B4-BE49-F238E27FC236}">
                <a16:creationId xmlns:a16="http://schemas.microsoft.com/office/drawing/2014/main" id="{FD13D24C-0D2C-8080-2E29-53FA2D53B6E2}"/>
              </a:ext>
            </a:extLst>
          </p:cNvPr>
          <p:cNvSpPr txBox="1"/>
          <p:nvPr/>
        </p:nvSpPr>
        <p:spPr>
          <a:xfrm>
            <a:off x="9519474" y="1414338"/>
            <a:ext cx="2157194" cy="369332"/>
          </a:xfrm>
          <a:prstGeom prst="rect">
            <a:avLst/>
          </a:prstGeom>
          <a:noFill/>
        </p:spPr>
        <p:txBody>
          <a:bodyPr wrap="none" rtlCol="0">
            <a:spAutoFit/>
          </a:bodyPr>
          <a:lstStyle/>
          <a:p>
            <a:r>
              <a:rPr lang="en-US" dirty="0"/>
              <a:t>No “Skynet: My </a:t>
            </a:r>
            <a:r>
              <a:rPr lang="en-US" dirty="0" err="1"/>
              <a:t>Obs</a:t>
            </a:r>
            <a:r>
              <a:rPr lang="en-US" dirty="0"/>
              <a:t>”</a:t>
            </a:r>
          </a:p>
        </p:txBody>
      </p:sp>
      <p:sp>
        <p:nvSpPr>
          <p:cNvPr id="7" name="TextBox 6">
            <a:extLst>
              <a:ext uri="{FF2B5EF4-FFF2-40B4-BE49-F238E27FC236}">
                <a16:creationId xmlns:a16="http://schemas.microsoft.com/office/drawing/2014/main" id="{6257AFDE-754D-F001-558E-7CE758C00E90}"/>
              </a:ext>
            </a:extLst>
          </p:cNvPr>
          <p:cNvSpPr txBox="1"/>
          <p:nvPr/>
        </p:nvSpPr>
        <p:spPr>
          <a:xfrm>
            <a:off x="131885" y="1783670"/>
            <a:ext cx="3672521" cy="1477328"/>
          </a:xfrm>
          <a:prstGeom prst="rect">
            <a:avLst/>
          </a:prstGeom>
          <a:noFill/>
        </p:spPr>
        <p:txBody>
          <a:bodyPr wrap="square" rtlCol="0">
            <a:spAutoFit/>
          </a:bodyPr>
          <a:lstStyle/>
          <a:p>
            <a:r>
              <a:rPr lang="en-US" b="1" dirty="0"/>
              <a:t>2024 4 08 Partial Solar Eclipse</a:t>
            </a:r>
          </a:p>
          <a:p>
            <a:r>
              <a:rPr lang="en-US" dirty="0"/>
              <a:t>20m data, track mode</a:t>
            </a:r>
          </a:p>
          <a:p>
            <a:r>
              <a:rPr lang="en-US" dirty="0"/>
              <a:t>19:25 UT = 15:25 Green Bank </a:t>
            </a:r>
          </a:p>
          <a:p>
            <a:r>
              <a:rPr lang="en-US" dirty="0"/>
              <a:t>9 min. after peak eclipse centered on Moon Power Increasing as Expected</a:t>
            </a:r>
          </a:p>
        </p:txBody>
      </p:sp>
      <p:sp>
        <p:nvSpPr>
          <p:cNvPr id="12" name="TextBox 11">
            <a:extLst>
              <a:ext uri="{FF2B5EF4-FFF2-40B4-BE49-F238E27FC236}">
                <a16:creationId xmlns:a16="http://schemas.microsoft.com/office/drawing/2014/main" id="{C429889D-676E-9898-F3E1-CDA87A9CEB77}"/>
              </a:ext>
            </a:extLst>
          </p:cNvPr>
          <p:cNvSpPr txBox="1"/>
          <p:nvPr/>
        </p:nvSpPr>
        <p:spPr>
          <a:xfrm>
            <a:off x="427290" y="954770"/>
            <a:ext cx="1935145" cy="369332"/>
          </a:xfrm>
          <a:prstGeom prst="rect">
            <a:avLst/>
          </a:prstGeom>
          <a:noFill/>
        </p:spPr>
        <p:txBody>
          <a:bodyPr wrap="none" rtlCol="0">
            <a:spAutoFit/>
          </a:bodyPr>
          <a:lstStyle/>
          <a:p>
            <a:r>
              <a:rPr lang="en-US" b="1" dirty="0"/>
              <a:t>3:25 PM On Moon</a:t>
            </a:r>
          </a:p>
        </p:txBody>
      </p:sp>
      <p:sp>
        <p:nvSpPr>
          <p:cNvPr id="8" name="Rectangle 1">
            <a:extLst>
              <a:ext uri="{FF2B5EF4-FFF2-40B4-BE49-F238E27FC236}">
                <a16:creationId xmlns:a16="http://schemas.microsoft.com/office/drawing/2014/main" id="{FB263B97-5F50-1716-F605-29C09958CCCD}"/>
              </a:ext>
            </a:extLst>
          </p:cNvPr>
          <p:cNvSpPr>
            <a:spLocks noChangeArrowheads="1"/>
          </p:cNvSpPr>
          <p:nvPr/>
        </p:nvSpPr>
        <p:spPr bwMode="auto">
          <a:xfrm>
            <a:off x="280682" y="3376355"/>
            <a:ext cx="3188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The April 8, 2024, solar eclipse was a partial eclipse in Green Bank, WV, with about 91% obscuration.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rPr>
              <a:t>Details of the eclipse in Green Bank, WV: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Local view:</a:t>
            </a:r>
            <a:r>
              <a:rPr kumimoji="0" lang="en-US" altLang="en-US" sz="1000" b="0" i="0" u="none" strike="noStrike" cap="none" normalizeH="0" baseline="0" dirty="0">
                <a:ln>
                  <a:noFill/>
                </a:ln>
                <a:solidFill>
                  <a:schemeClr val="tx1"/>
                </a:solidFill>
                <a:effectLst/>
              </a:rPr>
              <a:t> Green Bank was not in the path of totality, but it experienced a significant partial eclipse, reaching approximately 91% obscuration.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Start time:</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Maximum eclipse:</a:t>
            </a:r>
            <a:r>
              <a:rPr kumimoji="0" lang="en-US" altLang="en-US" sz="10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000" b="1" dirty="0"/>
              <a:t>End Time: </a:t>
            </a:r>
            <a:r>
              <a:rPr lang="en-US" altLang="en-US" sz="1000" dirty="0"/>
              <a:t>The partial eclipse concluded at 4:29 pm EDT.</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sz="1000" dirty="0"/>
          </a:p>
          <a:p>
            <a:pPr marL="0" marR="0" lvl="0" indent="0" algn="l" defTabSz="914400" rtl="0" eaLnBrk="0" fontAlgn="base" latinLnBrk="0" hangingPunct="0">
              <a:lnSpc>
                <a:spcPct val="100000"/>
              </a:lnSpc>
              <a:spcBef>
                <a:spcPct val="0"/>
              </a:spcBef>
              <a:spcAft>
                <a:spcPct val="0"/>
              </a:spcAft>
              <a:buClrTx/>
              <a:buSzTx/>
              <a:buFontTx/>
              <a:buChar char="•"/>
              <a:tabLst/>
            </a:pPr>
            <a:r>
              <a:rPr lang="en-US" sz="1000" b="1" dirty="0"/>
              <a:t>Post-Peak: </a:t>
            </a:r>
            <a:r>
              <a:rPr lang="en-US" sz="1000" dirty="0"/>
              <a:t>2024-04-08, 19:25 (UT) </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15:</a:t>
            </a:r>
            <a:r>
              <a:rPr lang="en-US" altLang="en-US" sz="1000" dirty="0">
                <a:solidFill>
                  <a:srgbClr val="FF0000"/>
                </a:solidFill>
              </a:rPr>
              <a:t>25</a:t>
            </a:r>
            <a:r>
              <a:rPr kumimoji="0" lang="en-US" altLang="en-US" sz="1000" b="0" i="0" u="none" strike="noStrike" cap="none" normalizeH="0" baseline="0" dirty="0">
                <a:ln>
                  <a:noFill/>
                </a:ln>
                <a:solidFill>
                  <a:srgbClr val="FF0000"/>
                </a:solidFill>
                <a:effectLst/>
              </a:rPr>
              <a:t> Green Bank </a:t>
            </a:r>
            <a:endParaRPr kumimoji="0" lang="en-US" altLang="en-US" sz="1000" b="0" i="0" u="none" strike="noStrike" cap="none" normalizeH="0" baseline="0" dirty="0">
              <a:ln>
                <a:noFill/>
              </a:ln>
              <a:solidFill>
                <a:schemeClr val="tx1"/>
              </a:solidFill>
              <a:effectLst/>
            </a:endParaRPr>
          </a:p>
        </p:txBody>
      </p:sp>
      <p:sp>
        <p:nvSpPr>
          <p:cNvPr id="10" name="Arrow: Right 9">
            <a:extLst>
              <a:ext uri="{FF2B5EF4-FFF2-40B4-BE49-F238E27FC236}">
                <a16:creationId xmlns:a16="http://schemas.microsoft.com/office/drawing/2014/main" id="{E6CEC051-573E-12DB-C164-15ABEBA79493}"/>
              </a:ext>
            </a:extLst>
          </p:cNvPr>
          <p:cNvSpPr/>
          <p:nvPr/>
        </p:nvSpPr>
        <p:spPr>
          <a:xfrm rot="21296546">
            <a:off x="5783306" y="247017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26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17</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4" name="Picture 3" descr="A graph of a graph&#10;&#10;Description automatically generated">
            <a:extLst>
              <a:ext uri="{FF2B5EF4-FFF2-40B4-BE49-F238E27FC236}">
                <a16:creationId xmlns:a16="http://schemas.microsoft.com/office/drawing/2014/main" id="{93560098-BB61-872D-6726-C3A924508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584" y="2544194"/>
            <a:ext cx="5647247" cy="3714979"/>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7C2D4962-7AF1-B43C-D1D0-09EA9E5F6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1946" y="886434"/>
            <a:ext cx="2789369" cy="5413332"/>
          </a:xfrm>
          <a:prstGeom prst="rect">
            <a:avLst/>
          </a:prstGeom>
        </p:spPr>
      </p:pic>
      <p:sp>
        <p:nvSpPr>
          <p:cNvPr id="6" name="Arrow: Right 5">
            <a:extLst>
              <a:ext uri="{FF2B5EF4-FFF2-40B4-BE49-F238E27FC236}">
                <a16:creationId xmlns:a16="http://schemas.microsoft.com/office/drawing/2014/main" id="{7E120649-3150-473F-CEDC-8C1FA5941638}"/>
              </a:ext>
            </a:extLst>
          </p:cNvPr>
          <p:cNvSpPr/>
          <p:nvPr/>
        </p:nvSpPr>
        <p:spPr>
          <a:xfrm rot="10800000">
            <a:off x="11353800" y="3540943"/>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946C57A-6ABB-54C6-FD56-4DC0C468CC4B}"/>
              </a:ext>
            </a:extLst>
          </p:cNvPr>
          <p:cNvSpPr/>
          <p:nvPr/>
        </p:nvSpPr>
        <p:spPr>
          <a:xfrm rot="10800000">
            <a:off x="11353800" y="380784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85E488-96DD-4D07-1563-20DDB4E773DE}"/>
              </a:ext>
            </a:extLst>
          </p:cNvPr>
          <p:cNvSpPr txBox="1"/>
          <p:nvPr/>
        </p:nvSpPr>
        <p:spPr>
          <a:xfrm>
            <a:off x="192013" y="923463"/>
            <a:ext cx="4648452" cy="1200329"/>
          </a:xfrm>
          <a:prstGeom prst="rect">
            <a:avLst/>
          </a:prstGeom>
          <a:noFill/>
        </p:spPr>
        <p:txBody>
          <a:bodyPr wrap="none" rtlCol="0">
            <a:spAutoFit/>
          </a:bodyPr>
          <a:lstStyle/>
          <a:p>
            <a:r>
              <a:rPr lang="en-US" b="1" dirty="0"/>
              <a:t>2024 4 08 Partial Solar Eclipse</a:t>
            </a:r>
          </a:p>
          <a:p>
            <a:r>
              <a:rPr lang="en-US" dirty="0"/>
              <a:t>20m data include raster scan mode</a:t>
            </a:r>
          </a:p>
          <a:p>
            <a:r>
              <a:rPr lang="en-US" dirty="0"/>
              <a:t>19:26 UT = 15:26 Green Bank </a:t>
            </a:r>
          </a:p>
          <a:p>
            <a:r>
              <a:rPr lang="en-US" dirty="0"/>
              <a:t>Post peak eclipse, Power Increasing as expected</a:t>
            </a:r>
          </a:p>
        </p:txBody>
      </p:sp>
      <p:sp>
        <p:nvSpPr>
          <p:cNvPr id="11" name="TextBox 10">
            <a:extLst>
              <a:ext uri="{FF2B5EF4-FFF2-40B4-BE49-F238E27FC236}">
                <a16:creationId xmlns:a16="http://schemas.microsoft.com/office/drawing/2014/main" id="{F325A185-E8DC-DFB7-3B1C-60EE362AA24F}"/>
              </a:ext>
            </a:extLst>
          </p:cNvPr>
          <p:cNvSpPr txBox="1"/>
          <p:nvPr/>
        </p:nvSpPr>
        <p:spPr>
          <a:xfrm>
            <a:off x="192013" y="3429000"/>
            <a:ext cx="2839341"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rPr>
              <a:t>Start time:</a:t>
            </a:r>
            <a:r>
              <a:rPr kumimoji="0" lang="en-US" altLang="en-US" sz="1600" b="0" i="0" u="none" strike="noStrike" cap="none" normalizeH="0" baseline="0" dirty="0">
                <a:ln>
                  <a:noFill/>
                </a:ln>
                <a:solidFill>
                  <a:schemeClr val="tx1"/>
                </a:solidFill>
                <a:effectLst/>
              </a:rPr>
              <a:t> </a:t>
            </a:r>
            <a:r>
              <a:rPr kumimoji="0" lang="en-US" altLang="en-US" sz="16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rPr>
              <a:t>Maximum eclipse:</a:t>
            </a:r>
            <a:r>
              <a:rPr kumimoji="0" lang="en-US" altLang="en-US" sz="16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600" b="1" dirty="0"/>
              <a:t>End Time: </a:t>
            </a:r>
            <a:r>
              <a:rPr lang="en-US" altLang="en-US" sz="1600" dirty="0"/>
              <a:t>The partial eclipse concluded at 4:29 pm EDT.</a:t>
            </a:r>
          </a:p>
        </p:txBody>
      </p:sp>
      <p:sp>
        <p:nvSpPr>
          <p:cNvPr id="12" name="TextBox 11">
            <a:extLst>
              <a:ext uri="{FF2B5EF4-FFF2-40B4-BE49-F238E27FC236}">
                <a16:creationId xmlns:a16="http://schemas.microsoft.com/office/drawing/2014/main" id="{B7471B45-33B6-0A35-C84A-0F6DF9EA64B9}"/>
              </a:ext>
            </a:extLst>
          </p:cNvPr>
          <p:cNvSpPr txBox="1"/>
          <p:nvPr/>
        </p:nvSpPr>
        <p:spPr>
          <a:xfrm>
            <a:off x="339695" y="358923"/>
            <a:ext cx="1718740" cy="369332"/>
          </a:xfrm>
          <a:prstGeom prst="rect">
            <a:avLst/>
          </a:prstGeom>
          <a:noFill/>
        </p:spPr>
        <p:txBody>
          <a:bodyPr wrap="none" rtlCol="0">
            <a:spAutoFit/>
          </a:bodyPr>
          <a:lstStyle/>
          <a:p>
            <a:r>
              <a:rPr lang="en-US" b="1" dirty="0"/>
              <a:t>3:26 PM On Sun</a:t>
            </a:r>
          </a:p>
        </p:txBody>
      </p:sp>
      <p:sp>
        <p:nvSpPr>
          <p:cNvPr id="13" name="Arrow: Right 12">
            <a:extLst>
              <a:ext uri="{FF2B5EF4-FFF2-40B4-BE49-F238E27FC236}">
                <a16:creationId xmlns:a16="http://schemas.microsoft.com/office/drawing/2014/main" id="{55FF0350-CFFC-CCC1-42EC-99AADDC9A295}"/>
              </a:ext>
            </a:extLst>
          </p:cNvPr>
          <p:cNvSpPr/>
          <p:nvPr/>
        </p:nvSpPr>
        <p:spPr>
          <a:xfrm rot="21073923">
            <a:off x="3811363" y="2862739"/>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603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18</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33" name="Picture 32" descr="A comparison of a heat wave&#10;&#10;Description automatically generated with medium confidence">
            <a:extLst>
              <a:ext uri="{FF2B5EF4-FFF2-40B4-BE49-F238E27FC236}">
                <a16:creationId xmlns:a16="http://schemas.microsoft.com/office/drawing/2014/main" id="{3EDF89D6-550F-F7AD-9C79-ADA333959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9864" y="1563881"/>
            <a:ext cx="4681655" cy="1865118"/>
          </a:xfrm>
          <a:prstGeom prst="rect">
            <a:avLst/>
          </a:prstGeom>
        </p:spPr>
      </p:pic>
      <p:pic>
        <p:nvPicPr>
          <p:cNvPr id="34" name="Picture 33" descr="A screenshot of a computer screen&#10;&#10;Description automatically generated">
            <a:extLst>
              <a:ext uri="{FF2B5EF4-FFF2-40B4-BE49-F238E27FC236}">
                <a16:creationId xmlns:a16="http://schemas.microsoft.com/office/drawing/2014/main" id="{A880F460-9C6F-D9B1-EDDD-A668956EA6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4406" y="3570481"/>
            <a:ext cx="4862981" cy="2785869"/>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4CC49331-8344-E2F8-FF56-AFC344157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1907" y="637980"/>
            <a:ext cx="2160585" cy="5582039"/>
          </a:xfrm>
          <a:prstGeom prst="rect">
            <a:avLst/>
          </a:prstGeom>
        </p:spPr>
      </p:pic>
      <p:sp>
        <p:nvSpPr>
          <p:cNvPr id="4" name="Arrow: Right 3">
            <a:extLst>
              <a:ext uri="{FF2B5EF4-FFF2-40B4-BE49-F238E27FC236}">
                <a16:creationId xmlns:a16="http://schemas.microsoft.com/office/drawing/2014/main" id="{94971AB3-4792-6E55-56A3-C1548BDB85A6}"/>
              </a:ext>
            </a:extLst>
          </p:cNvPr>
          <p:cNvSpPr/>
          <p:nvPr/>
        </p:nvSpPr>
        <p:spPr>
          <a:xfrm rot="10800000">
            <a:off x="11155993" y="270020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0B75FA7-764B-91C8-C8DB-65A1738EDE2F}"/>
              </a:ext>
            </a:extLst>
          </p:cNvPr>
          <p:cNvSpPr/>
          <p:nvPr/>
        </p:nvSpPr>
        <p:spPr>
          <a:xfrm rot="10800000">
            <a:off x="11155993" y="2940851"/>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5FE5C4-25CC-556C-C158-F585215E52AB}"/>
              </a:ext>
            </a:extLst>
          </p:cNvPr>
          <p:cNvSpPr txBox="1"/>
          <p:nvPr/>
        </p:nvSpPr>
        <p:spPr>
          <a:xfrm>
            <a:off x="169125" y="1350907"/>
            <a:ext cx="2369559" cy="369332"/>
          </a:xfrm>
          <a:prstGeom prst="rect">
            <a:avLst/>
          </a:prstGeom>
          <a:noFill/>
        </p:spPr>
        <p:txBody>
          <a:bodyPr wrap="none" rtlCol="0">
            <a:spAutoFit/>
          </a:bodyPr>
          <a:lstStyle/>
          <a:p>
            <a:r>
              <a:rPr lang="en-US" dirty="0"/>
              <a:t>B. Gregory Observation</a:t>
            </a:r>
          </a:p>
        </p:txBody>
      </p:sp>
      <p:sp>
        <p:nvSpPr>
          <p:cNvPr id="9" name="TextBox 8">
            <a:extLst>
              <a:ext uri="{FF2B5EF4-FFF2-40B4-BE49-F238E27FC236}">
                <a16:creationId xmlns:a16="http://schemas.microsoft.com/office/drawing/2014/main" id="{16F23381-C344-68A6-7545-BCA2A4EAD2D0}"/>
              </a:ext>
            </a:extLst>
          </p:cNvPr>
          <p:cNvSpPr txBox="1"/>
          <p:nvPr/>
        </p:nvSpPr>
        <p:spPr>
          <a:xfrm>
            <a:off x="169125" y="1974454"/>
            <a:ext cx="3516219" cy="1200329"/>
          </a:xfrm>
          <a:prstGeom prst="rect">
            <a:avLst/>
          </a:prstGeom>
          <a:noFill/>
        </p:spPr>
        <p:txBody>
          <a:bodyPr wrap="none" rtlCol="0">
            <a:spAutoFit/>
          </a:bodyPr>
          <a:lstStyle/>
          <a:p>
            <a:r>
              <a:rPr lang="en-US" b="1" dirty="0"/>
              <a:t>2024 4 08 Partial Solar Eclipse</a:t>
            </a:r>
          </a:p>
          <a:p>
            <a:r>
              <a:rPr lang="en-US" dirty="0"/>
              <a:t>20m data include raster scan mode</a:t>
            </a:r>
          </a:p>
          <a:p>
            <a:r>
              <a:rPr lang="en-US" dirty="0"/>
              <a:t>19:40 UT = 15:40 Green Bank </a:t>
            </a:r>
          </a:p>
          <a:p>
            <a:r>
              <a:rPr lang="en-US" dirty="0"/>
              <a:t>Post peak eclipse, centered on Sun</a:t>
            </a:r>
          </a:p>
        </p:txBody>
      </p:sp>
      <p:sp>
        <p:nvSpPr>
          <p:cNvPr id="11" name="TextBox 10">
            <a:extLst>
              <a:ext uri="{FF2B5EF4-FFF2-40B4-BE49-F238E27FC236}">
                <a16:creationId xmlns:a16="http://schemas.microsoft.com/office/drawing/2014/main" id="{5F9B3C2C-BEC1-B0FD-C854-D39928AC1AF3}"/>
              </a:ext>
            </a:extLst>
          </p:cNvPr>
          <p:cNvSpPr txBox="1"/>
          <p:nvPr/>
        </p:nvSpPr>
        <p:spPr>
          <a:xfrm>
            <a:off x="231354" y="3353586"/>
            <a:ext cx="270839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rPr>
              <a:t>Start time:</a:t>
            </a:r>
            <a:r>
              <a:rPr kumimoji="0" lang="en-US" altLang="en-US" sz="1200" b="0" i="0" u="none" strike="noStrike" cap="none" normalizeH="0" baseline="0" dirty="0">
                <a:ln>
                  <a:noFill/>
                </a:ln>
                <a:solidFill>
                  <a:schemeClr val="tx1"/>
                </a:solidFill>
                <a:effectLst/>
              </a:rPr>
              <a:t> </a:t>
            </a:r>
            <a:r>
              <a:rPr kumimoji="0" lang="en-US" altLang="en-US" sz="12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rPr>
              <a:t>Maximum eclipse:</a:t>
            </a:r>
            <a:r>
              <a:rPr kumimoji="0" lang="en-US" altLang="en-US" sz="12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200" b="1" dirty="0"/>
              <a:t>End Time: </a:t>
            </a:r>
            <a:r>
              <a:rPr lang="en-US" altLang="en-US" sz="1200" dirty="0"/>
              <a:t>The partial eclipse concluded at 4:29 pm EDT.</a:t>
            </a:r>
          </a:p>
        </p:txBody>
      </p:sp>
      <p:sp>
        <p:nvSpPr>
          <p:cNvPr id="12" name="TextBox 11">
            <a:extLst>
              <a:ext uri="{FF2B5EF4-FFF2-40B4-BE49-F238E27FC236}">
                <a16:creationId xmlns:a16="http://schemas.microsoft.com/office/drawing/2014/main" id="{7A6EDCA5-9BE9-85D2-7D72-E51ECE7313E9}"/>
              </a:ext>
            </a:extLst>
          </p:cNvPr>
          <p:cNvSpPr txBox="1"/>
          <p:nvPr/>
        </p:nvSpPr>
        <p:spPr>
          <a:xfrm>
            <a:off x="461473" y="452927"/>
            <a:ext cx="1718740" cy="369332"/>
          </a:xfrm>
          <a:prstGeom prst="rect">
            <a:avLst/>
          </a:prstGeom>
          <a:noFill/>
        </p:spPr>
        <p:txBody>
          <a:bodyPr wrap="none" rtlCol="0">
            <a:spAutoFit/>
          </a:bodyPr>
          <a:lstStyle/>
          <a:p>
            <a:r>
              <a:rPr lang="en-US" b="1" dirty="0"/>
              <a:t>3:40 PM On Sun</a:t>
            </a:r>
          </a:p>
        </p:txBody>
      </p:sp>
      <p:sp>
        <p:nvSpPr>
          <p:cNvPr id="10" name="Arrow: Right 9">
            <a:extLst>
              <a:ext uri="{FF2B5EF4-FFF2-40B4-BE49-F238E27FC236}">
                <a16:creationId xmlns:a16="http://schemas.microsoft.com/office/drawing/2014/main" id="{382EECA0-684E-B601-5273-CE46CD85B370}"/>
              </a:ext>
            </a:extLst>
          </p:cNvPr>
          <p:cNvSpPr/>
          <p:nvPr/>
        </p:nvSpPr>
        <p:spPr>
          <a:xfrm rot="10800000">
            <a:off x="6342507" y="3779065"/>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85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19</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8" name="Picture 7" descr="A graph of a graph&#10;&#10;Description automatically generated">
            <a:extLst>
              <a:ext uri="{FF2B5EF4-FFF2-40B4-BE49-F238E27FC236}">
                <a16:creationId xmlns:a16="http://schemas.microsoft.com/office/drawing/2014/main" id="{B089D966-A27B-AEFF-8165-73A69B50E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601" y="2611619"/>
            <a:ext cx="6288006" cy="4030276"/>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199D65C8-734B-FEBD-4004-DE54F87A0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006" y="826959"/>
            <a:ext cx="2950493" cy="5718564"/>
          </a:xfrm>
          <a:prstGeom prst="rect">
            <a:avLst/>
          </a:prstGeom>
        </p:spPr>
      </p:pic>
      <p:sp>
        <p:nvSpPr>
          <p:cNvPr id="4" name="TextBox 3">
            <a:extLst>
              <a:ext uri="{FF2B5EF4-FFF2-40B4-BE49-F238E27FC236}">
                <a16:creationId xmlns:a16="http://schemas.microsoft.com/office/drawing/2014/main" id="{DA8FB81F-0E85-B8A4-BEB7-9CA43DD89E52}"/>
              </a:ext>
            </a:extLst>
          </p:cNvPr>
          <p:cNvSpPr txBox="1"/>
          <p:nvPr/>
        </p:nvSpPr>
        <p:spPr>
          <a:xfrm>
            <a:off x="164784" y="1006892"/>
            <a:ext cx="3686715" cy="1477328"/>
          </a:xfrm>
          <a:prstGeom prst="rect">
            <a:avLst/>
          </a:prstGeom>
          <a:noFill/>
        </p:spPr>
        <p:txBody>
          <a:bodyPr wrap="none" rtlCol="0">
            <a:spAutoFit/>
          </a:bodyPr>
          <a:lstStyle/>
          <a:p>
            <a:r>
              <a:rPr lang="en-US" b="1" dirty="0"/>
              <a:t>2024 4 08 Partial Solar Eclipse</a:t>
            </a:r>
          </a:p>
          <a:p>
            <a:r>
              <a:rPr lang="en-US" dirty="0"/>
              <a:t>20m data, raster scan mode</a:t>
            </a:r>
          </a:p>
          <a:p>
            <a:r>
              <a:rPr lang="en-US" dirty="0"/>
              <a:t>20:01 UT = 16:01 Green Bank </a:t>
            </a:r>
          </a:p>
          <a:p>
            <a:r>
              <a:rPr lang="en-US" dirty="0"/>
              <a:t>Post Peak, centered on Sun</a:t>
            </a:r>
          </a:p>
          <a:p>
            <a:r>
              <a:rPr lang="en-US" dirty="0"/>
              <a:t>Increasing power signal as expected</a:t>
            </a:r>
          </a:p>
        </p:txBody>
      </p:sp>
      <p:sp>
        <p:nvSpPr>
          <p:cNvPr id="7" name="Arrow: Right 6">
            <a:extLst>
              <a:ext uri="{FF2B5EF4-FFF2-40B4-BE49-F238E27FC236}">
                <a16:creationId xmlns:a16="http://schemas.microsoft.com/office/drawing/2014/main" id="{036915FC-19DF-0CB4-7E06-F8D3126FD96F}"/>
              </a:ext>
            </a:extLst>
          </p:cNvPr>
          <p:cNvSpPr/>
          <p:nvPr/>
        </p:nvSpPr>
        <p:spPr>
          <a:xfrm rot="10800000">
            <a:off x="11265161" y="3634085"/>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B08DB42-33A8-AADF-2B3F-B635F235F3C4}"/>
              </a:ext>
            </a:extLst>
          </p:cNvPr>
          <p:cNvSpPr/>
          <p:nvPr/>
        </p:nvSpPr>
        <p:spPr>
          <a:xfrm rot="10800000">
            <a:off x="11268722" y="3915866"/>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6267A84-CEE6-B372-7753-E08CCD343E8F}"/>
              </a:ext>
            </a:extLst>
          </p:cNvPr>
          <p:cNvSpPr txBox="1"/>
          <p:nvPr/>
        </p:nvSpPr>
        <p:spPr>
          <a:xfrm>
            <a:off x="709301" y="632389"/>
            <a:ext cx="1686680" cy="369332"/>
          </a:xfrm>
          <a:prstGeom prst="rect">
            <a:avLst/>
          </a:prstGeom>
          <a:noFill/>
        </p:spPr>
        <p:txBody>
          <a:bodyPr wrap="none" rtlCol="0">
            <a:spAutoFit/>
          </a:bodyPr>
          <a:lstStyle/>
          <a:p>
            <a:r>
              <a:rPr lang="en-US" b="1" dirty="0"/>
              <a:t>4:01 PM on Sun</a:t>
            </a:r>
          </a:p>
        </p:txBody>
      </p:sp>
    </p:spTree>
    <p:extLst>
      <p:ext uri="{BB962C8B-B14F-4D97-AF65-F5344CB8AC3E}">
        <p14:creationId xmlns:p14="http://schemas.microsoft.com/office/powerpoint/2010/main" val="2042889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sz="5400" dirty="0"/>
              <a:t>Agenda</a:t>
            </a:r>
          </a:p>
        </p:txBody>
      </p:sp>
      <p:sp>
        <p:nvSpPr>
          <p:cNvPr id="3" name="Subtitle 2"/>
          <p:cNvSpPr>
            <a:spLocks noGrp="1"/>
          </p:cNvSpPr>
          <p:nvPr>
            <p:ph type="subTitle" idx="1"/>
          </p:nvPr>
        </p:nvSpPr>
        <p:spPr>
          <a:xfrm>
            <a:off x="2849460" y="1454908"/>
            <a:ext cx="6932103" cy="4610331"/>
          </a:xfrm>
        </p:spPr>
        <p:txBody>
          <a:bodyPr>
            <a:normAutofit/>
          </a:bodyPr>
          <a:lstStyle/>
          <a:p>
            <a:pPr marL="342900" indent="-342900" algn="l">
              <a:buFont typeface="Arial" panose="020B0604020202020204" pitchFamily="34" charset="0"/>
              <a:buChar char="•"/>
            </a:pPr>
            <a:r>
              <a:rPr lang="en-US" sz="3600" dirty="0"/>
              <a:t>20 Meter Dish Demo</a:t>
            </a:r>
          </a:p>
          <a:p>
            <a:pPr marL="342900" indent="-342900" algn="l">
              <a:buFont typeface="Arial" panose="020B0604020202020204" pitchFamily="34" charset="0"/>
              <a:buChar char="•"/>
            </a:pPr>
            <a:r>
              <a:rPr lang="en-US" sz="3600" dirty="0"/>
              <a:t>Solar Eclipses</a:t>
            </a:r>
          </a:p>
          <a:p>
            <a:pPr marL="800100" lvl="1" indent="-342900" algn="l">
              <a:buFont typeface="Arial" panose="020B0604020202020204" pitchFamily="34" charset="0"/>
              <a:buChar char="•"/>
            </a:pPr>
            <a:r>
              <a:rPr lang="en-US" sz="1600" dirty="0"/>
              <a:t>August 21, 2017</a:t>
            </a:r>
          </a:p>
          <a:p>
            <a:pPr marL="800100" lvl="1" indent="-342900" algn="l">
              <a:buFont typeface="Arial" panose="020B0604020202020204" pitchFamily="34" charset="0"/>
              <a:buChar char="•"/>
            </a:pPr>
            <a:r>
              <a:rPr lang="en-US" sz="1600" dirty="0"/>
              <a:t>April 8, 2024</a:t>
            </a:r>
          </a:p>
          <a:p>
            <a:pPr marL="800100" lvl="1" indent="-342900" algn="l">
              <a:buFont typeface="Arial" panose="020B0604020202020204" pitchFamily="34" charset="0"/>
              <a:buChar char="•"/>
            </a:pPr>
            <a:r>
              <a:rPr lang="en-US" sz="1600" dirty="0"/>
              <a:t>March 29, 2025</a:t>
            </a:r>
          </a:p>
          <a:p>
            <a:pPr marL="800100" lvl="1" indent="-342900" algn="l">
              <a:buFont typeface="Arial" panose="020B0604020202020204" pitchFamily="34" charset="0"/>
              <a:buChar char="•"/>
            </a:pPr>
            <a:r>
              <a:rPr lang="en-US" sz="1600" dirty="0"/>
              <a:t>August 12, 2026</a:t>
            </a:r>
          </a:p>
          <a:p>
            <a:pPr marL="800100" lvl="1" indent="-342900" algn="l">
              <a:buFont typeface="Arial" panose="020B0604020202020204" pitchFamily="34" charset="0"/>
              <a:buChar char="•"/>
            </a:pPr>
            <a:r>
              <a:rPr lang="en-US" sz="1600" dirty="0"/>
              <a:t>January 24, 2020 (vicinity pass)</a:t>
            </a:r>
          </a:p>
          <a:p>
            <a:pPr marL="342900" indent="-342900" algn="l">
              <a:buFont typeface="Arial" panose="020B0604020202020204" pitchFamily="34" charset="0"/>
              <a:buChar char="•"/>
            </a:pPr>
            <a:r>
              <a:rPr lang="en-US" sz="3600" dirty="0"/>
              <a:t>Solar Flares</a:t>
            </a:r>
          </a:p>
          <a:p>
            <a:pPr marL="342900" indent="-342900" algn="l">
              <a:buFont typeface="Arial" panose="020B0604020202020204" pitchFamily="34" charset="0"/>
              <a:buChar char="•"/>
            </a:pPr>
            <a:r>
              <a:rPr lang="en-US" sz="3600" dirty="0"/>
              <a:t>Occultations</a:t>
            </a:r>
          </a:p>
          <a:p>
            <a:pPr marL="342900" indent="-342900" algn="l">
              <a:buFont typeface="Arial" panose="020B0604020202020204" pitchFamily="34" charset="0"/>
              <a:buChar char="•"/>
            </a:pPr>
            <a:r>
              <a:rPr lang="en-US" sz="3600" dirty="0"/>
              <a:t>Summary and Open Forum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2</a:t>
            </a:fld>
            <a:endParaRPr lang="en-US"/>
          </a:p>
        </p:txBody>
      </p:sp>
    </p:spTree>
    <p:extLst>
      <p:ext uri="{BB962C8B-B14F-4D97-AF65-F5344CB8AC3E}">
        <p14:creationId xmlns:p14="http://schemas.microsoft.com/office/powerpoint/2010/main" val="3150715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20</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6" name="Picture 5" descr="A comparison of a heat wave&#10;&#10;Description automatically generated with medium confidence">
            <a:extLst>
              <a:ext uri="{FF2B5EF4-FFF2-40B4-BE49-F238E27FC236}">
                <a16:creationId xmlns:a16="http://schemas.microsoft.com/office/drawing/2014/main" id="{83A3B3C9-9CEE-242B-9E4C-CFBD5F3A0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590" y="3236130"/>
            <a:ext cx="7564779" cy="2989307"/>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F3553E98-9A28-5018-885F-FE17A9E4C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9074" y="602958"/>
            <a:ext cx="2261819" cy="5528170"/>
          </a:xfrm>
          <a:prstGeom prst="rect">
            <a:avLst/>
          </a:prstGeom>
        </p:spPr>
      </p:pic>
      <p:sp>
        <p:nvSpPr>
          <p:cNvPr id="4" name="TextBox 3">
            <a:extLst>
              <a:ext uri="{FF2B5EF4-FFF2-40B4-BE49-F238E27FC236}">
                <a16:creationId xmlns:a16="http://schemas.microsoft.com/office/drawing/2014/main" id="{70FBD590-6EBB-1657-DF5F-47587CCCCF3D}"/>
              </a:ext>
            </a:extLst>
          </p:cNvPr>
          <p:cNvSpPr txBox="1"/>
          <p:nvPr/>
        </p:nvSpPr>
        <p:spPr>
          <a:xfrm>
            <a:off x="131885" y="1209400"/>
            <a:ext cx="3557449" cy="1200329"/>
          </a:xfrm>
          <a:prstGeom prst="rect">
            <a:avLst/>
          </a:prstGeom>
          <a:noFill/>
        </p:spPr>
        <p:txBody>
          <a:bodyPr wrap="none" rtlCol="0">
            <a:spAutoFit/>
          </a:bodyPr>
          <a:lstStyle/>
          <a:p>
            <a:r>
              <a:rPr lang="en-US" b="1" dirty="0"/>
              <a:t>2024 4 08 Partial Solar Eclipse</a:t>
            </a:r>
          </a:p>
          <a:p>
            <a:r>
              <a:rPr lang="en-US" dirty="0"/>
              <a:t>20m data include raster scan mode</a:t>
            </a:r>
          </a:p>
          <a:p>
            <a:r>
              <a:rPr lang="en-US" dirty="0"/>
              <a:t>20:04 UT = 16:04 Green Bank </a:t>
            </a:r>
          </a:p>
          <a:p>
            <a:r>
              <a:rPr lang="en-US" dirty="0"/>
              <a:t>26 min. before end centered on Sun</a:t>
            </a:r>
          </a:p>
        </p:txBody>
      </p:sp>
      <p:sp>
        <p:nvSpPr>
          <p:cNvPr id="9" name="Arrow: Right 8">
            <a:extLst>
              <a:ext uri="{FF2B5EF4-FFF2-40B4-BE49-F238E27FC236}">
                <a16:creationId xmlns:a16="http://schemas.microsoft.com/office/drawing/2014/main" id="{C10335E6-994D-D768-875B-A652E4BB7E10}"/>
              </a:ext>
            </a:extLst>
          </p:cNvPr>
          <p:cNvSpPr/>
          <p:nvPr/>
        </p:nvSpPr>
        <p:spPr>
          <a:xfrm rot="10800000">
            <a:off x="11268722" y="2785665"/>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B5BCA2B-6AC5-6789-48B2-9BED2BF583C6}"/>
              </a:ext>
            </a:extLst>
          </p:cNvPr>
          <p:cNvSpPr/>
          <p:nvPr/>
        </p:nvSpPr>
        <p:spPr>
          <a:xfrm rot="10800000">
            <a:off x="11268722" y="3043314"/>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070D1DD-3B84-6F9F-41A4-F46B895DA8B3}"/>
              </a:ext>
            </a:extLst>
          </p:cNvPr>
          <p:cNvSpPr txBox="1"/>
          <p:nvPr/>
        </p:nvSpPr>
        <p:spPr>
          <a:xfrm>
            <a:off x="131885" y="2456910"/>
            <a:ext cx="3747906"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Start time:</a:t>
            </a:r>
            <a:r>
              <a:rPr kumimoji="0" lang="en-US" altLang="en-US" sz="1000" b="0" i="0" u="none" strike="noStrike" cap="none" normalizeH="0" baseline="0" dirty="0">
                <a:ln>
                  <a:noFill/>
                </a:ln>
                <a:solidFill>
                  <a:schemeClr val="tx1"/>
                </a:solidFill>
                <a:effectLst/>
              </a:rPr>
              <a:t> </a:t>
            </a:r>
            <a:r>
              <a:rPr kumimoji="0" lang="en-US" altLang="en-US" sz="10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tx1"/>
                </a:solidFill>
                <a:effectLst/>
              </a:rPr>
              <a:t>Maximum eclipse:</a:t>
            </a:r>
            <a:r>
              <a:rPr kumimoji="0" lang="en-US" altLang="en-US" sz="10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000" b="1" dirty="0"/>
              <a:t>End Time: </a:t>
            </a:r>
            <a:r>
              <a:rPr lang="en-US" altLang="en-US" sz="1000" dirty="0"/>
              <a:t>The partial eclipse concluded at 4:29 pm EDT.</a:t>
            </a:r>
          </a:p>
        </p:txBody>
      </p:sp>
      <p:sp>
        <p:nvSpPr>
          <p:cNvPr id="12" name="TextBox 11">
            <a:extLst>
              <a:ext uri="{FF2B5EF4-FFF2-40B4-BE49-F238E27FC236}">
                <a16:creationId xmlns:a16="http://schemas.microsoft.com/office/drawing/2014/main" id="{F3170BE5-21C7-284A-F411-BCD6AA18957A}"/>
              </a:ext>
            </a:extLst>
          </p:cNvPr>
          <p:cNvSpPr txBox="1"/>
          <p:nvPr/>
        </p:nvSpPr>
        <p:spPr>
          <a:xfrm>
            <a:off x="431545" y="542791"/>
            <a:ext cx="1686680" cy="369332"/>
          </a:xfrm>
          <a:prstGeom prst="rect">
            <a:avLst/>
          </a:prstGeom>
          <a:noFill/>
        </p:spPr>
        <p:txBody>
          <a:bodyPr wrap="none" rtlCol="0">
            <a:spAutoFit/>
          </a:bodyPr>
          <a:lstStyle/>
          <a:p>
            <a:r>
              <a:rPr lang="en-US" b="1" dirty="0"/>
              <a:t>4:04 PM on Sun</a:t>
            </a:r>
          </a:p>
        </p:txBody>
      </p:sp>
    </p:spTree>
    <p:extLst>
      <p:ext uri="{BB962C8B-B14F-4D97-AF65-F5344CB8AC3E}">
        <p14:creationId xmlns:p14="http://schemas.microsoft.com/office/powerpoint/2010/main" val="4011896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21</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16" name="Picture 15" descr="A comparison of a heat wave&#10;&#10;Description automatically generated with medium confidence">
            <a:extLst>
              <a:ext uri="{FF2B5EF4-FFF2-40B4-BE49-F238E27FC236}">
                <a16:creationId xmlns:a16="http://schemas.microsoft.com/office/drawing/2014/main" id="{941FB42E-8D2B-48D4-D567-AEDC79812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948" y="1575835"/>
            <a:ext cx="4899903" cy="1938905"/>
          </a:xfrm>
          <a:prstGeom prst="rect">
            <a:avLst/>
          </a:prstGeom>
        </p:spPr>
      </p:pic>
      <p:pic>
        <p:nvPicPr>
          <p:cNvPr id="14" name="Picture 13" descr="A screenshot of a computer screen&#10;&#10;Description automatically generated">
            <a:extLst>
              <a:ext uri="{FF2B5EF4-FFF2-40B4-BE49-F238E27FC236}">
                <a16:creationId xmlns:a16="http://schemas.microsoft.com/office/drawing/2014/main" id="{022355B2-7532-BFF2-B075-EBDC5180E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8747" y="3826296"/>
            <a:ext cx="4726104" cy="2712616"/>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5D00658-2896-438C-1A8D-5B4EF0343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985" y="1032136"/>
            <a:ext cx="2089708" cy="5324214"/>
          </a:xfrm>
          <a:prstGeom prst="rect">
            <a:avLst/>
          </a:prstGeom>
        </p:spPr>
      </p:pic>
      <p:sp>
        <p:nvSpPr>
          <p:cNvPr id="4" name="Arrow: Right 3">
            <a:extLst>
              <a:ext uri="{FF2B5EF4-FFF2-40B4-BE49-F238E27FC236}">
                <a16:creationId xmlns:a16="http://schemas.microsoft.com/office/drawing/2014/main" id="{8286BD4B-53F4-C4D0-43DA-CF17CA61F768}"/>
              </a:ext>
            </a:extLst>
          </p:cNvPr>
          <p:cNvSpPr/>
          <p:nvPr/>
        </p:nvSpPr>
        <p:spPr>
          <a:xfrm rot="10800000">
            <a:off x="11256615" y="2999310"/>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010709E-4442-3C4F-46DD-B3235914FBF5}"/>
              </a:ext>
            </a:extLst>
          </p:cNvPr>
          <p:cNvSpPr/>
          <p:nvPr/>
        </p:nvSpPr>
        <p:spPr>
          <a:xfrm rot="10800000">
            <a:off x="11268722" y="3248511"/>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E52314-395A-B762-41D5-53E52AE81236}"/>
              </a:ext>
            </a:extLst>
          </p:cNvPr>
          <p:cNvSpPr txBox="1"/>
          <p:nvPr/>
        </p:nvSpPr>
        <p:spPr>
          <a:xfrm>
            <a:off x="246753" y="1663540"/>
            <a:ext cx="3434017" cy="1200329"/>
          </a:xfrm>
          <a:prstGeom prst="rect">
            <a:avLst/>
          </a:prstGeom>
          <a:noFill/>
        </p:spPr>
        <p:txBody>
          <a:bodyPr wrap="none" rtlCol="0">
            <a:spAutoFit/>
          </a:bodyPr>
          <a:lstStyle/>
          <a:p>
            <a:r>
              <a:rPr lang="en-US" b="1" dirty="0"/>
              <a:t>2024 4 08 Partial Solar Eclipse</a:t>
            </a:r>
          </a:p>
          <a:p>
            <a:r>
              <a:rPr lang="en-US" dirty="0"/>
              <a:t>20m data, raster scan mode</a:t>
            </a:r>
          </a:p>
          <a:p>
            <a:r>
              <a:rPr lang="en-US" dirty="0"/>
              <a:t>20:16 UT = 16:16 Green Bank </a:t>
            </a:r>
          </a:p>
          <a:p>
            <a:r>
              <a:rPr lang="en-US" dirty="0"/>
              <a:t>Post peak eclipse, centered on Sun</a:t>
            </a:r>
          </a:p>
        </p:txBody>
      </p:sp>
      <p:sp>
        <p:nvSpPr>
          <p:cNvPr id="10" name="TextBox 9">
            <a:extLst>
              <a:ext uri="{FF2B5EF4-FFF2-40B4-BE49-F238E27FC236}">
                <a16:creationId xmlns:a16="http://schemas.microsoft.com/office/drawing/2014/main" id="{49291A53-C475-2B76-4B77-E5C644B7810F}"/>
              </a:ext>
            </a:extLst>
          </p:cNvPr>
          <p:cNvSpPr txBox="1"/>
          <p:nvPr/>
        </p:nvSpPr>
        <p:spPr>
          <a:xfrm>
            <a:off x="246753" y="3380921"/>
            <a:ext cx="307486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rPr>
              <a:t>Start time:</a:t>
            </a:r>
            <a:r>
              <a:rPr kumimoji="0" lang="en-US" altLang="en-US" sz="1200" b="0" i="0" u="none" strike="noStrike" cap="none" normalizeH="0" baseline="0" dirty="0">
                <a:ln>
                  <a:noFill/>
                </a:ln>
                <a:solidFill>
                  <a:schemeClr val="tx1"/>
                </a:solidFill>
                <a:effectLst/>
              </a:rPr>
              <a:t> </a:t>
            </a:r>
            <a:r>
              <a:rPr kumimoji="0" lang="en-US" altLang="en-US" sz="12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rPr>
              <a:t>Maximum eclipse:</a:t>
            </a:r>
            <a:r>
              <a:rPr kumimoji="0" lang="en-US" altLang="en-US" sz="12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200" b="1" dirty="0"/>
              <a:t>End Time: </a:t>
            </a:r>
            <a:r>
              <a:rPr lang="en-US" altLang="en-US" sz="1200" dirty="0"/>
              <a:t>The partial eclipse concluded at 4:29 pm EDT.</a:t>
            </a:r>
          </a:p>
        </p:txBody>
      </p:sp>
      <p:sp>
        <p:nvSpPr>
          <p:cNvPr id="11" name="TextBox 10">
            <a:extLst>
              <a:ext uri="{FF2B5EF4-FFF2-40B4-BE49-F238E27FC236}">
                <a16:creationId xmlns:a16="http://schemas.microsoft.com/office/drawing/2014/main" id="{A0AF04D5-B9E4-B9CE-35F9-56CCE50AFE99}"/>
              </a:ext>
            </a:extLst>
          </p:cNvPr>
          <p:cNvSpPr txBox="1"/>
          <p:nvPr/>
        </p:nvSpPr>
        <p:spPr>
          <a:xfrm>
            <a:off x="528510" y="954770"/>
            <a:ext cx="1686680" cy="369332"/>
          </a:xfrm>
          <a:prstGeom prst="rect">
            <a:avLst/>
          </a:prstGeom>
          <a:noFill/>
        </p:spPr>
        <p:txBody>
          <a:bodyPr wrap="none" rtlCol="0">
            <a:spAutoFit/>
          </a:bodyPr>
          <a:lstStyle/>
          <a:p>
            <a:r>
              <a:rPr lang="en-US" b="1" dirty="0"/>
              <a:t>4:16 PM on Sun</a:t>
            </a:r>
          </a:p>
        </p:txBody>
      </p:sp>
      <p:sp>
        <p:nvSpPr>
          <p:cNvPr id="9" name="Arrow: Right 8">
            <a:extLst>
              <a:ext uri="{FF2B5EF4-FFF2-40B4-BE49-F238E27FC236}">
                <a16:creationId xmlns:a16="http://schemas.microsoft.com/office/drawing/2014/main" id="{0497999A-8499-F108-94AF-78705787A415}"/>
              </a:ext>
            </a:extLst>
          </p:cNvPr>
          <p:cNvSpPr/>
          <p:nvPr/>
        </p:nvSpPr>
        <p:spPr>
          <a:xfrm rot="10800000">
            <a:off x="6566442" y="4038504"/>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184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537DB-6A89-E523-70F2-20CC858A4CB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32158E-DD75-817B-9EDF-A9823EF0F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CC6193A6-A0DA-7BCA-42EB-0818A03F01F3}"/>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22</a:t>
            </a:fld>
            <a:endParaRPr lang="en-US"/>
          </a:p>
        </p:txBody>
      </p:sp>
      <p:sp>
        <p:nvSpPr>
          <p:cNvPr id="2" name="Rectangle 1">
            <a:extLst>
              <a:ext uri="{FF2B5EF4-FFF2-40B4-BE49-F238E27FC236}">
                <a16:creationId xmlns:a16="http://schemas.microsoft.com/office/drawing/2014/main" id="{AA474C80-A8EA-0954-49A4-00E21F39801A}"/>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4" name="Picture 3" descr="A screenshot of a computer&#10;&#10;Description automatically generated">
            <a:extLst>
              <a:ext uri="{FF2B5EF4-FFF2-40B4-BE49-F238E27FC236}">
                <a16:creationId xmlns:a16="http://schemas.microsoft.com/office/drawing/2014/main" id="{5120752F-6798-398E-9849-7412ED745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858" y="2589452"/>
            <a:ext cx="5609262" cy="3766898"/>
          </a:xfrm>
          <a:prstGeom prst="rect">
            <a:avLst/>
          </a:prstGeom>
        </p:spPr>
      </p:pic>
      <p:pic>
        <p:nvPicPr>
          <p:cNvPr id="20" name="Picture 19" descr="A comparison of images of a solar eclipse&#10;&#10;Description automatically generated">
            <a:extLst>
              <a:ext uri="{FF2B5EF4-FFF2-40B4-BE49-F238E27FC236}">
                <a16:creationId xmlns:a16="http://schemas.microsoft.com/office/drawing/2014/main" id="{BB28AA55-B00E-0D42-3AC5-CADACF6F58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74" y="3589002"/>
            <a:ext cx="3641064" cy="1449261"/>
          </a:xfrm>
          <a:prstGeom prst="rect">
            <a:avLst/>
          </a:prstGeom>
        </p:spPr>
      </p:pic>
      <p:sp>
        <p:nvSpPr>
          <p:cNvPr id="6" name="Arrow: Right 5">
            <a:extLst>
              <a:ext uri="{FF2B5EF4-FFF2-40B4-BE49-F238E27FC236}">
                <a16:creationId xmlns:a16="http://schemas.microsoft.com/office/drawing/2014/main" id="{3EDF8508-0426-F250-DC10-803E936781D4}"/>
              </a:ext>
            </a:extLst>
          </p:cNvPr>
          <p:cNvSpPr/>
          <p:nvPr/>
        </p:nvSpPr>
        <p:spPr>
          <a:xfrm rot="10800000">
            <a:off x="11837709" y="2661265"/>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53C30E4-598B-95FB-A096-724D166BF87F}"/>
              </a:ext>
            </a:extLst>
          </p:cNvPr>
          <p:cNvSpPr/>
          <p:nvPr/>
        </p:nvSpPr>
        <p:spPr>
          <a:xfrm rot="10800000">
            <a:off x="11851914" y="2899372"/>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5D05610-9DE9-259D-1D78-E0727267E457}"/>
              </a:ext>
            </a:extLst>
          </p:cNvPr>
          <p:cNvSpPr txBox="1"/>
          <p:nvPr/>
        </p:nvSpPr>
        <p:spPr>
          <a:xfrm>
            <a:off x="168918" y="1236094"/>
            <a:ext cx="3767185" cy="1477328"/>
          </a:xfrm>
          <a:prstGeom prst="rect">
            <a:avLst/>
          </a:prstGeom>
          <a:noFill/>
        </p:spPr>
        <p:txBody>
          <a:bodyPr wrap="none" rtlCol="0">
            <a:spAutoFit/>
          </a:bodyPr>
          <a:lstStyle/>
          <a:p>
            <a:r>
              <a:rPr lang="en-US" b="1" dirty="0"/>
              <a:t>2024 4 08 Partial Solar Eclipse</a:t>
            </a:r>
          </a:p>
          <a:p>
            <a:r>
              <a:rPr lang="en-US" dirty="0"/>
              <a:t>20m data, raster scan/Contour mode</a:t>
            </a:r>
          </a:p>
          <a:p>
            <a:r>
              <a:rPr lang="en-US" dirty="0"/>
              <a:t>20:23 UT = 16:23 Green Bank </a:t>
            </a:r>
          </a:p>
          <a:p>
            <a:r>
              <a:rPr lang="en-US" dirty="0"/>
              <a:t>Centered on Moon</a:t>
            </a:r>
          </a:p>
          <a:p>
            <a:endParaRPr lang="en-US" dirty="0"/>
          </a:p>
        </p:txBody>
      </p:sp>
      <p:pic>
        <p:nvPicPr>
          <p:cNvPr id="12" name="Picture 11" descr="A screenshot of a phone&#10;&#10;AI-generated content may be incorrect.">
            <a:extLst>
              <a:ext uri="{FF2B5EF4-FFF2-40B4-BE49-F238E27FC236}">
                <a16:creationId xmlns:a16="http://schemas.microsoft.com/office/drawing/2014/main" id="{5A8FB81E-53F9-CAAD-B0FF-5E1E58224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887" y="670445"/>
            <a:ext cx="2263055" cy="5866688"/>
          </a:xfrm>
          <a:prstGeom prst="rect">
            <a:avLst/>
          </a:prstGeom>
        </p:spPr>
      </p:pic>
      <p:sp>
        <p:nvSpPr>
          <p:cNvPr id="13" name="TextBox 12">
            <a:extLst>
              <a:ext uri="{FF2B5EF4-FFF2-40B4-BE49-F238E27FC236}">
                <a16:creationId xmlns:a16="http://schemas.microsoft.com/office/drawing/2014/main" id="{E4529ED1-A149-E411-2F97-00A87F08B7D1}"/>
              </a:ext>
            </a:extLst>
          </p:cNvPr>
          <p:cNvSpPr txBox="1"/>
          <p:nvPr/>
        </p:nvSpPr>
        <p:spPr>
          <a:xfrm>
            <a:off x="403058" y="699955"/>
            <a:ext cx="1935145" cy="369332"/>
          </a:xfrm>
          <a:prstGeom prst="rect">
            <a:avLst/>
          </a:prstGeom>
          <a:noFill/>
        </p:spPr>
        <p:txBody>
          <a:bodyPr wrap="none" rtlCol="0">
            <a:spAutoFit/>
          </a:bodyPr>
          <a:lstStyle/>
          <a:p>
            <a:r>
              <a:rPr lang="en-US" b="1" dirty="0"/>
              <a:t>4:23 PM On Moon</a:t>
            </a:r>
          </a:p>
        </p:txBody>
      </p:sp>
      <p:sp>
        <p:nvSpPr>
          <p:cNvPr id="7" name="TextBox 6">
            <a:extLst>
              <a:ext uri="{FF2B5EF4-FFF2-40B4-BE49-F238E27FC236}">
                <a16:creationId xmlns:a16="http://schemas.microsoft.com/office/drawing/2014/main" id="{B487C661-ABC4-76F3-68B3-19ABBE16F5E2}"/>
              </a:ext>
            </a:extLst>
          </p:cNvPr>
          <p:cNvSpPr txBox="1"/>
          <p:nvPr/>
        </p:nvSpPr>
        <p:spPr>
          <a:xfrm>
            <a:off x="100673" y="2483874"/>
            <a:ext cx="3767185"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rPr>
              <a:t>Start time:</a:t>
            </a:r>
            <a:r>
              <a:rPr kumimoji="0" lang="en-US" altLang="en-US" sz="1200" b="0" i="0" u="none" strike="noStrike" cap="none" normalizeH="0" baseline="0" dirty="0">
                <a:ln>
                  <a:noFill/>
                </a:ln>
                <a:solidFill>
                  <a:schemeClr val="tx1"/>
                </a:solidFill>
                <a:effectLst/>
              </a:rPr>
              <a:t> </a:t>
            </a:r>
            <a:r>
              <a:rPr kumimoji="0" lang="en-US" altLang="en-US" sz="1200" b="0" i="0" u="none" strike="noStrike" cap="none" normalizeH="0" baseline="0" dirty="0">
                <a:ln>
                  <a:noFill/>
                </a:ln>
                <a:solidFill>
                  <a:srgbClr val="FF0000"/>
                </a:solidFill>
                <a:effectLst/>
              </a:rPr>
              <a:t>The partial eclipse began at 1:59 pm EDT.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chemeClr val="tx1"/>
                </a:solidFill>
                <a:effectLst/>
              </a:rPr>
              <a:t>Maximum eclipse:</a:t>
            </a:r>
            <a:r>
              <a:rPr kumimoji="0" lang="en-US" altLang="en-US" sz="1200" b="0" i="0" u="none" strike="noStrike" cap="none" normalizeH="0" baseline="0" dirty="0">
                <a:ln>
                  <a:noFill/>
                </a:ln>
                <a:solidFill>
                  <a:schemeClr val="tx1"/>
                </a:solidFill>
                <a:effectLst/>
              </a:rPr>
              <a:t> The peak of the eclipse was at 3:16 pm EDT.</a:t>
            </a: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200" b="1" dirty="0"/>
              <a:t>End Time: </a:t>
            </a:r>
            <a:r>
              <a:rPr lang="en-US" altLang="en-US" sz="1200" dirty="0"/>
              <a:t>The partial eclipse concluded at 4:29 pm EDT.</a:t>
            </a:r>
          </a:p>
        </p:txBody>
      </p:sp>
      <p:pic>
        <p:nvPicPr>
          <p:cNvPr id="11" name="Picture 10" descr="A screenshot of a computer&#10;&#10;AI-generated content may be incorrect.">
            <a:extLst>
              <a:ext uri="{FF2B5EF4-FFF2-40B4-BE49-F238E27FC236}">
                <a16:creationId xmlns:a16="http://schemas.microsoft.com/office/drawing/2014/main" id="{09C84D63-14C3-1D19-7C28-5FA05E752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7930" y="1180843"/>
            <a:ext cx="5960455" cy="1186360"/>
          </a:xfrm>
          <a:prstGeom prst="rect">
            <a:avLst/>
          </a:prstGeom>
        </p:spPr>
      </p:pic>
      <p:sp>
        <p:nvSpPr>
          <p:cNvPr id="15" name="Arrow: Right 14">
            <a:extLst>
              <a:ext uri="{FF2B5EF4-FFF2-40B4-BE49-F238E27FC236}">
                <a16:creationId xmlns:a16="http://schemas.microsoft.com/office/drawing/2014/main" id="{868BACA5-CE04-2E7A-01EE-1F5C8103B572}"/>
              </a:ext>
            </a:extLst>
          </p:cNvPr>
          <p:cNvSpPr/>
          <p:nvPr/>
        </p:nvSpPr>
        <p:spPr>
          <a:xfrm rot="10800000">
            <a:off x="6508639" y="147106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45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E24C-5BE6-8D44-EAA8-DE03546D04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17B7EB-CE46-0468-6163-89815C905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8AB3CED3-FB2A-484A-C80B-D47F0AB1CF50}"/>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23</a:t>
            </a:fld>
            <a:endParaRPr lang="en-US"/>
          </a:p>
        </p:txBody>
      </p:sp>
      <p:sp>
        <p:nvSpPr>
          <p:cNvPr id="2" name="Rectangle 1">
            <a:extLst>
              <a:ext uri="{FF2B5EF4-FFF2-40B4-BE49-F238E27FC236}">
                <a16:creationId xmlns:a16="http://schemas.microsoft.com/office/drawing/2014/main" id="{77B38CE0-5C1D-302F-2D77-8D532D41BB23}"/>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7" name="TextBox 6">
            <a:extLst>
              <a:ext uri="{FF2B5EF4-FFF2-40B4-BE49-F238E27FC236}">
                <a16:creationId xmlns:a16="http://schemas.microsoft.com/office/drawing/2014/main" id="{ECB8F762-AB42-27A7-94E0-7A29AA84CD19}"/>
              </a:ext>
            </a:extLst>
          </p:cNvPr>
          <p:cNvSpPr txBox="1"/>
          <p:nvPr/>
        </p:nvSpPr>
        <p:spPr>
          <a:xfrm>
            <a:off x="1847453" y="1811708"/>
            <a:ext cx="8373317" cy="3416320"/>
          </a:xfrm>
          <a:prstGeom prst="rect">
            <a:avLst/>
          </a:prstGeom>
          <a:noFill/>
        </p:spPr>
        <p:txBody>
          <a:bodyPr wrap="square" rtlCol="0">
            <a:spAutoFit/>
          </a:bodyPr>
          <a:lstStyle/>
          <a:p>
            <a:r>
              <a:rPr lang="en-US" sz="3600" u="sng" dirty="0"/>
              <a:t>Lessons Learned</a:t>
            </a:r>
            <a:r>
              <a:rPr lang="en-US" sz="3600" dirty="0"/>
              <a:t>: Even with the 20m radio telescope centered on the Moon, the signal from the Moon is lost in the noise from the much more powerful signal from the Sun</a:t>
            </a:r>
            <a:r>
              <a:rPr lang="en-US" dirty="0"/>
              <a:t>.  </a:t>
            </a:r>
            <a:r>
              <a:rPr lang="en-US" sz="3600" dirty="0"/>
              <a:t>But there is a way around this, and it was successfully employed on March 29, 2025.</a:t>
            </a:r>
          </a:p>
        </p:txBody>
      </p:sp>
    </p:spTree>
    <p:extLst>
      <p:ext uri="{BB962C8B-B14F-4D97-AF65-F5344CB8AC3E}">
        <p14:creationId xmlns:p14="http://schemas.microsoft.com/office/powerpoint/2010/main" val="87096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24</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6" name="Picture 5" descr="A screenshot of a map&#10;&#10;Description automatically generated">
            <a:extLst>
              <a:ext uri="{FF2B5EF4-FFF2-40B4-BE49-F238E27FC236}">
                <a16:creationId xmlns:a16="http://schemas.microsoft.com/office/drawing/2014/main" id="{D81D3B34-AC3D-C743-799B-864C1B64C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5458" y="1449479"/>
            <a:ext cx="4711206" cy="4165875"/>
          </a:xfrm>
          <a:prstGeom prst="rect">
            <a:avLst/>
          </a:prstGeom>
        </p:spPr>
      </p:pic>
      <p:sp>
        <p:nvSpPr>
          <p:cNvPr id="7" name="TextBox 6">
            <a:extLst>
              <a:ext uri="{FF2B5EF4-FFF2-40B4-BE49-F238E27FC236}">
                <a16:creationId xmlns:a16="http://schemas.microsoft.com/office/drawing/2014/main" id="{B210F656-E112-5C2B-7FF1-B9BEF264B544}"/>
              </a:ext>
            </a:extLst>
          </p:cNvPr>
          <p:cNvSpPr txBox="1"/>
          <p:nvPr/>
        </p:nvSpPr>
        <p:spPr>
          <a:xfrm>
            <a:off x="826851" y="1877438"/>
            <a:ext cx="1604927" cy="369332"/>
          </a:xfrm>
          <a:prstGeom prst="rect">
            <a:avLst/>
          </a:prstGeom>
          <a:noFill/>
        </p:spPr>
        <p:txBody>
          <a:bodyPr wrap="none" rtlCol="0">
            <a:spAutoFit/>
          </a:bodyPr>
          <a:lstStyle/>
          <a:p>
            <a:r>
              <a:rPr lang="en-US" dirty="0"/>
              <a:t>Corona Eclipse</a:t>
            </a:r>
          </a:p>
        </p:txBody>
      </p:sp>
      <p:sp>
        <p:nvSpPr>
          <p:cNvPr id="4" name="TextBox 3">
            <a:extLst>
              <a:ext uri="{FF2B5EF4-FFF2-40B4-BE49-F238E27FC236}">
                <a16:creationId xmlns:a16="http://schemas.microsoft.com/office/drawing/2014/main" id="{EE4C7C99-622C-B4A4-D49E-7985C2721B24}"/>
              </a:ext>
            </a:extLst>
          </p:cNvPr>
          <p:cNvSpPr txBox="1"/>
          <p:nvPr/>
        </p:nvSpPr>
        <p:spPr>
          <a:xfrm>
            <a:off x="640879" y="1367327"/>
            <a:ext cx="1801006" cy="369332"/>
          </a:xfrm>
          <a:prstGeom prst="rect">
            <a:avLst/>
          </a:prstGeom>
          <a:noFill/>
        </p:spPr>
        <p:txBody>
          <a:bodyPr wrap="none" rtlCol="0">
            <a:spAutoFit/>
          </a:bodyPr>
          <a:lstStyle/>
          <a:p>
            <a:r>
              <a:rPr lang="en-US" dirty="0"/>
              <a:t>2025 3 29 Eclipse</a:t>
            </a:r>
          </a:p>
        </p:txBody>
      </p:sp>
      <p:sp>
        <p:nvSpPr>
          <p:cNvPr id="9" name="TextBox 8">
            <a:extLst>
              <a:ext uri="{FF2B5EF4-FFF2-40B4-BE49-F238E27FC236}">
                <a16:creationId xmlns:a16="http://schemas.microsoft.com/office/drawing/2014/main" id="{F7131F64-2FA6-1B33-8796-DCBAD680A0F4}"/>
              </a:ext>
            </a:extLst>
          </p:cNvPr>
          <p:cNvSpPr txBox="1"/>
          <p:nvPr/>
        </p:nvSpPr>
        <p:spPr>
          <a:xfrm>
            <a:off x="508695" y="3163084"/>
            <a:ext cx="2065374" cy="369332"/>
          </a:xfrm>
          <a:prstGeom prst="rect">
            <a:avLst/>
          </a:prstGeom>
          <a:noFill/>
        </p:spPr>
        <p:txBody>
          <a:bodyPr wrap="none" rtlCol="0">
            <a:spAutoFit/>
          </a:bodyPr>
          <a:lstStyle/>
          <a:p>
            <a:r>
              <a:rPr lang="en-US" dirty="0"/>
              <a:t>This Time Prepared!</a:t>
            </a:r>
          </a:p>
        </p:txBody>
      </p:sp>
    </p:spTree>
    <p:extLst>
      <p:ext uri="{BB962C8B-B14F-4D97-AF65-F5344CB8AC3E}">
        <p14:creationId xmlns:p14="http://schemas.microsoft.com/office/powerpoint/2010/main" val="2663309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0976E-371C-5996-6A95-17AEB09D180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1C356A-C80C-12D6-1AB8-4C279CFBB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D25E7B79-DD84-2470-66EF-FDCD66ED7715}"/>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25</a:t>
            </a:fld>
            <a:endParaRPr lang="en-US"/>
          </a:p>
        </p:txBody>
      </p:sp>
      <p:sp>
        <p:nvSpPr>
          <p:cNvPr id="2" name="Rectangle 1">
            <a:extLst>
              <a:ext uri="{FF2B5EF4-FFF2-40B4-BE49-F238E27FC236}">
                <a16:creationId xmlns:a16="http://schemas.microsoft.com/office/drawing/2014/main" id="{AADD3659-8B9B-66A1-1DEF-76177B634B61}"/>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D1F47B55-5C25-FEE7-D801-5255060312C9}"/>
              </a:ext>
            </a:extLst>
          </p:cNvPr>
          <p:cNvSpPr txBox="1"/>
          <p:nvPr/>
        </p:nvSpPr>
        <p:spPr>
          <a:xfrm>
            <a:off x="555476" y="1076770"/>
            <a:ext cx="1801006" cy="369332"/>
          </a:xfrm>
          <a:prstGeom prst="rect">
            <a:avLst/>
          </a:prstGeom>
          <a:noFill/>
        </p:spPr>
        <p:txBody>
          <a:bodyPr wrap="none" rtlCol="0">
            <a:spAutoFit/>
          </a:bodyPr>
          <a:lstStyle/>
          <a:p>
            <a:r>
              <a:rPr lang="en-US" dirty="0"/>
              <a:t>2025 3 29 Eclipse</a:t>
            </a:r>
          </a:p>
        </p:txBody>
      </p:sp>
      <p:pic>
        <p:nvPicPr>
          <p:cNvPr id="9" name="Picture 8" descr="A screenshot of a radio observatory&#10;&#10;AI-generated content may be incorrect.">
            <a:extLst>
              <a:ext uri="{FF2B5EF4-FFF2-40B4-BE49-F238E27FC236}">
                <a16:creationId xmlns:a16="http://schemas.microsoft.com/office/drawing/2014/main" id="{1CC250A9-C472-C7B9-A531-1064C4E5D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77" y="1572835"/>
            <a:ext cx="4046130" cy="3915785"/>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AE19F043-87FE-12D6-83C2-CE7A2D620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6064" y="1572835"/>
            <a:ext cx="5337633" cy="3862760"/>
          </a:xfrm>
          <a:prstGeom prst="rect">
            <a:avLst/>
          </a:prstGeom>
        </p:spPr>
      </p:pic>
    </p:spTree>
    <p:extLst>
      <p:ext uri="{BB962C8B-B14F-4D97-AF65-F5344CB8AC3E}">
        <p14:creationId xmlns:p14="http://schemas.microsoft.com/office/powerpoint/2010/main" val="1342002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125EB-0870-3D2D-8DEA-064583993D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1E587C-7716-6C5E-BABB-3ED5EB391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C056837A-467B-2754-8B02-D832E84013D6}"/>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26</a:t>
            </a:fld>
            <a:endParaRPr lang="en-US"/>
          </a:p>
        </p:txBody>
      </p:sp>
      <p:sp>
        <p:nvSpPr>
          <p:cNvPr id="2" name="Rectangle 1">
            <a:extLst>
              <a:ext uri="{FF2B5EF4-FFF2-40B4-BE49-F238E27FC236}">
                <a16:creationId xmlns:a16="http://schemas.microsoft.com/office/drawing/2014/main" id="{C0E5F5E6-0398-5E64-D11E-80925D170B3B}"/>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883FBE83-477B-5D1E-EBEF-569B5417F2E9}"/>
              </a:ext>
            </a:extLst>
          </p:cNvPr>
          <p:cNvSpPr txBox="1"/>
          <p:nvPr/>
        </p:nvSpPr>
        <p:spPr>
          <a:xfrm>
            <a:off x="415896" y="1057640"/>
            <a:ext cx="1801006" cy="369332"/>
          </a:xfrm>
          <a:prstGeom prst="rect">
            <a:avLst/>
          </a:prstGeom>
          <a:noFill/>
        </p:spPr>
        <p:txBody>
          <a:bodyPr wrap="none" rtlCol="0">
            <a:spAutoFit/>
          </a:bodyPr>
          <a:lstStyle/>
          <a:p>
            <a:r>
              <a:rPr lang="en-US" b="1" dirty="0"/>
              <a:t>2025 3 29 Eclipse</a:t>
            </a:r>
          </a:p>
        </p:txBody>
      </p:sp>
      <p:pic>
        <p:nvPicPr>
          <p:cNvPr id="7" name="Picture 6" descr="A screenshot of a computer generated image&#10;&#10;AI-generated content may be incorrect.">
            <a:extLst>
              <a:ext uri="{FF2B5EF4-FFF2-40B4-BE49-F238E27FC236}">
                <a16:creationId xmlns:a16="http://schemas.microsoft.com/office/drawing/2014/main" id="{1B5B6AD3-CBD6-6432-98F9-2D4A1336D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963" y="3624052"/>
            <a:ext cx="6081746" cy="2607278"/>
          </a:xfrm>
          <a:prstGeom prst="rect">
            <a:avLst/>
          </a:prstGeom>
        </p:spPr>
      </p:pic>
      <p:pic>
        <p:nvPicPr>
          <p:cNvPr id="10" name="Picture 9" descr="A screenshot of a computer screen&#10;&#10;AI-generated content may be incorrect.">
            <a:extLst>
              <a:ext uri="{FF2B5EF4-FFF2-40B4-BE49-F238E27FC236}">
                <a16:creationId xmlns:a16="http://schemas.microsoft.com/office/drawing/2014/main" id="{E41E4EA8-CD24-6756-065E-0A655EAA8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152" y="1420901"/>
            <a:ext cx="5296591" cy="1972415"/>
          </a:xfrm>
          <a:prstGeom prst="rect">
            <a:avLst/>
          </a:prstGeom>
        </p:spPr>
      </p:pic>
      <p:sp>
        <p:nvSpPr>
          <p:cNvPr id="4" name="TextBox 3">
            <a:extLst>
              <a:ext uri="{FF2B5EF4-FFF2-40B4-BE49-F238E27FC236}">
                <a16:creationId xmlns:a16="http://schemas.microsoft.com/office/drawing/2014/main" id="{CA58E5E0-16E8-4DE5-E2F0-10DF61F6DD90}"/>
              </a:ext>
            </a:extLst>
          </p:cNvPr>
          <p:cNvSpPr txBox="1"/>
          <p:nvPr/>
        </p:nvSpPr>
        <p:spPr>
          <a:xfrm>
            <a:off x="415896" y="1591993"/>
            <a:ext cx="2444097" cy="3693319"/>
          </a:xfrm>
          <a:prstGeom prst="rect">
            <a:avLst/>
          </a:prstGeom>
          <a:noFill/>
        </p:spPr>
        <p:txBody>
          <a:bodyPr wrap="square" rtlCol="0">
            <a:spAutoFit/>
          </a:bodyPr>
          <a:lstStyle/>
          <a:p>
            <a:r>
              <a:rPr lang="en-US" dirty="0"/>
              <a:t>Clocks adjusted forward on March 9, 2025. UT is 4 hours ahead of WV time</a:t>
            </a:r>
          </a:p>
          <a:p>
            <a:endParaRPr lang="en-US" dirty="0"/>
          </a:p>
          <a:p>
            <a:r>
              <a:rPr lang="en-US" dirty="0"/>
              <a:t>Start of Eclipse = 6:59 AM = 12:59 UT</a:t>
            </a:r>
          </a:p>
          <a:p>
            <a:r>
              <a:rPr lang="en-US" dirty="0"/>
              <a:t>End of Eclipse = 7:03 AM = 13:03 UT </a:t>
            </a:r>
          </a:p>
          <a:p>
            <a:endParaRPr lang="en-US" dirty="0"/>
          </a:p>
          <a:p>
            <a:r>
              <a:rPr lang="en-US" dirty="0"/>
              <a:t>12:32 UT </a:t>
            </a:r>
          </a:p>
          <a:p>
            <a:r>
              <a:rPr lang="en-US" dirty="0"/>
              <a:t>Centered on Moon</a:t>
            </a:r>
          </a:p>
          <a:p>
            <a:r>
              <a:rPr lang="en-US" dirty="0"/>
              <a:t>Before start of eclipse</a:t>
            </a:r>
          </a:p>
        </p:txBody>
      </p:sp>
      <p:sp>
        <p:nvSpPr>
          <p:cNvPr id="8" name="Arrow: Right 7">
            <a:extLst>
              <a:ext uri="{FF2B5EF4-FFF2-40B4-BE49-F238E27FC236}">
                <a16:creationId xmlns:a16="http://schemas.microsoft.com/office/drawing/2014/main" id="{168FB468-50E8-25E8-9575-F79D4264963F}"/>
              </a:ext>
            </a:extLst>
          </p:cNvPr>
          <p:cNvSpPr/>
          <p:nvPr/>
        </p:nvSpPr>
        <p:spPr>
          <a:xfrm rot="9706129">
            <a:off x="6857325" y="1675636"/>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07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1F09A-5953-5734-172B-1C8641803C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CDDC89-6B31-A2F3-6F61-661457066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84342AA0-A609-4676-71A0-7F9375A80C7F}"/>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27</a:t>
            </a:fld>
            <a:endParaRPr lang="en-US"/>
          </a:p>
        </p:txBody>
      </p:sp>
      <p:sp>
        <p:nvSpPr>
          <p:cNvPr id="2" name="Rectangle 1">
            <a:extLst>
              <a:ext uri="{FF2B5EF4-FFF2-40B4-BE49-F238E27FC236}">
                <a16:creationId xmlns:a16="http://schemas.microsoft.com/office/drawing/2014/main" id="{AF92FFB1-6364-0DFA-47FC-3C6E10C05E0A}"/>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06826DDE-DAD9-8F88-BF4C-C72C93A0E400}"/>
              </a:ext>
            </a:extLst>
          </p:cNvPr>
          <p:cNvSpPr txBox="1"/>
          <p:nvPr/>
        </p:nvSpPr>
        <p:spPr>
          <a:xfrm>
            <a:off x="140365" y="1051613"/>
            <a:ext cx="1801006" cy="369332"/>
          </a:xfrm>
          <a:prstGeom prst="rect">
            <a:avLst/>
          </a:prstGeom>
          <a:noFill/>
        </p:spPr>
        <p:txBody>
          <a:bodyPr wrap="none" rtlCol="0">
            <a:spAutoFit/>
          </a:bodyPr>
          <a:lstStyle/>
          <a:p>
            <a:r>
              <a:rPr lang="en-US" b="1" dirty="0"/>
              <a:t>2025 3 29 Eclipse</a:t>
            </a:r>
          </a:p>
        </p:txBody>
      </p:sp>
      <p:pic>
        <p:nvPicPr>
          <p:cNvPr id="10" name="Picture 9" descr="A screenshot of a computer&#10;&#10;AI-generated content may be incorrect.">
            <a:extLst>
              <a:ext uri="{FF2B5EF4-FFF2-40B4-BE49-F238E27FC236}">
                <a16:creationId xmlns:a16="http://schemas.microsoft.com/office/drawing/2014/main" id="{66B35007-5D07-2563-6FEA-A08A3C8B2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700" y="1139436"/>
            <a:ext cx="7009709" cy="1407489"/>
          </a:xfrm>
          <a:prstGeom prst="rect">
            <a:avLst/>
          </a:prstGeom>
        </p:spPr>
      </p:pic>
      <p:pic>
        <p:nvPicPr>
          <p:cNvPr id="13" name="Picture 12" descr="A screenshot of a computer generated image&#10;&#10;AI-generated content may be incorrect.">
            <a:extLst>
              <a:ext uri="{FF2B5EF4-FFF2-40B4-BE49-F238E27FC236}">
                <a16:creationId xmlns:a16="http://schemas.microsoft.com/office/drawing/2014/main" id="{D0B10296-3014-7133-9741-65ABA43593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2287" y="2754298"/>
            <a:ext cx="4580692" cy="3602052"/>
          </a:xfrm>
          <a:prstGeom prst="rect">
            <a:avLst/>
          </a:prstGeom>
        </p:spPr>
      </p:pic>
      <p:sp>
        <p:nvSpPr>
          <p:cNvPr id="4" name="TextBox 3">
            <a:extLst>
              <a:ext uri="{FF2B5EF4-FFF2-40B4-BE49-F238E27FC236}">
                <a16:creationId xmlns:a16="http://schemas.microsoft.com/office/drawing/2014/main" id="{663DB58E-D2B0-2234-D74F-44237CF8B906}"/>
              </a:ext>
            </a:extLst>
          </p:cNvPr>
          <p:cNvSpPr txBox="1"/>
          <p:nvPr/>
        </p:nvSpPr>
        <p:spPr>
          <a:xfrm>
            <a:off x="131885" y="1557197"/>
            <a:ext cx="3618973" cy="3416320"/>
          </a:xfrm>
          <a:prstGeom prst="rect">
            <a:avLst/>
          </a:prstGeom>
          <a:noFill/>
        </p:spPr>
        <p:txBody>
          <a:bodyPr wrap="square" rtlCol="0">
            <a:spAutoFit/>
          </a:bodyPr>
          <a:lstStyle/>
          <a:p>
            <a:r>
              <a:rPr lang="en-US" dirty="0"/>
              <a:t>Clocks adjusted forward on March 9, 2025. UT is 4 hours ahead of WV time</a:t>
            </a:r>
          </a:p>
          <a:p>
            <a:endParaRPr lang="en-US" dirty="0"/>
          </a:p>
          <a:p>
            <a:r>
              <a:rPr lang="en-US" dirty="0"/>
              <a:t>Start of Eclipse = 6:59 AM = 12:59 UT</a:t>
            </a:r>
          </a:p>
          <a:p>
            <a:r>
              <a:rPr lang="en-US" dirty="0"/>
              <a:t>End of Eclipse = 7:03 AM = 13:03 UT</a:t>
            </a:r>
          </a:p>
          <a:p>
            <a:endParaRPr lang="en-US" dirty="0"/>
          </a:p>
          <a:p>
            <a:r>
              <a:rPr lang="en-US" dirty="0"/>
              <a:t>13:28 UT</a:t>
            </a:r>
          </a:p>
          <a:p>
            <a:r>
              <a:rPr lang="en-US" dirty="0"/>
              <a:t>Centered on Moon</a:t>
            </a:r>
          </a:p>
          <a:p>
            <a:r>
              <a:rPr lang="en-US" dirty="0"/>
              <a:t>After end of eclipse</a:t>
            </a:r>
          </a:p>
          <a:p>
            <a:r>
              <a:rPr lang="en-US" dirty="0"/>
              <a:t>Lunar/Corona signal starting to appear as Sun recedes further away</a:t>
            </a:r>
          </a:p>
        </p:txBody>
      </p:sp>
    </p:spTree>
    <p:extLst>
      <p:ext uri="{BB962C8B-B14F-4D97-AF65-F5344CB8AC3E}">
        <p14:creationId xmlns:p14="http://schemas.microsoft.com/office/powerpoint/2010/main" val="1682240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E50B-03D4-88AD-E552-FB7FF6BDED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1E4565-8C53-9377-B083-B6957055C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F8705FC7-046B-BD0A-AB01-7FF8397CF6CC}"/>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28</a:t>
            </a:fld>
            <a:endParaRPr lang="en-US"/>
          </a:p>
        </p:txBody>
      </p:sp>
      <p:sp>
        <p:nvSpPr>
          <p:cNvPr id="2" name="Rectangle 1">
            <a:extLst>
              <a:ext uri="{FF2B5EF4-FFF2-40B4-BE49-F238E27FC236}">
                <a16:creationId xmlns:a16="http://schemas.microsoft.com/office/drawing/2014/main" id="{62DB1DA4-5FF3-7DCC-67C4-EFC2DA6CFF7E}"/>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48C4EBCD-FBE4-79D5-1683-3BBD4BA44F78}"/>
              </a:ext>
            </a:extLst>
          </p:cNvPr>
          <p:cNvSpPr txBox="1"/>
          <p:nvPr/>
        </p:nvSpPr>
        <p:spPr>
          <a:xfrm>
            <a:off x="241704" y="1045573"/>
            <a:ext cx="1801006" cy="369332"/>
          </a:xfrm>
          <a:prstGeom prst="rect">
            <a:avLst/>
          </a:prstGeom>
          <a:noFill/>
        </p:spPr>
        <p:txBody>
          <a:bodyPr wrap="none" rtlCol="0">
            <a:spAutoFit/>
          </a:bodyPr>
          <a:lstStyle/>
          <a:p>
            <a:r>
              <a:rPr lang="en-US" b="1" dirty="0"/>
              <a:t>2025 3 29 Eclipse</a:t>
            </a:r>
          </a:p>
        </p:txBody>
      </p:sp>
      <p:pic>
        <p:nvPicPr>
          <p:cNvPr id="7" name="Picture 6" descr="A screenshot of a computer&#10;&#10;AI-generated content may be incorrect.">
            <a:extLst>
              <a:ext uri="{FF2B5EF4-FFF2-40B4-BE49-F238E27FC236}">
                <a16:creationId xmlns:a16="http://schemas.microsoft.com/office/drawing/2014/main" id="{A08A6E78-6502-6DEF-BAC1-C5EA3E516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152" y="1230239"/>
            <a:ext cx="6725823" cy="1444074"/>
          </a:xfrm>
          <a:prstGeom prst="rect">
            <a:avLst/>
          </a:prstGeom>
        </p:spPr>
      </p:pic>
      <p:pic>
        <p:nvPicPr>
          <p:cNvPr id="10" name="Picture 9" descr="A screenshot of a graph&#10;&#10;AI-generated content may be incorrect.">
            <a:extLst>
              <a:ext uri="{FF2B5EF4-FFF2-40B4-BE49-F238E27FC236}">
                <a16:creationId xmlns:a16="http://schemas.microsoft.com/office/drawing/2014/main" id="{B26A80F5-995D-A5E9-ECDA-B7925FAA7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537" y="2707647"/>
            <a:ext cx="5159663" cy="4050707"/>
          </a:xfrm>
          <a:prstGeom prst="rect">
            <a:avLst/>
          </a:prstGeom>
        </p:spPr>
      </p:pic>
      <p:sp>
        <p:nvSpPr>
          <p:cNvPr id="4" name="TextBox 3">
            <a:extLst>
              <a:ext uri="{FF2B5EF4-FFF2-40B4-BE49-F238E27FC236}">
                <a16:creationId xmlns:a16="http://schemas.microsoft.com/office/drawing/2014/main" id="{A2BF433D-87D3-DCB1-3A59-C0E781D95798}"/>
              </a:ext>
            </a:extLst>
          </p:cNvPr>
          <p:cNvSpPr txBox="1"/>
          <p:nvPr/>
        </p:nvSpPr>
        <p:spPr>
          <a:xfrm>
            <a:off x="241704" y="1811708"/>
            <a:ext cx="3893310" cy="3416320"/>
          </a:xfrm>
          <a:prstGeom prst="rect">
            <a:avLst/>
          </a:prstGeom>
          <a:noFill/>
        </p:spPr>
        <p:txBody>
          <a:bodyPr wrap="square" rtlCol="0">
            <a:spAutoFit/>
          </a:bodyPr>
          <a:lstStyle/>
          <a:p>
            <a:r>
              <a:rPr lang="en-US" dirty="0"/>
              <a:t>Clocks adjusted forward on March 9, 2025. UT is 4 hours ahead of WV time</a:t>
            </a:r>
          </a:p>
          <a:p>
            <a:endParaRPr lang="en-US" dirty="0"/>
          </a:p>
          <a:p>
            <a:r>
              <a:rPr lang="en-US" dirty="0"/>
              <a:t>Start of Eclipse = 6:59 AM = 12:59 UT</a:t>
            </a:r>
          </a:p>
          <a:p>
            <a:r>
              <a:rPr lang="en-US" dirty="0"/>
              <a:t>End of Eclipse = 7:03 AM = 13:03 UT </a:t>
            </a:r>
          </a:p>
          <a:p>
            <a:endParaRPr lang="en-US" dirty="0"/>
          </a:p>
          <a:p>
            <a:r>
              <a:rPr lang="en-US" dirty="0"/>
              <a:t>13:41 UT</a:t>
            </a:r>
          </a:p>
          <a:p>
            <a:r>
              <a:rPr lang="en-US" dirty="0"/>
              <a:t>Centered on Moon</a:t>
            </a:r>
          </a:p>
          <a:p>
            <a:r>
              <a:rPr lang="en-US" dirty="0"/>
              <a:t>After end of eclipse</a:t>
            </a:r>
          </a:p>
          <a:p>
            <a:r>
              <a:rPr lang="en-US" dirty="0"/>
              <a:t>Lunar/Corona signal even stronger as Sun recedes even further away</a:t>
            </a:r>
          </a:p>
          <a:p>
            <a:endParaRPr lang="en-US" dirty="0"/>
          </a:p>
        </p:txBody>
      </p:sp>
      <p:sp>
        <p:nvSpPr>
          <p:cNvPr id="8" name="Arrow: Right 7">
            <a:extLst>
              <a:ext uri="{FF2B5EF4-FFF2-40B4-BE49-F238E27FC236}">
                <a16:creationId xmlns:a16="http://schemas.microsoft.com/office/drawing/2014/main" id="{73B6F668-E465-8D77-FF99-78C127817D10}"/>
              </a:ext>
            </a:extLst>
          </p:cNvPr>
          <p:cNvSpPr/>
          <p:nvPr/>
        </p:nvSpPr>
        <p:spPr>
          <a:xfrm rot="10800000">
            <a:off x="7539381" y="1591866"/>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593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FBB3B-8829-20B4-8F41-6684B7D697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C6D815-2A35-C5A4-31A0-177D8DD2A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A94AC7A3-0225-5D68-0756-BA79DECC1017}"/>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29</a:t>
            </a:fld>
            <a:endParaRPr lang="en-US"/>
          </a:p>
        </p:txBody>
      </p:sp>
      <p:sp>
        <p:nvSpPr>
          <p:cNvPr id="2" name="Rectangle 1">
            <a:extLst>
              <a:ext uri="{FF2B5EF4-FFF2-40B4-BE49-F238E27FC236}">
                <a16:creationId xmlns:a16="http://schemas.microsoft.com/office/drawing/2014/main" id="{66630BF9-55AB-6080-5C11-4B9D67947A08}"/>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4A534D48-7E36-F1D9-CFF4-40DEEBA692F0}"/>
              </a:ext>
            </a:extLst>
          </p:cNvPr>
          <p:cNvSpPr txBox="1"/>
          <p:nvPr/>
        </p:nvSpPr>
        <p:spPr>
          <a:xfrm>
            <a:off x="374382" y="996021"/>
            <a:ext cx="1801006" cy="369332"/>
          </a:xfrm>
          <a:prstGeom prst="rect">
            <a:avLst/>
          </a:prstGeom>
          <a:noFill/>
        </p:spPr>
        <p:txBody>
          <a:bodyPr wrap="none" rtlCol="0">
            <a:spAutoFit/>
          </a:bodyPr>
          <a:lstStyle/>
          <a:p>
            <a:r>
              <a:rPr lang="en-US" b="1" dirty="0"/>
              <a:t>2025 3 29 Eclipse</a:t>
            </a:r>
          </a:p>
        </p:txBody>
      </p:sp>
      <p:pic>
        <p:nvPicPr>
          <p:cNvPr id="7" name="Picture 6" descr="A screenshot of a computer&#10;&#10;AI-generated content may be incorrect.">
            <a:extLst>
              <a:ext uri="{FF2B5EF4-FFF2-40B4-BE49-F238E27FC236}">
                <a16:creationId xmlns:a16="http://schemas.microsoft.com/office/drawing/2014/main" id="{8CAABED2-91AE-78A6-11FA-C7C1D3D4C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016" y="1294550"/>
            <a:ext cx="6196834" cy="1247931"/>
          </a:xfrm>
          <a:prstGeom prst="rect">
            <a:avLst/>
          </a:prstGeom>
        </p:spPr>
      </p:pic>
      <p:pic>
        <p:nvPicPr>
          <p:cNvPr id="11" name="Picture 10" descr="A close-up of a graph&#10;&#10;AI-generated content may be incorrect.">
            <a:extLst>
              <a:ext uri="{FF2B5EF4-FFF2-40B4-BE49-F238E27FC236}">
                <a16:creationId xmlns:a16="http://schemas.microsoft.com/office/drawing/2014/main" id="{F2E93F1A-E1CA-7266-5ED6-06281277D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029" y="2697596"/>
            <a:ext cx="7923388" cy="3094511"/>
          </a:xfrm>
          <a:prstGeom prst="rect">
            <a:avLst/>
          </a:prstGeom>
        </p:spPr>
      </p:pic>
      <p:sp>
        <p:nvSpPr>
          <p:cNvPr id="4" name="TextBox 3">
            <a:extLst>
              <a:ext uri="{FF2B5EF4-FFF2-40B4-BE49-F238E27FC236}">
                <a16:creationId xmlns:a16="http://schemas.microsoft.com/office/drawing/2014/main" id="{8BFA5339-57D8-3CF5-A3C9-DA7A0476FFA4}"/>
              </a:ext>
            </a:extLst>
          </p:cNvPr>
          <p:cNvSpPr txBox="1"/>
          <p:nvPr/>
        </p:nvSpPr>
        <p:spPr>
          <a:xfrm>
            <a:off x="373166" y="1712226"/>
            <a:ext cx="3667863" cy="3693319"/>
          </a:xfrm>
          <a:prstGeom prst="rect">
            <a:avLst/>
          </a:prstGeom>
          <a:noFill/>
        </p:spPr>
        <p:txBody>
          <a:bodyPr wrap="square" rtlCol="0">
            <a:spAutoFit/>
          </a:bodyPr>
          <a:lstStyle/>
          <a:p>
            <a:r>
              <a:rPr lang="en-US" dirty="0"/>
              <a:t>Clocks adjusted forward on March 9, 2025. UT is 4 hours ahead of WV time</a:t>
            </a:r>
          </a:p>
          <a:p>
            <a:endParaRPr lang="en-US" dirty="0"/>
          </a:p>
          <a:p>
            <a:r>
              <a:rPr lang="en-US" dirty="0"/>
              <a:t>Start of Eclipse = 6:59 AM = 12:59 UT</a:t>
            </a:r>
          </a:p>
          <a:p>
            <a:r>
              <a:rPr lang="en-US" dirty="0"/>
              <a:t>End of Eclipse = 7:03 AM = 13:03 UT </a:t>
            </a:r>
          </a:p>
          <a:p>
            <a:endParaRPr lang="en-US" dirty="0"/>
          </a:p>
          <a:p>
            <a:r>
              <a:rPr lang="en-US" dirty="0"/>
              <a:t>UT = 13:48</a:t>
            </a:r>
          </a:p>
          <a:p>
            <a:r>
              <a:rPr lang="en-US" dirty="0"/>
              <a:t>Centered on Moon</a:t>
            </a:r>
          </a:p>
          <a:p>
            <a:r>
              <a:rPr lang="en-US" dirty="0"/>
              <a:t>After end of eclipse</a:t>
            </a:r>
          </a:p>
          <a:p>
            <a:r>
              <a:rPr lang="en-US" dirty="0"/>
              <a:t>Lunar/Corona signal stronger still as Sun recedes even further.</a:t>
            </a:r>
          </a:p>
          <a:p>
            <a:endParaRPr lang="en-US" dirty="0"/>
          </a:p>
        </p:txBody>
      </p:sp>
      <p:sp>
        <p:nvSpPr>
          <p:cNvPr id="8" name="Arrow: Right 7">
            <a:extLst>
              <a:ext uri="{FF2B5EF4-FFF2-40B4-BE49-F238E27FC236}">
                <a16:creationId xmlns:a16="http://schemas.microsoft.com/office/drawing/2014/main" id="{0CD084A7-E34D-E25F-22A2-0BBC73DAFD40}"/>
              </a:ext>
            </a:extLst>
          </p:cNvPr>
          <p:cNvSpPr/>
          <p:nvPr/>
        </p:nvSpPr>
        <p:spPr>
          <a:xfrm rot="10800000">
            <a:off x="7424433" y="1607913"/>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45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sz="5400" dirty="0"/>
              <a:t>20 Meter Dish Demo</a:t>
            </a:r>
          </a:p>
        </p:txBody>
      </p:sp>
      <p:sp>
        <p:nvSpPr>
          <p:cNvPr id="3" name="Subtitle 2"/>
          <p:cNvSpPr>
            <a:spLocks noGrp="1"/>
          </p:cNvSpPr>
          <p:nvPr>
            <p:ph type="subTitle" idx="1"/>
          </p:nvPr>
        </p:nvSpPr>
        <p:spPr>
          <a:xfrm>
            <a:off x="1438948" y="1573602"/>
            <a:ext cx="10012024" cy="4181246"/>
          </a:xfrm>
        </p:spPr>
        <p:txBody>
          <a:bodyPr>
            <a:normAutofit fontScale="85000" lnSpcReduction="20000"/>
          </a:bodyPr>
          <a:lstStyle/>
          <a:p>
            <a:pPr marL="342900" indent="-342900" algn="l">
              <a:buFont typeface="Arial" panose="020B0604020202020204" pitchFamily="34" charset="0"/>
              <a:buChar char="•"/>
            </a:pPr>
            <a:r>
              <a:rPr lang="en-US" sz="1900" dirty="0"/>
              <a:t>This 20m Demo and SARA Section Update are posted on SARA Analytical Section page</a:t>
            </a:r>
          </a:p>
          <a:p>
            <a:pPr marL="342900" indent="-342900" algn="l">
              <a:buFont typeface="Arial" panose="020B0604020202020204" pitchFamily="34" charset="0"/>
              <a:buChar char="•"/>
            </a:pPr>
            <a:r>
              <a:rPr lang="en-US" sz="1900" dirty="0"/>
              <a:t>Also Posted:</a:t>
            </a:r>
          </a:p>
          <a:p>
            <a:pPr marL="971550" lvl="1" indent="-514350" algn="l">
              <a:buFont typeface="+mj-lt"/>
              <a:buAutoNum type="romanUcPeriod"/>
            </a:pPr>
            <a:r>
              <a:rPr lang="en-US" sz="1900" dirty="0"/>
              <a:t>2019 demo presentation posted (</a:t>
            </a:r>
            <a:r>
              <a:rPr lang="en-US" sz="1900" dirty="0" err="1"/>
              <a:t>Cas</a:t>
            </a:r>
            <a:r>
              <a:rPr lang="en-US" sz="1900" dirty="0"/>
              <a:t> A Flux Density Calculation)</a:t>
            </a:r>
          </a:p>
          <a:p>
            <a:pPr marL="971550" lvl="1" indent="-514350" algn="l">
              <a:buFont typeface="+mj-lt"/>
              <a:buAutoNum type="romanUcPeriod"/>
            </a:pPr>
            <a:r>
              <a:rPr lang="en-US" sz="1900" dirty="0"/>
              <a:t>2020 demo presentation posted (Pulsars)</a:t>
            </a:r>
          </a:p>
          <a:p>
            <a:pPr marL="971550" lvl="1" indent="-514350" algn="l">
              <a:buFont typeface="+mj-lt"/>
              <a:buAutoNum type="romanUcPeriod"/>
            </a:pPr>
            <a:r>
              <a:rPr lang="en-US" sz="1900" dirty="0"/>
              <a:t>2021 demo presentation posted (Masers)</a:t>
            </a:r>
          </a:p>
          <a:p>
            <a:pPr marL="971550" lvl="1" indent="-514350" algn="l">
              <a:buFont typeface="+mj-lt"/>
              <a:buAutoNum type="romanUcPeriod"/>
            </a:pPr>
            <a:r>
              <a:rPr lang="en-US" sz="1900" dirty="0"/>
              <a:t>2022 demo presentation posted (Raster Scans)</a:t>
            </a:r>
          </a:p>
          <a:p>
            <a:pPr marL="971550" lvl="1" indent="-514350" algn="l">
              <a:buFont typeface="+mj-lt"/>
              <a:buAutoNum type="romanUcPeriod"/>
            </a:pPr>
            <a:r>
              <a:rPr lang="en-US" sz="1900" dirty="0"/>
              <a:t>2023 demo presentation posted (Inter-Stellar Matter [ISM]) </a:t>
            </a:r>
          </a:p>
          <a:p>
            <a:pPr marL="971550" lvl="1" indent="-514350" algn="l">
              <a:buFont typeface="+mj-lt"/>
              <a:buAutoNum type="romanUcPeriod"/>
            </a:pPr>
            <a:r>
              <a:rPr lang="en-US" sz="1900" dirty="0"/>
              <a:t>2024 demo presentation posted (H1 Observations “Off the Beaten Path”)</a:t>
            </a:r>
          </a:p>
          <a:p>
            <a:pPr marL="971550" lvl="1" indent="-514350" algn="l">
              <a:buFont typeface="+mj-lt"/>
              <a:buAutoNum type="romanUcPeriod"/>
            </a:pPr>
            <a:r>
              <a:rPr lang="en-US" sz="1900" dirty="0"/>
              <a:t>2025 demo presentation posted (Pulsar Profiles)</a:t>
            </a:r>
          </a:p>
          <a:p>
            <a:pPr marL="971550" lvl="1" indent="-514350" algn="l">
              <a:buFont typeface="+mj-lt"/>
              <a:buAutoNum type="romanUcPeriod"/>
            </a:pPr>
            <a:endParaRPr lang="en-US" sz="1900" dirty="0"/>
          </a:p>
          <a:p>
            <a:pPr algn="l">
              <a:lnSpc>
                <a:spcPct val="107000"/>
              </a:lnSpc>
              <a:spcBef>
                <a:spcPts val="0"/>
              </a:spcBef>
            </a:pPr>
            <a:r>
              <a:rPr lang="en-US" sz="1900" dirty="0"/>
              <a:t>Green Bank Conference Account - Explore!</a:t>
            </a:r>
          </a:p>
          <a:p>
            <a:pPr algn="l">
              <a:lnSpc>
                <a:spcPct val="107000"/>
              </a:lnSpc>
              <a:spcBef>
                <a:spcPts val="0"/>
              </a:spcBef>
            </a:pPr>
            <a:r>
              <a:rPr lang="en-US" sz="1900" dirty="0"/>
              <a:t>Demo Example – Watch the dish move outside!</a:t>
            </a:r>
          </a:p>
          <a:p>
            <a:pPr algn="l">
              <a:lnSpc>
                <a:spcPct val="107000"/>
              </a:lnSpc>
              <a:spcBef>
                <a:spcPts val="0"/>
              </a:spcBef>
            </a:pPr>
            <a:endParaRPr lang="en-US" sz="1900" b="1" u="sng" dirty="0">
              <a:ea typeface="Yu Mincho" panose="02020400000000000000" pitchFamily="18" charset="-128"/>
              <a:cs typeface="Times New Roman" panose="02020603050405020304" pitchFamily="18" charset="0"/>
            </a:endParaRPr>
          </a:p>
          <a:p>
            <a:pPr algn="l">
              <a:spcBef>
                <a:spcPts val="0"/>
              </a:spcBef>
            </a:pPr>
            <a:r>
              <a:rPr lang="en-US" sz="1900" dirty="0">
                <a:solidFill>
                  <a:srgbClr val="000000"/>
                </a:solidFill>
                <a:ea typeface="Yu Mincho" panose="02020400000000000000" pitchFamily="18" charset="-128"/>
                <a:cs typeface="Times New Roman" panose="02020603050405020304" pitchFamily="18" charset="0"/>
              </a:rPr>
              <a:t>See Green Bank and McGill University scientist Ryan S. Lynch’s “Searching for and Identifying Pulsars” guide posted on the internet.</a:t>
            </a:r>
            <a:endParaRPr lang="en-US" sz="1900" dirty="0">
              <a:ea typeface="Yu Mincho" panose="02020400000000000000" pitchFamily="18" charset="-128"/>
              <a:cs typeface="Times New Roman" panose="02020603050405020304" pitchFamily="18" charset="0"/>
            </a:endParaRPr>
          </a:p>
          <a:p>
            <a:pPr algn="l">
              <a:spcBef>
                <a:spcPts val="0"/>
              </a:spcBef>
            </a:pPr>
            <a:r>
              <a:rPr lang="en-US" sz="1900" dirty="0">
                <a:solidFill>
                  <a:srgbClr val="000000"/>
                </a:solidFill>
                <a:ea typeface="Yu Mincho" panose="02020400000000000000" pitchFamily="18" charset="-128"/>
                <a:hlinkClick r:id="rId3"/>
              </a:rPr>
              <a:t>http://www.gb.nrao.edu/20m/psr20m_advice.html</a:t>
            </a:r>
            <a:endParaRPr lang="en-US" sz="1900" dirty="0">
              <a:solidFill>
                <a:srgbClr val="000000"/>
              </a:solidFill>
              <a:ea typeface="Yu Mincho" panose="02020400000000000000" pitchFamily="18" charset="-128"/>
            </a:endParaRPr>
          </a:p>
          <a:p>
            <a:pPr algn="l">
              <a:spcBef>
                <a:spcPts val="0"/>
              </a:spcBef>
            </a:pPr>
            <a:r>
              <a:rPr lang="en-US" sz="1900" dirty="0">
                <a:solidFill>
                  <a:srgbClr val="000000"/>
                </a:solidFill>
                <a:ea typeface="Yu Mincho" panose="02020400000000000000" pitchFamily="18" charset="-128"/>
                <a:hlinkClick r:id="rId4"/>
              </a:rPr>
              <a:t>https://www.physics.mcgill.ca/~rlynch/Outreach/PSC_search_guide.pdf</a:t>
            </a:r>
            <a:endParaRPr lang="en-US" sz="1900" dirty="0">
              <a:solidFill>
                <a:srgbClr val="000000"/>
              </a:solidFill>
              <a:ea typeface="Yu Mincho" panose="02020400000000000000" pitchFamily="18" charset="-128"/>
            </a:endParaRPr>
          </a:p>
          <a:p>
            <a:pPr algn="l">
              <a:lnSpc>
                <a:spcPct val="107000"/>
              </a:lnSpc>
              <a:spcBef>
                <a:spcPts val="0"/>
              </a:spcBef>
            </a:pPr>
            <a:r>
              <a:rPr lang="en-US" sz="1900" u="sng" dirty="0">
                <a:solidFill>
                  <a:srgbClr val="0563C1"/>
                </a:solidFill>
                <a:ea typeface="Yu Mincho" panose="02020400000000000000" pitchFamily="18" charset="-128"/>
                <a:cs typeface="Times New Roman" panose="02020603050405020304" pitchFamily="18" charset="0"/>
                <a:hlinkClick r:id="rId5"/>
              </a:rPr>
              <a:t>https://astronomy.swin.edu.au/cosmos/p/pulsar+dispersion+measure</a:t>
            </a:r>
            <a:endParaRPr lang="en-US" sz="1900" dirty="0"/>
          </a:p>
          <a:p>
            <a:pPr lvl="1" algn="l"/>
            <a:endParaRPr lang="en-US" sz="1800" dirty="0"/>
          </a:p>
          <a:p>
            <a:pPr algn="l"/>
            <a:endParaRPr lang="en-US" dirty="0"/>
          </a:p>
          <a:p>
            <a:pPr algn="l"/>
            <a:endParaRPr lang="en-US" dirty="0"/>
          </a:p>
          <a:p>
            <a:pPr algn="l"/>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3</a:t>
            </a:fld>
            <a:endParaRPr lang="en-US" dirty="0"/>
          </a:p>
        </p:txBody>
      </p:sp>
      <p:sp>
        <p:nvSpPr>
          <p:cNvPr id="6" name="Subtitle 2">
            <a:extLst>
              <a:ext uri="{FF2B5EF4-FFF2-40B4-BE49-F238E27FC236}">
                <a16:creationId xmlns:a16="http://schemas.microsoft.com/office/drawing/2014/main" id="{971DBBA1-DB48-42AD-9B1C-9075F58B9FB6}"/>
              </a:ext>
            </a:extLst>
          </p:cNvPr>
          <p:cNvSpPr txBox="1">
            <a:spLocks/>
          </p:cNvSpPr>
          <p:nvPr/>
        </p:nvSpPr>
        <p:spPr>
          <a:xfrm>
            <a:off x="1791286" y="3953939"/>
            <a:ext cx="9144000" cy="19905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pPr>
            <a:endParaRPr lang="en-US" sz="1100" dirty="0"/>
          </a:p>
        </p:txBody>
      </p:sp>
    </p:spTree>
    <p:extLst>
      <p:ext uri="{BB962C8B-B14F-4D97-AF65-F5344CB8AC3E}">
        <p14:creationId xmlns:p14="http://schemas.microsoft.com/office/powerpoint/2010/main" val="2249411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5FE8-8630-B425-CB36-BD0DF3CE40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910F06-3805-AABE-CDBB-96BA367FF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413B1CCB-676B-11B6-ED10-F23387CDB8CF}"/>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30</a:t>
            </a:fld>
            <a:endParaRPr lang="en-US"/>
          </a:p>
        </p:txBody>
      </p:sp>
      <p:sp>
        <p:nvSpPr>
          <p:cNvPr id="2" name="Rectangle 1">
            <a:extLst>
              <a:ext uri="{FF2B5EF4-FFF2-40B4-BE49-F238E27FC236}">
                <a16:creationId xmlns:a16="http://schemas.microsoft.com/office/drawing/2014/main" id="{9A10C360-0705-DC73-FB64-F54D326DF7C7}"/>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FCA86A13-B923-C2FF-3DE6-5CEF25C12696}"/>
              </a:ext>
            </a:extLst>
          </p:cNvPr>
          <p:cNvSpPr txBox="1"/>
          <p:nvPr/>
        </p:nvSpPr>
        <p:spPr>
          <a:xfrm>
            <a:off x="457186" y="923437"/>
            <a:ext cx="1801006" cy="369332"/>
          </a:xfrm>
          <a:prstGeom prst="rect">
            <a:avLst/>
          </a:prstGeom>
          <a:noFill/>
        </p:spPr>
        <p:txBody>
          <a:bodyPr wrap="none" rtlCol="0">
            <a:spAutoFit/>
          </a:bodyPr>
          <a:lstStyle/>
          <a:p>
            <a:r>
              <a:rPr lang="en-US" b="1" dirty="0"/>
              <a:t>2025 3 29 Eclipse</a:t>
            </a:r>
          </a:p>
        </p:txBody>
      </p:sp>
      <p:pic>
        <p:nvPicPr>
          <p:cNvPr id="7" name="Picture 6" descr="A screenshot of a computer&#10;&#10;AI-generated content may be incorrect.">
            <a:extLst>
              <a:ext uri="{FF2B5EF4-FFF2-40B4-BE49-F238E27FC236}">
                <a16:creationId xmlns:a16="http://schemas.microsoft.com/office/drawing/2014/main" id="{635730C2-1995-0BDD-0122-3DAA7C9B8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760" y="1581946"/>
            <a:ext cx="6795040" cy="1388523"/>
          </a:xfrm>
          <a:prstGeom prst="rect">
            <a:avLst/>
          </a:prstGeom>
        </p:spPr>
      </p:pic>
      <p:pic>
        <p:nvPicPr>
          <p:cNvPr id="9" name="Picture 8" descr="A comparison of a color scale&#10;&#10;AI-generated content may be incorrect.">
            <a:extLst>
              <a:ext uri="{FF2B5EF4-FFF2-40B4-BE49-F238E27FC236}">
                <a16:creationId xmlns:a16="http://schemas.microsoft.com/office/drawing/2014/main" id="{E8320E6E-778E-D4A8-ED93-7D7F9F821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773" y="3054380"/>
            <a:ext cx="7013750" cy="2736763"/>
          </a:xfrm>
          <a:prstGeom prst="rect">
            <a:avLst/>
          </a:prstGeom>
        </p:spPr>
      </p:pic>
      <p:sp>
        <p:nvSpPr>
          <p:cNvPr id="4" name="TextBox 3">
            <a:extLst>
              <a:ext uri="{FF2B5EF4-FFF2-40B4-BE49-F238E27FC236}">
                <a16:creationId xmlns:a16="http://schemas.microsoft.com/office/drawing/2014/main" id="{45756ECD-8B61-923B-2A84-52C561AF3AFE}"/>
              </a:ext>
            </a:extLst>
          </p:cNvPr>
          <p:cNvSpPr txBox="1"/>
          <p:nvPr/>
        </p:nvSpPr>
        <p:spPr>
          <a:xfrm>
            <a:off x="457186" y="1292769"/>
            <a:ext cx="3798591" cy="3970318"/>
          </a:xfrm>
          <a:prstGeom prst="rect">
            <a:avLst/>
          </a:prstGeom>
          <a:noFill/>
        </p:spPr>
        <p:txBody>
          <a:bodyPr wrap="square" rtlCol="0">
            <a:spAutoFit/>
          </a:bodyPr>
          <a:lstStyle/>
          <a:p>
            <a:r>
              <a:rPr lang="en-US" dirty="0"/>
              <a:t>Clocks adjusted forward on March 9, 2025. UT is 4 hours ahead of WV time</a:t>
            </a:r>
          </a:p>
          <a:p>
            <a:endParaRPr lang="en-US" dirty="0"/>
          </a:p>
          <a:p>
            <a:r>
              <a:rPr lang="en-US" dirty="0"/>
              <a:t>Start of Eclipse = 6:59 AM = 12:59 UT</a:t>
            </a:r>
          </a:p>
          <a:p>
            <a:r>
              <a:rPr lang="en-US" dirty="0"/>
              <a:t>End of Eclipse = 7:03 AM = 13:03 UT </a:t>
            </a:r>
          </a:p>
          <a:p>
            <a:endParaRPr lang="en-US" dirty="0"/>
          </a:p>
          <a:p>
            <a:r>
              <a:rPr lang="en-US" dirty="0"/>
              <a:t>13:59 UT</a:t>
            </a:r>
          </a:p>
          <a:p>
            <a:r>
              <a:rPr lang="en-US" dirty="0"/>
              <a:t>Centered on Moon</a:t>
            </a:r>
          </a:p>
          <a:p>
            <a:r>
              <a:rPr lang="en-US" dirty="0"/>
              <a:t>After end of eclipse</a:t>
            </a:r>
          </a:p>
          <a:p>
            <a:r>
              <a:rPr lang="en-US" dirty="0"/>
              <a:t>Lunar/corona signal is similar.  Eventually, the corona signal will fade, and the lunar signal will be a strong signal of a round disc as the Sun’s distance becomes great.</a:t>
            </a:r>
          </a:p>
        </p:txBody>
      </p:sp>
      <p:sp>
        <p:nvSpPr>
          <p:cNvPr id="8" name="Arrow: Right 7">
            <a:extLst>
              <a:ext uri="{FF2B5EF4-FFF2-40B4-BE49-F238E27FC236}">
                <a16:creationId xmlns:a16="http://schemas.microsoft.com/office/drawing/2014/main" id="{CE235901-13E6-A1DB-C6C1-EA87EBEB9C00}"/>
              </a:ext>
            </a:extLst>
          </p:cNvPr>
          <p:cNvSpPr/>
          <p:nvPr/>
        </p:nvSpPr>
        <p:spPr>
          <a:xfrm rot="10800000">
            <a:off x="8044570" y="1976426"/>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036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48AA-4A73-A9CD-B24A-1428FA111B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77B6A5-06EB-621D-DE50-AA29E5E8D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6ACE07CC-C4E4-77FF-D261-054C9F6B301B}"/>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31</a:t>
            </a:fld>
            <a:endParaRPr lang="en-US"/>
          </a:p>
        </p:txBody>
      </p:sp>
      <p:sp>
        <p:nvSpPr>
          <p:cNvPr id="2" name="Rectangle 1">
            <a:extLst>
              <a:ext uri="{FF2B5EF4-FFF2-40B4-BE49-F238E27FC236}">
                <a16:creationId xmlns:a16="http://schemas.microsoft.com/office/drawing/2014/main" id="{5E315889-1AD8-1D1D-3FC5-C37566F18900}"/>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F53349E9-0131-25E0-C5AA-F4562D08E2F5}"/>
              </a:ext>
            </a:extLst>
          </p:cNvPr>
          <p:cNvSpPr txBox="1"/>
          <p:nvPr/>
        </p:nvSpPr>
        <p:spPr>
          <a:xfrm>
            <a:off x="555476" y="1076770"/>
            <a:ext cx="1801006" cy="369332"/>
          </a:xfrm>
          <a:prstGeom prst="rect">
            <a:avLst/>
          </a:prstGeom>
          <a:noFill/>
        </p:spPr>
        <p:txBody>
          <a:bodyPr wrap="none" rtlCol="0">
            <a:spAutoFit/>
          </a:bodyPr>
          <a:lstStyle/>
          <a:p>
            <a:r>
              <a:rPr lang="en-US" b="1" dirty="0"/>
              <a:t>2025 3 29 Eclipse</a:t>
            </a:r>
          </a:p>
        </p:txBody>
      </p:sp>
      <p:pic>
        <p:nvPicPr>
          <p:cNvPr id="7" name="Picture 6" descr="A screenshot of a computer&#10;&#10;AI-generated content may be incorrect.">
            <a:extLst>
              <a:ext uri="{FF2B5EF4-FFF2-40B4-BE49-F238E27FC236}">
                <a16:creationId xmlns:a16="http://schemas.microsoft.com/office/drawing/2014/main" id="{00A854BC-AE88-91B1-E1B7-E5B199BFC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786" y="1584616"/>
            <a:ext cx="6971567" cy="1419237"/>
          </a:xfrm>
          <a:prstGeom prst="rect">
            <a:avLst/>
          </a:prstGeom>
        </p:spPr>
      </p:pic>
      <p:pic>
        <p:nvPicPr>
          <p:cNvPr id="9" name="Picture 8" descr="A comparison of a heat map&#10;&#10;AI-generated content may be incorrect.">
            <a:extLst>
              <a:ext uri="{FF2B5EF4-FFF2-40B4-BE49-F238E27FC236}">
                <a16:creationId xmlns:a16="http://schemas.microsoft.com/office/drawing/2014/main" id="{B1CB01C7-7A35-BD94-B13F-3791D83DE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112" y="3191607"/>
            <a:ext cx="6680464" cy="2600652"/>
          </a:xfrm>
          <a:prstGeom prst="rect">
            <a:avLst/>
          </a:prstGeom>
        </p:spPr>
      </p:pic>
      <p:sp>
        <p:nvSpPr>
          <p:cNvPr id="4" name="TextBox 3">
            <a:extLst>
              <a:ext uri="{FF2B5EF4-FFF2-40B4-BE49-F238E27FC236}">
                <a16:creationId xmlns:a16="http://schemas.microsoft.com/office/drawing/2014/main" id="{C305B8F2-95A2-980D-F156-7770802A0539}"/>
              </a:ext>
            </a:extLst>
          </p:cNvPr>
          <p:cNvSpPr txBox="1"/>
          <p:nvPr/>
        </p:nvSpPr>
        <p:spPr>
          <a:xfrm>
            <a:off x="554628" y="1584616"/>
            <a:ext cx="3778090" cy="3970318"/>
          </a:xfrm>
          <a:prstGeom prst="rect">
            <a:avLst/>
          </a:prstGeom>
          <a:noFill/>
        </p:spPr>
        <p:txBody>
          <a:bodyPr wrap="square" rtlCol="0">
            <a:spAutoFit/>
          </a:bodyPr>
          <a:lstStyle/>
          <a:p>
            <a:r>
              <a:rPr lang="en-US" dirty="0"/>
              <a:t>Clocks adjusted forward on March 9, 2025. UT is 4 hours ahead of WV time</a:t>
            </a:r>
          </a:p>
          <a:p>
            <a:endParaRPr lang="en-US" dirty="0"/>
          </a:p>
          <a:p>
            <a:r>
              <a:rPr lang="en-US" dirty="0"/>
              <a:t>Start of Eclipse = 6:59 AM = 12:59 UT</a:t>
            </a:r>
          </a:p>
          <a:p>
            <a:r>
              <a:rPr lang="en-US" dirty="0"/>
              <a:t>End of Eclipse = 7:03 AM = 13:03 UT </a:t>
            </a:r>
          </a:p>
          <a:p>
            <a:endParaRPr lang="en-US" dirty="0"/>
          </a:p>
          <a:p>
            <a:r>
              <a:rPr lang="en-US" dirty="0"/>
              <a:t>14:18 UT</a:t>
            </a:r>
          </a:p>
          <a:p>
            <a:r>
              <a:rPr lang="en-US" dirty="0"/>
              <a:t>Centered on Moon</a:t>
            </a:r>
          </a:p>
          <a:p>
            <a:r>
              <a:rPr lang="en-US" dirty="0"/>
              <a:t>After end of eclipse</a:t>
            </a:r>
          </a:p>
          <a:p>
            <a:r>
              <a:rPr lang="en-US" dirty="0"/>
              <a:t>Corona signal is fades.  Eventually, the lunar signal will be a strong signal of a round disc as the Sun’s distance becomes great.</a:t>
            </a:r>
          </a:p>
          <a:p>
            <a:endParaRPr lang="en-US" dirty="0"/>
          </a:p>
        </p:txBody>
      </p:sp>
      <p:sp>
        <p:nvSpPr>
          <p:cNvPr id="11" name="Arrow: Right 10">
            <a:extLst>
              <a:ext uri="{FF2B5EF4-FFF2-40B4-BE49-F238E27FC236}">
                <a16:creationId xmlns:a16="http://schemas.microsoft.com/office/drawing/2014/main" id="{86F04A6D-0A03-4CAE-EEC3-DFA88E82D62B}"/>
              </a:ext>
            </a:extLst>
          </p:cNvPr>
          <p:cNvSpPr/>
          <p:nvPr/>
        </p:nvSpPr>
        <p:spPr>
          <a:xfrm rot="10800000">
            <a:off x="8044569" y="1933697"/>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453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61B56-F31F-0161-593D-41DC105A3C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EC5BF8-395B-51D4-3C6C-8C29DCE10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3CCE8801-E014-BD3D-F4A2-36105D609CEC}"/>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32</a:t>
            </a:fld>
            <a:endParaRPr lang="en-US" dirty="0"/>
          </a:p>
        </p:txBody>
      </p:sp>
      <p:sp>
        <p:nvSpPr>
          <p:cNvPr id="2" name="Rectangle 1">
            <a:extLst>
              <a:ext uri="{FF2B5EF4-FFF2-40B4-BE49-F238E27FC236}">
                <a16:creationId xmlns:a16="http://schemas.microsoft.com/office/drawing/2014/main" id="{11F8B3DD-AF29-4C26-DDC8-CFCC3D1970FF}"/>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E88DC4E3-A16D-A683-DFE5-13B6612D6185}"/>
              </a:ext>
            </a:extLst>
          </p:cNvPr>
          <p:cNvSpPr txBox="1"/>
          <p:nvPr/>
        </p:nvSpPr>
        <p:spPr>
          <a:xfrm>
            <a:off x="429492" y="770104"/>
            <a:ext cx="2547108" cy="369332"/>
          </a:xfrm>
          <a:prstGeom prst="rect">
            <a:avLst/>
          </a:prstGeom>
          <a:noFill/>
        </p:spPr>
        <p:txBody>
          <a:bodyPr wrap="none" rtlCol="0">
            <a:spAutoFit/>
          </a:bodyPr>
          <a:lstStyle/>
          <a:p>
            <a:r>
              <a:rPr lang="en-US" b="1" dirty="0"/>
              <a:t>2020 1 24 Corona Eclipse</a:t>
            </a:r>
          </a:p>
        </p:txBody>
      </p:sp>
      <p:sp>
        <p:nvSpPr>
          <p:cNvPr id="4" name="TextBox 3">
            <a:extLst>
              <a:ext uri="{FF2B5EF4-FFF2-40B4-BE49-F238E27FC236}">
                <a16:creationId xmlns:a16="http://schemas.microsoft.com/office/drawing/2014/main" id="{EF79C188-3B39-4DE9-0DBE-978525476412}"/>
              </a:ext>
            </a:extLst>
          </p:cNvPr>
          <p:cNvSpPr txBox="1"/>
          <p:nvPr/>
        </p:nvSpPr>
        <p:spPr>
          <a:xfrm>
            <a:off x="429492" y="1139436"/>
            <a:ext cx="1818052" cy="2585323"/>
          </a:xfrm>
          <a:prstGeom prst="rect">
            <a:avLst/>
          </a:prstGeom>
          <a:noFill/>
        </p:spPr>
        <p:txBody>
          <a:bodyPr wrap="square" rtlCol="0">
            <a:spAutoFit/>
          </a:bodyPr>
          <a:lstStyle/>
          <a:p>
            <a:r>
              <a:rPr lang="en-US" dirty="0"/>
              <a:t>On 1/24/2020 , UT is 5 hours ahead of WV time.</a:t>
            </a:r>
          </a:p>
          <a:p>
            <a:endParaRPr lang="en-US" dirty="0"/>
          </a:p>
          <a:p>
            <a:r>
              <a:rPr lang="en-US" dirty="0"/>
              <a:t>Sun and Moon are near each other at 11:13 AM Eastern time.</a:t>
            </a:r>
          </a:p>
        </p:txBody>
      </p:sp>
      <p:sp>
        <p:nvSpPr>
          <p:cNvPr id="11" name="Arrow: Right 10">
            <a:extLst>
              <a:ext uri="{FF2B5EF4-FFF2-40B4-BE49-F238E27FC236}">
                <a16:creationId xmlns:a16="http://schemas.microsoft.com/office/drawing/2014/main" id="{47D225D1-4163-4E29-3A36-4C5C1F82B90E}"/>
              </a:ext>
            </a:extLst>
          </p:cNvPr>
          <p:cNvSpPr/>
          <p:nvPr/>
        </p:nvSpPr>
        <p:spPr>
          <a:xfrm rot="6689243">
            <a:off x="11072168" y="1443276"/>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omputer screen&#10;&#10;AI-generated content may be incorrect.">
            <a:extLst>
              <a:ext uri="{FF2B5EF4-FFF2-40B4-BE49-F238E27FC236}">
                <a16:creationId xmlns:a16="http://schemas.microsoft.com/office/drawing/2014/main" id="{32FC4140-6A05-219D-B9DB-BDBD38ED6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730" y="1856574"/>
            <a:ext cx="9361419" cy="4045451"/>
          </a:xfrm>
          <a:prstGeom prst="rect">
            <a:avLst/>
          </a:prstGeom>
        </p:spPr>
      </p:pic>
      <p:sp>
        <p:nvSpPr>
          <p:cNvPr id="12" name="TextBox 11">
            <a:extLst>
              <a:ext uri="{FF2B5EF4-FFF2-40B4-BE49-F238E27FC236}">
                <a16:creationId xmlns:a16="http://schemas.microsoft.com/office/drawing/2014/main" id="{4A5CB967-3A75-1FCF-DFF9-85044550B116}"/>
              </a:ext>
            </a:extLst>
          </p:cNvPr>
          <p:cNvSpPr txBox="1"/>
          <p:nvPr/>
        </p:nvSpPr>
        <p:spPr>
          <a:xfrm>
            <a:off x="4304943" y="6002188"/>
            <a:ext cx="4305657" cy="369332"/>
          </a:xfrm>
          <a:prstGeom prst="rect">
            <a:avLst/>
          </a:prstGeom>
          <a:noFill/>
        </p:spPr>
        <p:txBody>
          <a:bodyPr wrap="square">
            <a:spAutoFit/>
          </a:bodyPr>
          <a:lstStyle/>
          <a:p>
            <a:r>
              <a:rPr lang="en-US" dirty="0"/>
              <a:t>Credit: https://in-the-sky.org/skymap.php</a:t>
            </a:r>
          </a:p>
        </p:txBody>
      </p:sp>
    </p:spTree>
    <p:extLst>
      <p:ext uri="{BB962C8B-B14F-4D97-AF65-F5344CB8AC3E}">
        <p14:creationId xmlns:p14="http://schemas.microsoft.com/office/powerpoint/2010/main" val="2908617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0AE70-B9CE-C03F-1BC3-E2616A3061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D4EA86E-DC00-E386-00DD-2C6A8B621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797AC9E6-027D-3189-C2F6-C8F5FCE6BE34}"/>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33</a:t>
            </a:fld>
            <a:endParaRPr lang="en-US"/>
          </a:p>
        </p:txBody>
      </p:sp>
      <p:sp>
        <p:nvSpPr>
          <p:cNvPr id="2" name="Rectangle 1">
            <a:extLst>
              <a:ext uri="{FF2B5EF4-FFF2-40B4-BE49-F238E27FC236}">
                <a16:creationId xmlns:a16="http://schemas.microsoft.com/office/drawing/2014/main" id="{024CF449-FA52-778A-E843-7286A9037CAB}"/>
              </a:ext>
            </a:extLst>
          </p:cNvPr>
          <p:cNvSpPr/>
          <p:nvPr/>
        </p:nvSpPr>
        <p:spPr>
          <a:xfrm>
            <a:off x="3958231"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8B414D2F-B193-C5F4-4F1D-06B2C360B8D9}"/>
              </a:ext>
            </a:extLst>
          </p:cNvPr>
          <p:cNvSpPr txBox="1"/>
          <p:nvPr/>
        </p:nvSpPr>
        <p:spPr>
          <a:xfrm>
            <a:off x="1972971" y="1474237"/>
            <a:ext cx="2547108" cy="369332"/>
          </a:xfrm>
          <a:prstGeom prst="rect">
            <a:avLst/>
          </a:prstGeom>
          <a:noFill/>
        </p:spPr>
        <p:txBody>
          <a:bodyPr wrap="none" rtlCol="0">
            <a:spAutoFit/>
          </a:bodyPr>
          <a:lstStyle/>
          <a:p>
            <a:r>
              <a:rPr lang="en-US" b="1" dirty="0"/>
              <a:t>2020 1 24 Corona Eclipse</a:t>
            </a:r>
          </a:p>
        </p:txBody>
      </p:sp>
      <p:sp>
        <p:nvSpPr>
          <p:cNvPr id="4" name="TextBox 3">
            <a:extLst>
              <a:ext uri="{FF2B5EF4-FFF2-40B4-BE49-F238E27FC236}">
                <a16:creationId xmlns:a16="http://schemas.microsoft.com/office/drawing/2014/main" id="{F2068857-D780-59BA-9408-B316F2DB2A6D}"/>
              </a:ext>
            </a:extLst>
          </p:cNvPr>
          <p:cNvSpPr txBox="1"/>
          <p:nvPr/>
        </p:nvSpPr>
        <p:spPr>
          <a:xfrm>
            <a:off x="1972971" y="2087223"/>
            <a:ext cx="3778090" cy="3970318"/>
          </a:xfrm>
          <a:prstGeom prst="rect">
            <a:avLst/>
          </a:prstGeom>
          <a:noFill/>
        </p:spPr>
        <p:txBody>
          <a:bodyPr wrap="square" rtlCol="0">
            <a:spAutoFit/>
          </a:bodyPr>
          <a:lstStyle/>
          <a:p>
            <a:r>
              <a:rPr lang="en-US" dirty="0"/>
              <a:t>Frank Ghigo, an experienced radio astronomer at GBO, submits an observation centered on the Moon, in L-Band, and is Daisy mode.</a:t>
            </a:r>
          </a:p>
          <a:p>
            <a:endParaRPr lang="en-US" dirty="0"/>
          </a:p>
          <a:p>
            <a:r>
              <a:rPr lang="en-US" dirty="0"/>
              <a:t>The separation between the Sun and Moon is significantly larger than my observations, and the Daisy pattern offers considerable difference between the sweep pattern. </a:t>
            </a:r>
          </a:p>
          <a:p>
            <a:endParaRPr lang="en-US" dirty="0"/>
          </a:p>
          <a:p>
            <a:r>
              <a:rPr lang="en-US" dirty="0"/>
              <a:t>Is this a better strategy?</a:t>
            </a:r>
          </a:p>
          <a:p>
            <a:endParaRPr lang="en-US" dirty="0"/>
          </a:p>
          <a:p>
            <a:r>
              <a:rPr lang="en-US" dirty="0"/>
              <a:t>Let’s see.</a:t>
            </a:r>
          </a:p>
        </p:txBody>
      </p:sp>
      <p:sp>
        <p:nvSpPr>
          <p:cNvPr id="11" name="Arrow: Right 10">
            <a:extLst>
              <a:ext uri="{FF2B5EF4-FFF2-40B4-BE49-F238E27FC236}">
                <a16:creationId xmlns:a16="http://schemas.microsoft.com/office/drawing/2014/main" id="{8EE7BB03-C8EA-5E52-EF84-8FE04330C30B}"/>
              </a:ext>
            </a:extLst>
          </p:cNvPr>
          <p:cNvSpPr/>
          <p:nvPr/>
        </p:nvSpPr>
        <p:spPr>
          <a:xfrm rot="10800000">
            <a:off x="10744247" y="2778273"/>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phone&#10;&#10;AI-generated content may be incorrect.">
            <a:extLst>
              <a:ext uri="{FF2B5EF4-FFF2-40B4-BE49-F238E27FC236}">
                <a16:creationId xmlns:a16="http://schemas.microsoft.com/office/drawing/2014/main" id="{8B71327B-866D-8D54-4266-1B00303CF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566" y="1268749"/>
            <a:ext cx="2394422" cy="4918105"/>
          </a:xfrm>
          <a:prstGeom prst="rect">
            <a:avLst/>
          </a:prstGeom>
        </p:spPr>
      </p:pic>
    </p:spTree>
    <p:extLst>
      <p:ext uri="{BB962C8B-B14F-4D97-AF65-F5344CB8AC3E}">
        <p14:creationId xmlns:p14="http://schemas.microsoft.com/office/powerpoint/2010/main" val="3458956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33AFE-C838-40D2-DC85-6741F2B462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058575-20D6-4B5D-C8F2-A7A8B5DAC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40219BD1-B0B9-A8E6-6CC1-18799EF05E26}"/>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34</a:t>
            </a:fld>
            <a:endParaRPr lang="en-US"/>
          </a:p>
        </p:txBody>
      </p:sp>
      <p:sp>
        <p:nvSpPr>
          <p:cNvPr id="2" name="Rectangle 1">
            <a:extLst>
              <a:ext uri="{FF2B5EF4-FFF2-40B4-BE49-F238E27FC236}">
                <a16:creationId xmlns:a16="http://schemas.microsoft.com/office/drawing/2014/main" id="{0ADF2DB1-DB55-3FFD-D9C9-F0174B204903}"/>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A43CC78A-322A-E541-2DEC-BAADD8D44595}"/>
              </a:ext>
            </a:extLst>
          </p:cNvPr>
          <p:cNvSpPr txBox="1"/>
          <p:nvPr/>
        </p:nvSpPr>
        <p:spPr>
          <a:xfrm>
            <a:off x="445094" y="1468476"/>
            <a:ext cx="2547108" cy="369332"/>
          </a:xfrm>
          <a:prstGeom prst="rect">
            <a:avLst/>
          </a:prstGeom>
          <a:noFill/>
        </p:spPr>
        <p:txBody>
          <a:bodyPr wrap="none" rtlCol="0">
            <a:spAutoFit/>
          </a:bodyPr>
          <a:lstStyle/>
          <a:p>
            <a:r>
              <a:rPr lang="en-US" b="1" dirty="0"/>
              <a:t>2020 1 24 Corona Eclipse</a:t>
            </a:r>
          </a:p>
        </p:txBody>
      </p:sp>
      <p:sp>
        <p:nvSpPr>
          <p:cNvPr id="4" name="TextBox 3">
            <a:extLst>
              <a:ext uri="{FF2B5EF4-FFF2-40B4-BE49-F238E27FC236}">
                <a16:creationId xmlns:a16="http://schemas.microsoft.com/office/drawing/2014/main" id="{FC1F8C04-5BAF-E44B-39DB-30F0BE2018A1}"/>
              </a:ext>
            </a:extLst>
          </p:cNvPr>
          <p:cNvSpPr txBox="1"/>
          <p:nvPr/>
        </p:nvSpPr>
        <p:spPr>
          <a:xfrm>
            <a:off x="460624" y="1951672"/>
            <a:ext cx="1966381" cy="2308324"/>
          </a:xfrm>
          <a:prstGeom prst="rect">
            <a:avLst/>
          </a:prstGeom>
          <a:noFill/>
        </p:spPr>
        <p:txBody>
          <a:bodyPr wrap="square" rtlCol="0">
            <a:spAutoFit/>
          </a:bodyPr>
          <a:lstStyle/>
          <a:p>
            <a:r>
              <a:rPr lang="en-US" dirty="0"/>
              <a:t>Here are the main observation page at 16:13:39 UT or 11:13 AM Local GBO time.</a:t>
            </a:r>
          </a:p>
          <a:p>
            <a:endParaRPr lang="en-US" dirty="0"/>
          </a:p>
          <a:p>
            <a:r>
              <a:rPr lang="en-US" dirty="0"/>
              <a:t>Let’s next observe the raster scan</a:t>
            </a:r>
          </a:p>
        </p:txBody>
      </p:sp>
      <p:sp>
        <p:nvSpPr>
          <p:cNvPr id="11" name="Arrow: Right 10">
            <a:extLst>
              <a:ext uri="{FF2B5EF4-FFF2-40B4-BE49-F238E27FC236}">
                <a16:creationId xmlns:a16="http://schemas.microsoft.com/office/drawing/2014/main" id="{8BDA11A2-47A9-CEBF-6495-587B4065FEA4}"/>
              </a:ext>
            </a:extLst>
          </p:cNvPr>
          <p:cNvSpPr/>
          <p:nvPr/>
        </p:nvSpPr>
        <p:spPr>
          <a:xfrm rot="7440806">
            <a:off x="7841479" y="1316623"/>
            <a:ext cx="170156" cy="104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AI-generated content may be incorrect.">
            <a:extLst>
              <a:ext uri="{FF2B5EF4-FFF2-40B4-BE49-F238E27FC236}">
                <a16:creationId xmlns:a16="http://schemas.microsoft.com/office/drawing/2014/main" id="{7CAAC356-E04A-E18D-45D8-AEC0A1D7B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940" y="1653142"/>
            <a:ext cx="8355159" cy="4648043"/>
          </a:xfrm>
          <a:prstGeom prst="rect">
            <a:avLst/>
          </a:prstGeom>
        </p:spPr>
      </p:pic>
    </p:spTree>
    <p:extLst>
      <p:ext uri="{BB962C8B-B14F-4D97-AF65-F5344CB8AC3E}">
        <p14:creationId xmlns:p14="http://schemas.microsoft.com/office/powerpoint/2010/main" val="3472443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69DB2-C05B-4610-CF59-654B88FF0F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27E605-2C95-05B9-7332-7D17099B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4E662548-AF4B-720B-70FA-1EC96E2BEDB8}"/>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35</a:t>
            </a:fld>
            <a:endParaRPr lang="en-US"/>
          </a:p>
        </p:txBody>
      </p:sp>
      <p:sp>
        <p:nvSpPr>
          <p:cNvPr id="2" name="Rectangle 1">
            <a:extLst>
              <a:ext uri="{FF2B5EF4-FFF2-40B4-BE49-F238E27FC236}">
                <a16:creationId xmlns:a16="http://schemas.microsoft.com/office/drawing/2014/main" id="{D106D09A-1DF8-67B4-27F0-D886B7C79AB8}"/>
              </a:ext>
            </a:extLst>
          </p:cNvPr>
          <p:cNvSpPr/>
          <p:nvPr/>
        </p:nvSpPr>
        <p:spPr>
          <a:xfrm>
            <a:off x="4086417" y="179054"/>
            <a:ext cx="3893310" cy="923330"/>
          </a:xfrm>
          <a:prstGeom prst="rect">
            <a:avLst/>
          </a:prstGeom>
        </p:spPr>
        <p:txBody>
          <a:bodyPr wrap="none">
            <a:spAutoFit/>
          </a:bodyPr>
          <a:lstStyle/>
          <a:p>
            <a:r>
              <a:rPr lang="en-US" sz="5400" dirty="0">
                <a:latin typeface="+mj-lt"/>
              </a:rPr>
              <a:t>Solar Eclipses</a:t>
            </a:r>
          </a:p>
        </p:txBody>
      </p:sp>
      <p:sp>
        <p:nvSpPr>
          <p:cNvPr id="6" name="TextBox 5">
            <a:extLst>
              <a:ext uri="{FF2B5EF4-FFF2-40B4-BE49-F238E27FC236}">
                <a16:creationId xmlns:a16="http://schemas.microsoft.com/office/drawing/2014/main" id="{3FF059A1-D1A8-D3C9-C2FB-536A2FA0749D}"/>
              </a:ext>
            </a:extLst>
          </p:cNvPr>
          <p:cNvSpPr txBox="1"/>
          <p:nvPr/>
        </p:nvSpPr>
        <p:spPr>
          <a:xfrm>
            <a:off x="590373" y="733052"/>
            <a:ext cx="2547108" cy="369332"/>
          </a:xfrm>
          <a:prstGeom prst="rect">
            <a:avLst/>
          </a:prstGeom>
          <a:noFill/>
        </p:spPr>
        <p:txBody>
          <a:bodyPr wrap="none" rtlCol="0">
            <a:spAutoFit/>
          </a:bodyPr>
          <a:lstStyle/>
          <a:p>
            <a:r>
              <a:rPr lang="en-US" b="1" dirty="0"/>
              <a:t>2020 1 24 Corona Eclipse</a:t>
            </a:r>
          </a:p>
        </p:txBody>
      </p:sp>
      <p:sp>
        <p:nvSpPr>
          <p:cNvPr id="4" name="TextBox 3">
            <a:extLst>
              <a:ext uri="{FF2B5EF4-FFF2-40B4-BE49-F238E27FC236}">
                <a16:creationId xmlns:a16="http://schemas.microsoft.com/office/drawing/2014/main" id="{2F706594-2410-E917-7E7C-615E849E2F9F}"/>
              </a:ext>
            </a:extLst>
          </p:cNvPr>
          <p:cNvSpPr txBox="1"/>
          <p:nvPr/>
        </p:nvSpPr>
        <p:spPr>
          <a:xfrm>
            <a:off x="590373" y="1165870"/>
            <a:ext cx="11501926" cy="1477328"/>
          </a:xfrm>
          <a:prstGeom prst="rect">
            <a:avLst/>
          </a:prstGeom>
          <a:noFill/>
        </p:spPr>
        <p:txBody>
          <a:bodyPr wrap="square" rtlCol="0">
            <a:spAutoFit/>
          </a:bodyPr>
          <a:lstStyle/>
          <a:p>
            <a:r>
              <a:rPr lang="en-US" dirty="0"/>
              <a:t>Wow!  Sun, Moon, Corona. </a:t>
            </a:r>
          </a:p>
          <a:p>
            <a:endParaRPr lang="en-US" dirty="0"/>
          </a:p>
          <a:p>
            <a:r>
              <a:rPr lang="en-US" dirty="0"/>
              <a:t>I am a bit surprised that the Sun does not drown out the Moon.  </a:t>
            </a:r>
          </a:p>
          <a:p>
            <a:endParaRPr lang="en-US" dirty="0"/>
          </a:p>
          <a:p>
            <a:r>
              <a:rPr lang="en-US" dirty="0"/>
              <a:t>My interpretation: The Sun is further from the Moon (center of observation) and the daisy pattern is not a full raster scan.</a:t>
            </a:r>
          </a:p>
        </p:txBody>
      </p:sp>
      <p:pic>
        <p:nvPicPr>
          <p:cNvPr id="8" name="Picture 7" descr="A close-up of a graph&#10;&#10;AI-generated content may be incorrect.">
            <a:extLst>
              <a:ext uri="{FF2B5EF4-FFF2-40B4-BE49-F238E27FC236}">
                <a16:creationId xmlns:a16="http://schemas.microsoft.com/office/drawing/2014/main" id="{14B33DDD-871C-6BC4-8FA6-7982DE019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40" y="2858365"/>
            <a:ext cx="10803369" cy="2835156"/>
          </a:xfrm>
          <a:prstGeom prst="rect">
            <a:avLst/>
          </a:prstGeom>
        </p:spPr>
      </p:pic>
    </p:spTree>
    <p:extLst>
      <p:ext uri="{BB962C8B-B14F-4D97-AF65-F5344CB8AC3E}">
        <p14:creationId xmlns:p14="http://schemas.microsoft.com/office/powerpoint/2010/main" val="298822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36</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6" name="Picture 5" descr="A screenshot of a video&#10;&#10;Description automatically generated">
            <a:extLst>
              <a:ext uri="{FF2B5EF4-FFF2-40B4-BE49-F238E27FC236}">
                <a16:creationId xmlns:a16="http://schemas.microsoft.com/office/drawing/2014/main" id="{5DAB94C3-0136-C798-5D7B-A1BEC34FC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522" y="1208248"/>
            <a:ext cx="5840169" cy="5221198"/>
          </a:xfrm>
          <a:prstGeom prst="rect">
            <a:avLst/>
          </a:prstGeom>
        </p:spPr>
      </p:pic>
      <p:sp>
        <p:nvSpPr>
          <p:cNvPr id="7" name="TextBox 6">
            <a:extLst>
              <a:ext uri="{FF2B5EF4-FFF2-40B4-BE49-F238E27FC236}">
                <a16:creationId xmlns:a16="http://schemas.microsoft.com/office/drawing/2014/main" id="{604311D6-CD25-278F-7FEE-D2942DF9577C}"/>
              </a:ext>
            </a:extLst>
          </p:cNvPr>
          <p:cNvSpPr txBox="1"/>
          <p:nvPr/>
        </p:nvSpPr>
        <p:spPr>
          <a:xfrm>
            <a:off x="365377" y="1894529"/>
            <a:ext cx="2095895" cy="369332"/>
          </a:xfrm>
          <a:prstGeom prst="rect">
            <a:avLst/>
          </a:prstGeom>
          <a:noFill/>
        </p:spPr>
        <p:txBody>
          <a:bodyPr wrap="none" rtlCol="0">
            <a:spAutoFit/>
          </a:bodyPr>
          <a:lstStyle/>
          <a:p>
            <a:r>
              <a:rPr lang="en-US" dirty="0"/>
              <a:t>Next Coronal Eclipse</a:t>
            </a:r>
          </a:p>
        </p:txBody>
      </p:sp>
      <p:sp>
        <p:nvSpPr>
          <p:cNvPr id="8" name="TextBox 7">
            <a:extLst>
              <a:ext uri="{FF2B5EF4-FFF2-40B4-BE49-F238E27FC236}">
                <a16:creationId xmlns:a16="http://schemas.microsoft.com/office/drawing/2014/main" id="{AF4BCFC3-DE45-B282-71F1-15BB5EF1BD29}"/>
              </a:ext>
            </a:extLst>
          </p:cNvPr>
          <p:cNvSpPr txBox="1"/>
          <p:nvPr/>
        </p:nvSpPr>
        <p:spPr>
          <a:xfrm>
            <a:off x="365377" y="1447085"/>
            <a:ext cx="1109599" cy="369332"/>
          </a:xfrm>
          <a:prstGeom prst="rect">
            <a:avLst/>
          </a:prstGeom>
          <a:noFill/>
        </p:spPr>
        <p:txBody>
          <a:bodyPr wrap="none" rtlCol="0">
            <a:spAutoFit/>
          </a:bodyPr>
          <a:lstStyle/>
          <a:p>
            <a:r>
              <a:rPr lang="en-US" b="1" dirty="0"/>
              <a:t>2026 8 12</a:t>
            </a:r>
          </a:p>
        </p:txBody>
      </p:sp>
    </p:spTree>
    <p:extLst>
      <p:ext uri="{BB962C8B-B14F-4D97-AF65-F5344CB8AC3E}">
        <p14:creationId xmlns:p14="http://schemas.microsoft.com/office/powerpoint/2010/main" val="123462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5A2ED-0C64-7B60-8C73-63D6890AFD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3D8AD7-D8D0-6CEE-7C08-317D0FA58523}"/>
              </a:ext>
            </a:extLst>
          </p:cNvPr>
          <p:cNvSpPr/>
          <p:nvPr/>
        </p:nvSpPr>
        <p:spPr>
          <a:xfrm>
            <a:off x="454488" y="1211472"/>
            <a:ext cx="3706438" cy="830997"/>
          </a:xfrm>
          <a:prstGeom prst="rect">
            <a:avLst/>
          </a:prstGeom>
        </p:spPr>
        <p:txBody>
          <a:bodyPr wrap="square">
            <a:spAutoFit/>
          </a:bodyPr>
          <a:lstStyle/>
          <a:p>
            <a:r>
              <a:rPr lang="en-US" sz="2400" b="1" dirty="0"/>
              <a:t>Google AI Overview: October 2 , 2015 solar flare</a:t>
            </a:r>
          </a:p>
        </p:txBody>
      </p:sp>
      <p:pic>
        <p:nvPicPr>
          <p:cNvPr id="5" name="Picture 4">
            <a:extLst>
              <a:ext uri="{FF2B5EF4-FFF2-40B4-BE49-F238E27FC236}">
                <a16:creationId xmlns:a16="http://schemas.microsoft.com/office/drawing/2014/main" id="{4064E149-FF00-E48A-187D-8971F3F8D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a:extLst>
              <a:ext uri="{FF2B5EF4-FFF2-40B4-BE49-F238E27FC236}">
                <a16:creationId xmlns:a16="http://schemas.microsoft.com/office/drawing/2014/main" id="{BB38D707-D8F4-1565-C0EB-49E3BC036B87}"/>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37</a:t>
            </a:fld>
            <a:endParaRPr lang="en-US" dirty="0"/>
          </a:p>
        </p:txBody>
      </p:sp>
      <p:sp>
        <p:nvSpPr>
          <p:cNvPr id="9" name="Rectangle 8">
            <a:extLst>
              <a:ext uri="{FF2B5EF4-FFF2-40B4-BE49-F238E27FC236}">
                <a16:creationId xmlns:a16="http://schemas.microsoft.com/office/drawing/2014/main" id="{F9F02470-1080-92DB-A7E0-C70179D8A46A}"/>
              </a:ext>
            </a:extLst>
          </p:cNvPr>
          <p:cNvSpPr/>
          <p:nvPr/>
        </p:nvSpPr>
        <p:spPr>
          <a:xfrm>
            <a:off x="4220770" y="177047"/>
            <a:ext cx="3479014" cy="923330"/>
          </a:xfrm>
          <a:prstGeom prst="rect">
            <a:avLst/>
          </a:prstGeom>
        </p:spPr>
        <p:txBody>
          <a:bodyPr wrap="square">
            <a:spAutoFit/>
          </a:bodyPr>
          <a:lstStyle/>
          <a:p>
            <a:r>
              <a:rPr lang="en-US" sz="5400" dirty="0">
                <a:latin typeface="+mj-lt"/>
              </a:rPr>
              <a:t>Solar Flares</a:t>
            </a:r>
          </a:p>
        </p:txBody>
      </p:sp>
      <p:pic>
        <p:nvPicPr>
          <p:cNvPr id="12" name="Picture 11" descr="A screenshot of a white text&#10;&#10;AI-generated content may be incorrect.">
            <a:extLst>
              <a:ext uri="{FF2B5EF4-FFF2-40B4-BE49-F238E27FC236}">
                <a16:creationId xmlns:a16="http://schemas.microsoft.com/office/drawing/2014/main" id="{C983BC79-2D75-048F-18A8-7BAE7DFAF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566" y="1173033"/>
            <a:ext cx="4859359" cy="5183317"/>
          </a:xfrm>
          <a:prstGeom prst="rect">
            <a:avLst/>
          </a:prstGeom>
        </p:spPr>
      </p:pic>
    </p:spTree>
    <p:extLst>
      <p:ext uri="{BB962C8B-B14F-4D97-AF65-F5344CB8AC3E}">
        <p14:creationId xmlns:p14="http://schemas.microsoft.com/office/powerpoint/2010/main" val="56056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4885" y="1354151"/>
            <a:ext cx="10244061" cy="1692771"/>
          </a:xfrm>
          <a:prstGeom prst="rect">
            <a:avLst/>
          </a:prstGeom>
        </p:spPr>
        <p:txBody>
          <a:bodyPr wrap="square">
            <a:spAutoFit/>
          </a:bodyPr>
          <a:lstStyle/>
          <a:p>
            <a:r>
              <a:rPr lang="en-US" sz="2400" b="1" dirty="0"/>
              <a:t>The Sun</a:t>
            </a:r>
          </a:p>
          <a:p>
            <a:pPr marL="285750" indent="-285750">
              <a:buFont typeface="Arial" panose="020B0604020202020204" pitchFamily="34" charset="0"/>
              <a:buChar char="•"/>
            </a:pPr>
            <a:r>
              <a:rPr lang="en-US" sz="1600" dirty="0"/>
              <a:t>Skynet_57983_sunmapSA_30059_30270.A.cal_LL0_img = 8/18/2017 (now broken link)</a:t>
            </a:r>
          </a:p>
          <a:p>
            <a:pPr marL="285750" indent="-285750">
              <a:buFont typeface="Arial" panose="020B0604020202020204" pitchFamily="34" charset="0"/>
              <a:buChar char="•"/>
            </a:pPr>
            <a:r>
              <a:rPr lang="en-US" sz="1600" dirty="0"/>
              <a:t>Skynet_57297_sun_X-Band_map_15701_16626.A.cal_RR0_img (solar flare) = 10/02/2015</a:t>
            </a:r>
          </a:p>
          <a:p>
            <a:r>
              <a:rPr lang="en-US" sz="1600" dirty="0"/>
              <a:t>While the Sun’s optical corona extends up to 12 solar radii from the Sun’s surface, the L-band corona is likely smaller.</a:t>
            </a:r>
          </a:p>
          <a:p>
            <a:pPr marL="285750" indent="-285750">
              <a:buFont typeface="Arial" panose="020B0604020202020204" pitchFamily="34" charset="0"/>
              <a:buChar char="•"/>
            </a:pPr>
            <a:r>
              <a:rPr lang="en-US" sz="1600" dirty="0"/>
              <a:t>Are we also seeing the Sun’s Corona?</a:t>
            </a:r>
          </a:p>
          <a:p>
            <a:pPr marL="285750" indent="-285750">
              <a:buFont typeface="Arial" panose="020B0604020202020204" pitchFamily="34" charset="0"/>
              <a:buChar char="•"/>
            </a:pPr>
            <a:r>
              <a:rPr lang="en-US" sz="1600" dirty="0"/>
              <a:t>Did someone correlate flares to 20m observing?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38</a:t>
            </a:fld>
            <a:endParaRPr lang="en-US" dirty="0"/>
          </a:p>
        </p:txBody>
      </p:sp>
      <p:pic>
        <p:nvPicPr>
          <p:cNvPr id="8" name="Picture 7" descr="Chart&#10;&#10;Description automatically generated">
            <a:extLst>
              <a:ext uri="{FF2B5EF4-FFF2-40B4-BE49-F238E27FC236}">
                <a16:creationId xmlns:a16="http://schemas.microsoft.com/office/drawing/2014/main" id="{B8CAA2C4-BFCF-41A3-9445-21CF399891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096" y="3332280"/>
            <a:ext cx="3806098" cy="285457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EE2FDC52-FCF0-47C9-BFEF-F5129E1D7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761" y="3332280"/>
            <a:ext cx="3806099" cy="2854574"/>
          </a:xfrm>
          <a:prstGeom prst="rect">
            <a:avLst/>
          </a:prstGeom>
        </p:spPr>
      </p:pic>
      <p:sp>
        <p:nvSpPr>
          <p:cNvPr id="9" name="Rectangle 8">
            <a:extLst>
              <a:ext uri="{FF2B5EF4-FFF2-40B4-BE49-F238E27FC236}">
                <a16:creationId xmlns:a16="http://schemas.microsoft.com/office/drawing/2014/main" id="{0ABE7592-87A8-4519-868D-5009D16F393A}"/>
              </a:ext>
            </a:extLst>
          </p:cNvPr>
          <p:cNvSpPr/>
          <p:nvPr/>
        </p:nvSpPr>
        <p:spPr>
          <a:xfrm>
            <a:off x="4981323" y="288142"/>
            <a:ext cx="3479014" cy="923330"/>
          </a:xfrm>
          <a:prstGeom prst="rect">
            <a:avLst/>
          </a:prstGeom>
        </p:spPr>
        <p:txBody>
          <a:bodyPr wrap="square">
            <a:spAutoFit/>
          </a:bodyPr>
          <a:lstStyle/>
          <a:p>
            <a:r>
              <a:rPr lang="en-US" sz="5400" dirty="0">
                <a:latin typeface="+mj-lt"/>
              </a:rPr>
              <a:t>Solar Flares</a:t>
            </a:r>
          </a:p>
        </p:txBody>
      </p:sp>
      <p:sp>
        <p:nvSpPr>
          <p:cNvPr id="3" name="TextBox 2">
            <a:extLst>
              <a:ext uri="{FF2B5EF4-FFF2-40B4-BE49-F238E27FC236}">
                <a16:creationId xmlns:a16="http://schemas.microsoft.com/office/drawing/2014/main" id="{35AEBB3C-2732-50D8-383F-838B6F3AF89D}"/>
              </a:ext>
            </a:extLst>
          </p:cNvPr>
          <p:cNvSpPr txBox="1"/>
          <p:nvPr/>
        </p:nvSpPr>
        <p:spPr>
          <a:xfrm>
            <a:off x="556034" y="3777140"/>
            <a:ext cx="1739772" cy="369332"/>
          </a:xfrm>
          <a:prstGeom prst="rect">
            <a:avLst/>
          </a:prstGeom>
          <a:noFill/>
        </p:spPr>
        <p:txBody>
          <a:bodyPr wrap="none" rtlCol="0">
            <a:spAutoFit/>
          </a:bodyPr>
          <a:lstStyle/>
          <a:p>
            <a:r>
              <a:rPr lang="en-US" dirty="0"/>
              <a:t>Date: 8/18/2017</a:t>
            </a:r>
          </a:p>
        </p:txBody>
      </p:sp>
      <p:sp>
        <p:nvSpPr>
          <p:cNvPr id="4" name="TextBox 3">
            <a:extLst>
              <a:ext uri="{FF2B5EF4-FFF2-40B4-BE49-F238E27FC236}">
                <a16:creationId xmlns:a16="http://schemas.microsoft.com/office/drawing/2014/main" id="{3E1AA3DC-04FB-4FC3-D4FD-6A88BA6473EE}"/>
              </a:ext>
            </a:extLst>
          </p:cNvPr>
          <p:cNvSpPr txBox="1"/>
          <p:nvPr/>
        </p:nvSpPr>
        <p:spPr>
          <a:xfrm>
            <a:off x="9845917" y="3745093"/>
            <a:ext cx="1856790" cy="369332"/>
          </a:xfrm>
          <a:prstGeom prst="rect">
            <a:avLst/>
          </a:prstGeom>
          <a:noFill/>
        </p:spPr>
        <p:txBody>
          <a:bodyPr wrap="none" rtlCol="0">
            <a:spAutoFit/>
          </a:bodyPr>
          <a:lstStyle/>
          <a:p>
            <a:r>
              <a:rPr lang="en-US" dirty="0"/>
              <a:t>Date: 10/02/2015</a:t>
            </a:r>
          </a:p>
        </p:txBody>
      </p:sp>
    </p:spTree>
    <p:extLst>
      <p:ext uri="{BB962C8B-B14F-4D97-AF65-F5344CB8AC3E}">
        <p14:creationId xmlns:p14="http://schemas.microsoft.com/office/powerpoint/2010/main" val="1525701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7E3EF-8258-40D2-5373-E27E22CC1A5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DA426F-5D10-5B12-3B5B-83551CF4C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a:extLst>
              <a:ext uri="{FF2B5EF4-FFF2-40B4-BE49-F238E27FC236}">
                <a16:creationId xmlns:a16="http://schemas.microsoft.com/office/drawing/2014/main" id="{6D7264FD-FC43-9758-B46E-D660766E3E43}"/>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39</a:t>
            </a:fld>
            <a:endParaRPr lang="en-US"/>
          </a:p>
        </p:txBody>
      </p:sp>
      <p:sp>
        <p:nvSpPr>
          <p:cNvPr id="2" name="Rectangle 1">
            <a:extLst>
              <a:ext uri="{FF2B5EF4-FFF2-40B4-BE49-F238E27FC236}">
                <a16:creationId xmlns:a16="http://schemas.microsoft.com/office/drawing/2014/main" id="{F574A52B-2523-3244-8043-824DBF51B78F}"/>
              </a:ext>
            </a:extLst>
          </p:cNvPr>
          <p:cNvSpPr/>
          <p:nvPr/>
        </p:nvSpPr>
        <p:spPr>
          <a:xfrm>
            <a:off x="2769796" y="116788"/>
            <a:ext cx="3367717" cy="923330"/>
          </a:xfrm>
          <a:prstGeom prst="rect">
            <a:avLst/>
          </a:prstGeom>
        </p:spPr>
        <p:txBody>
          <a:bodyPr wrap="none">
            <a:spAutoFit/>
          </a:bodyPr>
          <a:lstStyle/>
          <a:p>
            <a:r>
              <a:rPr lang="en-US" sz="5400" dirty="0">
                <a:latin typeface="+mj-lt"/>
              </a:rPr>
              <a:t>Solar Flares</a:t>
            </a:r>
          </a:p>
        </p:txBody>
      </p:sp>
      <p:sp>
        <p:nvSpPr>
          <p:cNvPr id="3" name="TextBox 2">
            <a:extLst>
              <a:ext uri="{FF2B5EF4-FFF2-40B4-BE49-F238E27FC236}">
                <a16:creationId xmlns:a16="http://schemas.microsoft.com/office/drawing/2014/main" id="{74C983EE-CA04-7177-2F8C-C175ABDEC996}"/>
              </a:ext>
            </a:extLst>
          </p:cNvPr>
          <p:cNvSpPr txBox="1"/>
          <p:nvPr/>
        </p:nvSpPr>
        <p:spPr>
          <a:xfrm>
            <a:off x="546931" y="987710"/>
            <a:ext cx="2057166" cy="923330"/>
          </a:xfrm>
          <a:prstGeom prst="rect">
            <a:avLst/>
          </a:prstGeom>
          <a:noFill/>
        </p:spPr>
        <p:txBody>
          <a:bodyPr wrap="none" rtlCol="0">
            <a:spAutoFit/>
          </a:bodyPr>
          <a:lstStyle/>
          <a:p>
            <a:r>
              <a:rPr lang="en-US" dirty="0"/>
              <a:t>Date = 10/02/2015 </a:t>
            </a:r>
          </a:p>
          <a:p>
            <a:r>
              <a:rPr lang="en-US" dirty="0"/>
              <a:t>A closer data look</a:t>
            </a:r>
          </a:p>
          <a:p>
            <a:r>
              <a:rPr lang="en-US" dirty="0"/>
              <a:t>In X-Band</a:t>
            </a:r>
          </a:p>
        </p:txBody>
      </p:sp>
      <p:pic>
        <p:nvPicPr>
          <p:cNvPr id="7" name="Picture 6" descr="A screenshot of a computer&#10;&#10;AI-generated content may be incorrect.">
            <a:extLst>
              <a:ext uri="{FF2B5EF4-FFF2-40B4-BE49-F238E27FC236}">
                <a16:creationId xmlns:a16="http://schemas.microsoft.com/office/drawing/2014/main" id="{FECA3935-6C49-9879-0ED9-6C8AFCDE0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3142" y="397328"/>
            <a:ext cx="5404237" cy="2861327"/>
          </a:xfrm>
          <a:prstGeom prst="rect">
            <a:avLst/>
          </a:prstGeom>
        </p:spPr>
      </p:pic>
      <p:pic>
        <p:nvPicPr>
          <p:cNvPr id="5" name="Picture 4" descr="A blue and yellow diagram&#10;&#10;AI-generated content may be incorrect.">
            <a:extLst>
              <a:ext uri="{FF2B5EF4-FFF2-40B4-BE49-F238E27FC236}">
                <a16:creationId xmlns:a16="http://schemas.microsoft.com/office/drawing/2014/main" id="{24AC357D-04AA-DCA8-F27F-4B2DAC3C4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699" y="3599346"/>
            <a:ext cx="5561680" cy="2191438"/>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DA4ED23C-1C7C-2218-EB02-81FA12A48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931" y="2007119"/>
            <a:ext cx="5287196" cy="3316911"/>
          </a:xfrm>
          <a:prstGeom prst="rect">
            <a:avLst/>
          </a:prstGeom>
        </p:spPr>
      </p:pic>
    </p:spTree>
    <p:extLst>
      <p:ext uri="{BB962C8B-B14F-4D97-AF65-F5344CB8AC3E}">
        <p14:creationId xmlns:p14="http://schemas.microsoft.com/office/powerpoint/2010/main" val="169114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415"/>
            <a:ext cx="9144000" cy="855785"/>
          </a:xfrm>
        </p:spPr>
        <p:txBody>
          <a:bodyPr>
            <a:normAutofit fontScale="90000"/>
          </a:bodyPr>
          <a:lstStyle/>
          <a:p>
            <a:r>
              <a:rPr lang="en-US" dirty="0"/>
              <a:t>20 Meter Dish Demo</a:t>
            </a:r>
          </a:p>
        </p:txBody>
      </p:sp>
      <p:sp>
        <p:nvSpPr>
          <p:cNvPr id="3" name="Subtitle 2"/>
          <p:cNvSpPr>
            <a:spLocks noGrp="1"/>
          </p:cNvSpPr>
          <p:nvPr>
            <p:ph type="subTitle" idx="1"/>
          </p:nvPr>
        </p:nvSpPr>
        <p:spPr>
          <a:xfrm>
            <a:off x="1524000" y="1219200"/>
            <a:ext cx="9144000" cy="4396154"/>
          </a:xfrm>
        </p:spPr>
        <p:txBody>
          <a:bodyPr>
            <a:normAutofit/>
          </a:bodyPr>
          <a:lstStyle/>
          <a:p>
            <a:pPr algn="l"/>
            <a:r>
              <a:rPr lang="en-US" b="1" dirty="0"/>
              <a:t>Add a Radio Observation</a:t>
            </a:r>
          </a:p>
          <a:p>
            <a:pPr algn="l"/>
            <a:r>
              <a:rPr lang="en-US" dirty="0"/>
              <a:t>-Select an Object </a:t>
            </a:r>
          </a:p>
          <a:p>
            <a:pPr algn="l"/>
            <a:r>
              <a:rPr lang="en-US" dirty="0"/>
              <a:t> (Database or RA/Dec)</a:t>
            </a:r>
          </a:p>
          <a:p>
            <a:pPr algn="l"/>
            <a:r>
              <a:rPr lang="en-US" dirty="0"/>
              <a:t>-Minimum Elevation</a:t>
            </a:r>
          </a:p>
          <a:p>
            <a:pPr algn="l"/>
            <a:r>
              <a:rPr lang="en-US" dirty="0"/>
              <a:t> (Used for mapping)</a:t>
            </a:r>
          </a:p>
          <a:p>
            <a:pPr algn="l"/>
            <a:r>
              <a:rPr lang="en-US" dirty="0"/>
              <a:t>-Solar Separation</a:t>
            </a:r>
          </a:p>
          <a:p>
            <a:pPr algn="l"/>
            <a:r>
              <a:rPr lang="en-US" dirty="0"/>
              <a:t> (to prevent solar side lobe </a:t>
            </a:r>
          </a:p>
          <a:p>
            <a:pPr algn="l"/>
            <a:r>
              <a:rPr lang="en-US" dirty="0"/>
              <a:t>  interference)</a:t>
            </a:r>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286" y="1219200"/>
            <a:ext cx="5200453" cy="4759368"/>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4</a:t>
            </a:fld>
            <a:endParaRPr lang="en-US"/>
          </a:p>
        </p:txBody>
      </p:sp>
    </p:spTree>
    <p:extLst>
      <p:ext uri="{BB962C8B-B14F-4D97-AF65-F5344CB8AC3E}">
        <p14:creationId xmlns:p14="http://schemas.microsoft.com/office/powerpoint/2010/main" val="2980840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40</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58958" y="211873"/>
            <a:ext cx="6521850" cy="923330"/>
          </a:xfrm>
          <a:prstGeom prst="rect">
            <a:avLst/>
          </a:prstGeom>
        </p:spPr>
        <p:txBody>
          <a:bodyPr wrap="none">
            <a:spAutoFit/>
          </a:bodyPr>
          <a:lstStyle/>
          <a:p>
            <a:r>
              <a:rPr lang="en-US" sz="5400" dirty="0">
                <a:latin typeface="+mj-lt"/>
              </a:rPr>
              <a:t>OJ 287 System “Flares”</a:t>
            </a:r>
          </a:p>
        </p:txBody>
      </p:sp>
      <p:sp>
        <p:nvSpPr>
          <p:cNvPr id="7" name="TextBox 6">
            <a:extLst>
              <a:ext uri="{FF2B5EF4-FFF2-40B4-BE49-F238E27FC236}">
                <a16:creationId xmlns:a16="http://schemas.microsoft.com/office/drawing/2014/main" id="{6D11588E-8E2B-4BE9-AE02-656C32BA62C8}"/>
              </a:ext>
            </a:extLst>
          </p:cNvPr>
          <p:cNvSpPr txBox="1"/>
          <p:nvPr/>
        </p:nvSpPr>
        <p:spPr>
          <a:xfrm>
            <a:off x="599647" y="1294999"/>
            <a:ext cx="5557871" cy="615553"/>
          </a:xfrm>
          <a:prstGeom prst="rect">
            <a:avLst/>
          </a:prstGeom>
          <a:noFill/>
        </p:spPr>
        <p:txBody>
          <a:bodyPr wrap="square">
            <a:spAutoFit/>
          </a:bodyPr>
          <a:lstStyle/>
          <a:p>
            <a:r>
              <a:rPr lang="en-US" b="1" dirty="0"/>
              <a:t>Search Option Example</a:t>
            </a:r>
          </a:p>
          <a:p>
            <a:r>
              <a:rPr lang="en-US" sz="1600" dirty="0"/>
              <a:t>Frank Ghigo (GBO Scientist) and OJ 287 Target</a:t>
            </a:r>
          </a:p>
        </p:txBody>
      </p:sp>
      <p:pic>
        <p:nvPicPr>
          <p:cNvPr id="9" name="Picture 8" descr="Graphical user interface, table, Excel&#10;&#10;Description automatically generated">
            <a:extLst>
              <a:ext uri="{FF2B5EF4-FFF2-40B4-BE49-F238E27FC236}">
                <a16:creationId xmlns:a16="http://schemas.microsoft.com/office/drawing/2014/main" id="{FC99B4E9-F959-4C3E-886A-0BAA8EA2B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5" y="1997300"/>
            <a:ext cx="6458851" cy="2638793"/>
          </a:xfrm>
          <a:prstGeom prst="rect">
            <a:avLst/>
          </a:prstGeom>
        </p:spPr>
      </p:pic>
      <p:sp>
        <p:nvSpPr>
          <p:cNvPr id="10" name="TextBox 9">
            <a:extLst>
              <a:ext uri="{FF2B5EF4-FFF2-40B4-BE49-F238E27FC236}">
                <a16:creationId xmlns:a16="http://schemas.microsoft.com/office/drawing/2014/main" id="{D662C623-4079-49BE-9A53-993EA706E806}"/>
              </a:ext>
            </a:extLst>
          </p:cNvPr>
          <p:cNvSpPr txBox="1"/>
          <p:nvPr/>
        </p:nvSpPr>
        <p:spPr>
          <a:xfrm>
            <a:off x="1416820" y="4781671"/>
            <a:ext cx="6094602" cy="830997"/>
          </a:xfrm>
          <a:prstGeom prst="rect">
            <a:avLst/>
          </a:prstGeom>
          <a:noFill/>
        </p:spPr>
        <p:txBody>
          <a:bodyPr wrap="square">
            <a:spAutoFit/>
          </a:bodyPr>
          <a:lstStyle/>
          <a:p>
            <a:r>
              <a:rPr lang="en-US" sz="1600" dirty="0"/>
              <a:t>The OJ 287 system “flares” when the smaller black hole plunges through a disk of gas around the larger one, an event that occurs twice during each 12-year orbit.</a:t>
            </a:r>
          </a:p>
        </p:txBody>
      </p:sp>
      <p:sp>
        <p:nvSpPr>
          <p:cNvPr id="4" name="TextBox 3">
            <a:extLst>
              <a:ext uri="{FF2B5EF4-FFF2-40B4-BE49-F238E27FC236}">
                <a16:creationId xmlns:a16="http://schemas.microsoft.com/office/drawing/2014/main" id="{2A801E85-1F10-4418-B7C3-BF5D52F4AA95}"/>
              </a:ext>
            </a:extLst>
          </p:cNvPr>
          <p:cNvSpPr txBox="1"/>
          <p:nvPr/>
        </p:nvSpPr>
        <p:spPr>
          <a:xfrm>
            <a:off x="7468239" y="1702884"/>
            <a:ext cx="4395755" cy="230832"/>
          </a:xfrm>
          <a:prstGeom prst="rect">
            <a:avLst/>
          </a:prstGeom>
          <a:noFill/>
        </p:spPr>
        <p:txBody>
          <a:bodyPr wrap="none" rtlCol="0">
            <a:spAutoFit/>
          </a:bodyPr>
          <a:lstStyle/>
          <a:p>
            <a:r>
              <a:rPr lang="en-US" sz="900" dirty="0"/>
              <a:t>Credit: https://skyandtelescope.org/astronomy-news/black-hole-duo-flares-right-on-time</a:t>
            </a:r>
            <a:endParaRPr lang="en-US" dirty="0"/>
          </a:p>
        </p:txBody>
      </p:sp>
      <p:pic>
        <p:nvPicPr>
          <p:cNvPr id="8" name="Picture 7" descr="Diagram, schematic&#10;&#10;Description automatically generated">
            <a:extLst>
              <a:ext uri="{FF2B5EF4-FFF2-40B4-BE49-F238E27FC236}">
                <a16:creationId xmlns:a16="http://schemas.microsoft.com/office/drawing/2014/main" id="{98EA8A22-7C1F-4944-943D-8A250182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7880" y="2104177"/>
            <a:ext cx="3876475" cy="2881340"/>
          </a:xfrm>
          <a:prstGeom prst="rect">
            <a:avLst/>
          </a:prstGeom>
        </p:spPr>
      </p:pic>
    </p:spTree>
    <p:extLst>
      <p:ext uri="{BB962C8B-B14F-4D97-AF65-F5344CB8AC3E}">
        <p14:creationId xmlns:p14="http://schemas.microsoft.com/office/powerpoint/2010/main" val="778519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41</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611295" y="213974"/>
            <a:ext cx="3643113" cy="923330"/>
          </a:xfrm>
          <a:prstGeom prst="rect">
            <a:avLst/>
          </a:prstGeom>
        </p:spPr>
        <p:txBody>
          <a:bodyPr wrap="none">
            <a:spAutoFit/>
          </a:bodyPr>
          <a:lstStyle/>
          <a:p>
            <a:r>
              <a:rPr lang="en-US" sz="5400" dirty="0">
                <a:latin typeface="+mj-lt"/>
              </a:rPr>
              <a:t>Occultations</a:t>
            </a:r>
          </a:p>
        </p:txBody>
      </p:sp>
      <p:pic>
        <p:nvPicPr>
          <p:cNvPr id="6" name="Picture 5" descr="A close-up of a document&#10;&#10;Description automatically generated">
            <a:extLst>
              <a:ext uri="{FF2B5EF4-FFF2-40B4-BE49-F238E27FC236}">
                <a16:creationId xmlns:a16="http://schemas.microsoft.com/office/drawing/2014/main" id="{A6B0E833-ABAE-16E8-9AD3-DE4495304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262" y="1493240"/>
            <a:ext cx="7803433" cy="5228235"/>
          </a:xfrm>
          <a:prstGeom prst="rect">
            <a:avLst/>
          </a:prstGeom>
        </p:spPr>
      </p:pic>
      <p:pic>
        <p:nvPicPr>
          <p:cNvPr id="8" name="Picture 7" descr="A table of numbers and numbers&#10;&#10;Description automatically generated">
            <a:extLst>
              <a:ext uri="{FF2B5EF4-FFF2-40B4-BE49-F238E27FC236}">
                <a16:creationId xmlns:a16="http://schemas.microsoft.com/office/drawing/2014/main" id="{68729FCA-1091-EB89-1513-BE3CB2F27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501" y="136525"/>
            <a:ext cx="2760282" cy="2346616"/>
          </a:xfrm>
          <a:prstGeom prst="rect">
            <a:avLst/>
          </a:prstGeom>
        </p:spPr>
      </p:pic>
      <p:sp>
        <p:nvSpPr>
          <p:cNvPr id="4" name="TextBox 3">
            <a:extLst>
              <a:ext uri="{FF2B5EF4-FFF2-40B4-BE49-F238E27FC236}">
                <a16:creationId xmlns:a16="http://schemas.microsoft.com/office/drawing/2014/main" id="{85F6F89E-AF15-5073-9ADC-483E95266F35}"/>
              </a:ext>
            </a:extLst>
          </p:cNvPr>
          <p:cNvSpPr txBox="1"/>
          <p:nvPr/>
        </p:nvSpPr>
        <p:spPr>
          <a:xfrm>
            <a:off x="240443" y="461395"/>
            <a:ext cx="1306759" cy="1754326"/>
          </a:xfrm>
          <a:prstGeom prst="rect">
            <a:avLst/>
          </a:prstGeom>
          <a:noFill/>
        </p:spPr>
        <p:txBody>
          <a:bodyPr wrap="square" rtlCol="0">
            <a:spAutoFit/>
          </a:bodyPr>
          <a:lstStyle/>
          <a:p>
            <a:r>
              <a:rPr lang="en-US" dirty="0"/>
              <a:t>Radio Occultation Guide: SARA Analytical Section</a:t>
            </a:r>
          </a:p>
        </p:txBody>
      </p:sp>
    </p:spTree>
    <p:extLst>
      <p:ext uri="{BB962C8B-B14F-4D97-AF65-F5344CB8AC3E}">
        <p14:creationId xmlns:p14="http://schemas.microsoft.com/office/powerpoint/2010/main" val="3701684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42</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611295" y="213974"/>
            <a:ext cx="3643113" cy="923330"/>
          </a:xfrm>
          <a:prstGeom prst="rect">
            <a:avLst/>
          </a:prstGeom>
        </p:spPr>
        <p:txBody>
          <a:bodyPr wrap="none">
            <a:spAutoFit/>
          </a:bodyPr>
          <a:lstStyle/>
          <a:p>
            <a:r>
              <a:rPr lang="en-US" sz="5400" dirty="0">
                <a:latin typeface="+mj-lt"/>
              </a:rPr>
              <a:t>Occultations</a:t>
            </a:r>
          </a:p>
        </p:txBody>
      </p:sp>
      <p:pic>
        <p:nvPicPr>
          <p:cNvPr id="6" name="Picture 5" descr="A screenshot of a computer&#10;&#10;Description automatically generated">
            <a:extLst>
              <a:ext uri="{FF2B5EF4-FFF2-40B4-BE49-F238E27FC236}">
                <a16:creationId xmlns:a16="http://schemas.microsoft.com/office/drawing/2014/main" id="{77603A51-7E16-A344-DDA6-EE039E4EB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976" y="1460087"/>
            <a:ext cx="6753031" cy="4402803"/>
          </a:xfrm>
          <a:prstGeom prst="rect">
            <a:avLst/>
          </a:prstGeom>
        </p:spPr>
      </p:pic>
      <p:sp>
        <p:nvSpPr>
          <p:cNvPr id="7" name="TextBox 6">
            <a:extLst>
              <a:ext uri="{FF2B5EF4-FFF2-40B4-BE49-F238E27FC236}">
                <a16:creationId xmlns:a16="http://schemas.microsoft.com/office/drawing/2014/main" id="{A9F4C96F-1F8C-1ED3-411D-3BCF238D31E1}"/>
              </a:ext>
            </a:extLst>
          </p:cNvPr>
          <p:cNvSpPr txBox="1"/>
          <p:nvPr/>
        </p:nvSpPr>
        <p:spPr>
          <a:xfrm>
            <a:off x="2608976" y="5986509"/>
            <a:ext cx="2998861" cy="246221"/>
          </a:xfrm>
          <a:prstGeom prst="rect">
            <a:avLst/>
          </a:prstGeom>
          <a:noFill/>
        </p:spPr>
        <p:txBody>
          <a:bodyPr wrap="square">
            <a:spAutoFit/>
          </a:bodyPr>
          <a:lstStyle/>
          <a:p>
            <a:r>
              <a:rPr lang="en-US" sz="1000" dirty="0"/>
              <a:t>https://www.youtube.com/watch?v=qKy-WCW0pdg</a:t>
            </a:r>
          </a:p>
        </p:txBody>
      </p:sp>
    </p:spTree>
    <p:extLst>
      <p:ext uri="{BB962C8B-B14F-4D97-AF65-F5344CB8AC3E}">
        <p14:creationId xmlns:p14="http://schemas.microsoft.com/office/powerpoint/2010/main" val="8029298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43</a:t>
            </a:fld>
            <a:endParaRPr lang="en-US" dirty="0"/>
          </a:p>
        </p:txBody>
      </p:sp>
      <p:sp>
        <p:nvSpPr>
          <p:cNvPr id="8" name="Rectangle 7">
            <a:extLst>
              <a:ext uri="{FF2B5EF4-FFF2-40B4-BE49-F238E27FC236}">
                <a16:creationId xmlns:a16="http://schemas.microsoft.com/office/drawing/2014/main" id="{4B2F2853-B813-1B50-C73F-3CE5A2491038}"/>
              </a:ext>
            </a:extLst>
          </p:cNvPr>
          <p:cNvSpPr/>
          <p:nvPr/>
        </p:nvSpPr>
        <p:spPr>
          <a:xfrm>
            <a:off x="2380743" y="481763"/>
            <a:ext cx="7670370" cy="923330"/>
          </a:xfrm>
          <a:prstGeom prst="rect">
            <a:avLst/>
          </a:prstGeom>
        </p:spPr>
        <p:txBody>
          <a:bodyPr wrap="none">
            <a:spAutoFit/>
          </a:bodyPr>
          <a:lstStyle/>
          <a:p>
            <a:r>
              <a:rPr lang="en-US" sz="5400" dirty="0">
                <a:latin typeface="+mj-lt"/>
              </a:rPr>
              <a:t>Summary and Open Forum</a:t>
            </a:r>
          </a:p>
        </p:txBody>
      </p:sp>
      <p:sp>
        <p:nvSpPr>
          <p:cNvPr id="2" name="TextBox 1">
            <a:extLst>
              <a:ext uri="{FF2B5EF4-FFF2-40B4-BE49-F238E27FC236}">
                <a16:creationId xmlns:a16="http://schemas.microsoft.com/office/drawing/2014/main" id="{0B6E2E26-D657-F02F-870E-9C23AAF3A374}"/>
              </a:ext>
            </a:extLst>
          </p:cNvPr>
          <p:cNvSpPr txBox="1"/>
          <p:nvPr/>
        </p:nvSpPr>
        <p:spPr>
          <a:xfrm>
            <a:off x="1652787" y="1582340"/>
            <a:ext cx="9815120" cy="4247317"/>
          </a:xfrm>
          <a:prstGeom prst="rect">
            <a:avLst/>
          </a:prstGeom>
          <a:noFill/>
        </p:spPr>
        <p:txBody>
          <a:bodyPr wrap="square" rtlCol="0">
            <a:spAutoFit/>
          </a:bodyPr>
          <a:lstStyle/>
          <a:p>
            <a:r>
              <a:rPr lang="en-US" b="1" dirty="0"/>
              <a:t>Summary:</a:t>
            </a:r>
          </a:p>
          <a:p>
            <a:endParaRPr lang="en-US" dirty="0"/>
          </a:p>
          <a:p>
            <a:pPr marL="171450" indent="-171450">
              <a:buFont typeface="Arial" panose="020B0604020202020204" pitchFamily="34" charset="0"/>
              <a:buChar char="•"/>
            </a:pPr>
            <a:r>
              <a:rPr lang="en-US" dirty="0"/>
              <a:t>Five different Sun-Moon partial eclipses and vicinity passes.     </a:t>
            </a:r>
          </a:p>
          <a:p>
            <a:pPr marL="171450" indent="-171450">
              <a:buFont typeface="Arial" panose="020B0604020202020204" pitchFamily="34" charset="0"/>
              <a:buChar char="•"/>
            </a:pPr>
            <a:r>
              <a:rPr lang="en-US" dirty="0"/>
              <a:t>Why did the 20m dish observe as it did?</a:t>
            </a:r>
          </a:p>
          <a:p>
            <a:pPr marL="171450" indent="-171450">
              <a:buFont typeface="Arial" panose="020B0604020202020204" pitchFamily="34" charset="0"/>
              <a:buChar char="•"/>
            </a:pPr>
            <a:r>
              <a:rPr lang="en-US" dirty="0"/>
              <a:t>The radio telescope beam size needs to be considered.</a:t>
            </a:r>
          </a:p>
          <a:p>
            <a:pPr marL="171450" indent="-171450">
              <a:buFont typeface="Arial" panose="020B0604020202020204" pitchFamily="34" charset="0"/>
              <a:buChar char="•"/>
            </a:pPr>
            <a:r>
              <a:rPr lang="en-US" dirty="0"/>
              <a:t>The radio telescope sweep pattern and spacing needs to be considered. </a:t>
            </a:r>
          </a:p>
          <a:p>
            <a:pPr marL="171450" indent="-171450">
              <a:buFont typeface="Arial" panose="020B0604020202020204" pitchFamily="34" charset="0"/>
              <a:buChar char="•"/>
            </a:pPr>
            <a:r>
              <a:rPr lang="en-US" dirty="0"/>
              <a:t>The radio telescope receiver frequency needs to be considered.</a:t>
            </a:r>
          </a:p>
          <a:p>
            <a:pPr marL="171450" indent="-171450">
              <a:buFont typeface="Arial" panose="020B0604020202020204" pitchFamily="34" charset="0"/>
              <a:buChar char="•"/>
            </a:pPr>
            <a:r>
              <a:rPr lang="en-US" dirty="0"/>
              <a:t>Finding observations by experienced radio astronomers (Frank Ghigo) offers great insights.</a:t>
            </a:r>
          </a:p>
          <a:p>
            <a:pPr marL="171450" indent="-171450">
              <a:buFont typeface="Arial" panose="020B0604020202020204" pitchFamily="34" charset="0"/>
              <a:buChar char="•"/>
            </a:pPr>
            <a:r>
              <a:rPr lang="en-US" dirty="0"/>
              <a:t>The relative radio flux strength of the Sun and Moon and their separation angle needs to be considered.</a:t>
            </a:r>
          </a:p>
          <a:p>
            <a:pPr marL="171450" indent="-171450">
              <a:buFont typeface="Arial" panose="020B0604020202020204" pitchFamily="34" charset="0"/>
              <a:buChar char="•"/>
            </a:pPr>
            <a:r>
              <a:rPr lang="en-US" dirty="0"/>
              <a:t>Choose receiver settings (band width, center frequency, high/low resolution).  Ensure proper data selected per polarization and frequency. i.e.,  xx1, yy1, xx2, or yy2, raw vs calibrated.</a:t>
            </a:r>
          </a:p>
          <a:p>
            <a:pPr marL="171450" indent="-171450">
              <a:buFont typeface="Arial" panose="020B0604020202020204" pitchFamily="34" charset="0"/>
              <a:buChar char="•"/>
            </a:pPr>
            <a:r>
              <a:rPr lang="en-US" dirty="0"/>
              <a:t>Confirm solar flares with NASA data.</a:t>
            </a:r>
          </a:p>
          <a:p>
            <a:pPr marL="171450" indent="-171450">
              <a:buFont typeface="Arial" panose="020B0604020202020204" pitchFamily="34" charset="0"/>
              <a:buChar char="•"/>
            </a:pPr>
            <a:endParaRPr lang="en-US" dirty="0"/>
          </a:p>
          <a:p>
            <a:r>
              <a:rPr lang="en-US" dirty="0"/>
              <a:t>Questions?</a:t>
            </a:r>
          </a:p>
        </p:txBody>
      </p:sp>
    </p:spTree>
    <p:extLst>
      <p:ext uri="{BB962C8B-B14F-4D97-AF65-F5344CB8AC3E}">
        <p14:creationId xmlns:p14="http://schemas.microsoft.com/office/powerpoint/2010/main" val="1766915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059"/>
            <a:ext cx="10515600" cy="1325563"/>
          </a:xfrm>
        </p:spPr>
        <p:txBody>
          <a:bodyPr>
            <a:normAutofit/>
          </a:bodyPr>
          <a:lstStyle/>
          <a:p>
            <a:pPr algn="ctr"/>
            <a:r>
              <a:rPr lang="en-US" sz="5400" dirty="0"/>
              <a:t>Contact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3" name="Slide Number Placeholder 2"/>
          <p:cNvSpPr>
            <a:spLocks noGrp="1"/>
          </p:cNvSpPr>
          <p:nvPr>
            <p:ph type="sldNum" sz="quarter" idx="12"/>
          </p:nvPr>
        </p:nvSpPr>
        <p:spPr/>
        <p:txBody>
          <a:bodyPr/>
          <a:lstStyle/>
          <a:p>
            <a:fld id="{CA8D75EB-B86C-434C-A07B-B887823EC4F8}" type="slidenum">
              <a:rPr lang="en-US" smtClean="0"/>
              <a:t>44</a:t>
            </a:fld>
            <a:endParaRPr lang="en-US"/>
          </a:p>
        </p:txBody>
      </p:sp>
      <p:sp>
        <p:nvSpPr>
          <p:cNvPr id="4" name="TextBox 3"/>
          <p:cNvSpPr txBox="1"/>
          <p:nvPr/>
        </p:nvSpPr>
        <p:spPr>
          <a:xfrm>
            <a:off x="1995879" y="2083624"/>
            <a:ext cx="8469613" cy="2062103"/>
          </a:xfrm>
          <a:prstGeom prst="rect">
            <a:avLst/>
          </a:prstGeom>
          <a:noFill/>
        </p:spPr>
        <p:txBody>
          <a:bodyPr wrap="square" rtlCol="0">
            <a:spAutoFit/>
          </a:bodyPr>
          <a:lstStyle/>
          <a:p>
            <a:r>
              <a:rPr lang="en-US" sz="3200" dirty="0"/>
              <a:t>Email SARA Section Analytical Section Coordinator</a:t>
            </a:r>
          </a:p>
          <a:p>
            <a:r>
              <a:rPr lang="en-US" sz="3200" dirty="0">
                <a:hlinkClick r:id="rId3"/>
              </a:rPr>
              <a:t>Tzikas@alum.rpi.edu</a:t>
            </a:r>
            <a:endParaRPr lang="en-US" sz="3200" dirty="0"/>
          </a:p>
          <a:p>
            <a:r>
              <a:rPr lang="en-US" sz="3200" dirty="0">
                <a:hlinkClick r:id="rId4"/>
              </a:rPr>
              <a:t>stephentzikas@gmail.com</a:t>
            </a:r>
            <a:endParaRPr lang="en-US" sz="3200" dirty="0"/>
          </a:p>
          <a:p>
            <a:endParaRPr lang="en-US" sz="3200" dirty="0"/>
          </a:p>
        </p:txBody>
      </p:sp>
    </p:spTree>
    <p:extLst>
      <p:ext uri="{BB962C8B-B14F-4D97-AF65-F5344CB8AC3E}">
        <p14:creationId xmlns:p14="http://schemas.microsoft.com/office/powerpoint/2010/main" val="1385500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415"/>
            <a:ext cx="9144000" cy="855785"/>
          </a:xfrm>
        </p:spPr>
        <p:txBody>
          <a:bodyPr>
            <a:normAutofit fontScale="90000"/>
          </a:bodyPr>
          <a:lstStyle/>
          <a:p>
            <a:r>
              <a:rPr lang="en-US" dirty="0"/>
              <a:t>20 Meter Dish Demo</a:t>
            </a:r>
          </a:p>
        </p:txBody>
      </p:sp>
      <p:sp>
        <p:nvSpPr>
          <p:cNvPr id="3" name="Subtitle 2"/>
          <p:cNvSpPr>
            <a:spLocks noGrp="1"/>
          </p:cNvSpPr>
          <p:nvPr>
            <p:ph type="subTitle" idx="1"/>
          </p:nvPr>
        </p:nvSpPr>
        <p:spPr>
          <a:xfrm>
            <a:off x="1274885" y="1219200"/>
            <a:ext cx="5656710" cy="4396154"/>
          </a:xfrm>
        </p:spPr>
        <p:txBody>
          <a:bodyPr>
            <a:normAutofit lnSpcReduction="10000"/>
          </a:bodyPr>
          <a:lstStyle/>
          <a:p>
            <a:pPr algn="l"/>
            <a:r>
              <a:rPr lang="en-US" b="1" dirty="0"/>
              <a:t>Configure Receiver  </a:t>
            </a:r>
          </a:p>
          <a:p>
            <a:pPr marL="342900" indent="-342900" algn="l">
              <a:buFont typeface="Arial" panose="020B0604020202020204" pitchFamily="34" charset="0"/>
              <a:buChar char="•"/>
            </a:pPr>
            <a:r>
              <a:rPr lang="en-US" dirty="0"/>
              <a:t>Low Resolution: continuum mapping/pulsars</a:t>
            </a:r>
          </a:p>
          <a:p>
            <a:pPr marL="342900" indent="-342900" algn="l">
              <a:buFont typeface="Arial" panose="020B0604020202020204" pitchFamily="34" charset="0"/>
              <a:buChar char="•"/>
            </a:pPr>
            <a:r>
              <a:rPr lang="en-US" dirty="0"/>
              <a:t>High Resolution: Spectral Lines</a:t>
            </a:r>
          </a:p>
          <a:p>
            <a:pPr marL="342900" indent="-342900" algn="l">
              <a:buFont typeface="Arial" panose="020B0604020202020204" pitchFamily="34" charset="0"/>
              <a:buChar char="•"/>
            </a:pPr>
            <a:r>
              <a:rPr lang="en-US" dirty="0"/>
              <a:t>No Filter Full Band (with interference)</a:t>
            </a:r>
          </a:p>
          <a:p>
            <a:pPr marL="342900" indent="-342900" algn="l">
              <a:buFont typeface="Arial" panose="020B0604020202020204" pitchFamily="34" charset="0"/>
              <a:buChar char="•"/>
            </a:pPr>
            <a:r>
              <a:rPr lang="en-US" dirty="0"/>
              <a:t>H1 Filter (continuum maps, 1355-1455 MHz)</a:t>
            </a:r>
          </a:p>
          <a:p>
            <a:pPr marL="342900" indent="-342900" algn="l">
              <a:buFont typeface="Arial" panose="020B0604020202020204" pitchFamily="34" charset="0"/>
              <a:buChar char="•"/>
            </a:pPr>
            <a:r>
              <a:rPr lang="en-US" dirty="0"/>
              <a:t>OH Filter (Iridium sat. interference, 1.6-1.73 GHz)</a:t>
            </a:r>
          </a:p>
          <a:p>
            <a:pPr algn="l"/>
            <a:r>
              <a:rPr lang="en-US" sz="1900" b="1" dirty="0"/>
              <a:t>Data Collected in Bins: </a:t>
            </a:r>
            <a:r>
              <a:rPr lang="en-US" sz="1900" dirty="0"/>
              <a:t>Time bins (data collected in a small chunk of time) or frequency bins (data collected in a small chunk of observing frequency).</a:t>
            </a:r>
          </a:p>
          <a:p>
            <a:pPr algn="l"/>
            <a:endParaRPr lang="en-US" dirty="0"/>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363" y="1219200"/>
            <a:ext cx="4882336" cy="4674577"/>
          </a:xfrm>
          <a:prstGeom prst="rect">
            <a:avLst/>
          </a:prstGeom>
        </p:spPr>
      </p:pic>
      <p:sp>
        <p:nvSpPr>
          <p:cNvPr id="6" name="Slide Number Placeholder 5"/>
          <p:cNvSpPr>
            <a:spLocks noGrp="1"/>
          </p:cNvSpPr>
          <p:nvPr>
            <p:ph type="sldNum" sz="quarter" idx="12"/>
          </p:nvPr>
        </p:nvSpPr>
        <p:spPr/>
        <p:txBody>
          <a:bodyPr/>
          <a:lstStyle/>
          <a:p>
            <a:fld id="{CA8D75EB-B86C-434C-A07B-B887823EC4F8}" type="slidenum">
              <a:rPr lang="en-US" smtClean="0"/>
              <a:t>5</a:t>
            </a:fld>
            <a:endParaRPr lang="en-US"/>
          </a:p>
        </p:txBody>
      </p:sp>
      <p:sp>
        <p:nvSpPr>
          <p:cNvPr id="7" name="TextBox 6">
            <a:extLst>
              <a:ext uri="{FF2B5EF4-FFF2-40B4-BE49-F238E27FC236}">
                <a16:creationId xmlns:a16="http://schemas.microsoft.com/office/drawing/2014/main" id="{F978F224-EC72-62EF-E302-A7DAB44A0D7A}"/>
              </a:ext>
            </a:extLst>
          </p:cNvPr>
          <p:cNvSpPr txBox="1"/>
          <p:nvPr/>
        </p:nvSpPr>
        <p:spPr>
          <a:xfrm>
            <a:off x="10091956" y="2074985"/>
            <a:ext cx="1968809" cy="261610"/>
          </a:xfrm>
          <a:prstGeom prst="rect">
            <a:avLst/>
          </a:prstGeom>
          <a:noFill/>
        </p:spPr>
        <p:txBody>
          <a:bodyPr wrap="none" rtlCol="0">
            <a:spAutoFit/>
          </a:bodyPr>
          <a:lstStyle/>
          <a:p>
            <a:r>
              <a:rPr lang="en-US" sz="1100" dirty="0"/>
              <a:t>X-Band: Aug. 28- Nov. 27, 2017</a:t>
            </a:r>
          </a:p>
        </p:txBody>
      </p:sp>
    </p:spTree>
    <p:extLst>
      <p:ext uri="{BB962C8B-B14F-4D97-AF65-F5344CB8AC3E}">
        <p14:creationId xmlns:p14="http://schemas.microsoft.com/office/powerpoint/2010/main" val="190936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558750-DC25-4653-9A53-FA7E32AF0277}"/>
              </a:ext>
            </a:extLst>
          </p:cNvPr>
          <p:cNvSpPr txBox="1"/>
          <p:nvPr/>
        </p:nvSpPr>
        <p:spPr>
          <a:xfrm>
            <a:off x="343949" y="1374591"/>
            <a:ext cx="8565159" cy="4154984"/>
          </a:xfrm>
          <a:prstGeom prst="rect">
            <a:avLst/>
          </a:prstGeom>
          <a:noFill/>
        </p:spPr>
        <p:txBody>
          <a:bodyPr wrap="square">
            <a:spAutoFit/>
          </a:bodyPr>
          <a:lstStyle/>
          <a:p>
            <a:r>
              <a:rPr lang="en-US" sz="1200" b="1" dirty="0">
                <a:latin typeface="+mj-lt"/>
              </a:rPr>
              <a:t>Beam and Beamwidth (Visualization Basics)</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a:latin typeface="+mj-lt"/>
              </a:rPr>
              <a:t>The beam is the area on the sky in which radiation will be detected by the radio telescope.  In terms of the telescope as a receiver of radiation, it will respond to the radiation coming in along that same beam as if it were a transmitter. In general, a smaller telescope has a wider beam.  The reflecting dish of the radio telescope</a:t>
            </a:r>
            <a:r>
              <a:rPr kumimoji="0" lang="en-US" altLang="en-US" sz="1100" b="0" i="0" u="none" strike="noStrike" cap="none" normalizeH="0" baseline="0" dirty="0">
                <a:ln>
                  <a:noFill/>
                </a:ln>
                <a:effectLst/>
                <a:latin typeface="+mj-lt"/>
                <a:cs typeface="Times New Roman" panose="02020603050405020304" pitchFamily="18" charset="0"/>
              </a:rPr>
              <a:t> gives the antenna considerable directionality by focusing radio waves from a particular direction onto the horn.  It is still sensitive to radiation from directions other than the pointing direction.  The largest lobe is called the </a:t>
            </a:r>
            <a:r>
              <a:rPr kumimoji="0" lang="en-US" altLang="en-US" sz="1100" i="1" u="none" strike="noStrike" cap="none" normalizeH="0" baseline="0" dirty="0">
                <a:ln>
                  <a:noFill/>
                </a:ln>
                <a:effectLst/>
                <a:latin typeface="+mj-lt"/>
                <a:cs typeface="Times New Roman" panose="02020603050405020304" pitchFamily="18" charset="0"/>
              </a:rPr>
              <a:t>main beam</a:t>
            </a:r>
            <a:r>
              <a:rPr kumimoji="0" lang="en-US" altLang="en-US" sz="1100" i="0" u="none" strike="noStrike" cap="none" normalizeH="0" baseline="0" dirty="0">
                <a:ln>
                  <a:noFill/>
                </a:ln>
                <a:effectLst/>
                <a:latin typeface="+mj-lt"/>
                <a:cs typeface="Times New Roman" panose="02020603050405020304" pitchFamily="18" charset="0"/>
              </a:rPr>
              <a:t> </a:t>
            </a:r>
            <a:r>
              <a:rPr kumimoji="0" lang="en-US" altLang="en-US" sz="1100" b="0" i="0" u="none" strike="noStrike" cap="none" normalizeH="0" baseline="0" dirty="0">
                <a:ln>
                  <a:noFill/>
                </a:ln>
                <a:effectLst/>
                <a:latin typeface="+mj-lt"/>
                <a:cs typeface="Times New Roman" panose="02020603050405020304" pitchFamily="18" charset="0"/>
              </a:rPr>
              <a:t>and the smaller lobes are called </a:t>
            </a:r>
            <a:r>
              <a:rPr kumimoji="0" lang="en-US" altLang="en-US" sz="1100" i="1" u="none" strike="noStrike" cap="none" normalizeH="0" baseline="0" dirty="0">
                <a:ln>
                  <a:noFill/>
                </a:ln>
                <a:effectLst/>
                <a:latin typeface="+mj-lt"/>
                <a:cs typeface="Times New Roman" panose="02020603050405020304" pitchFamily="18" charset="0"/>
              </a:rPr>
              <a:t>side lobes</a:t>
            </a:r>
            <a:r>
              <a:rPr kumimoji="0" lang="en-US" altLang="en-US" sz="1100" i="0" u="none" strike="noStrike" cap="none" normalizeH="0" baseline="0" dirty="0">
                <a:ln>
                  <a:noFill/>
                </a:ln>
                <a:effectLst/>
                <a:latin typeface="+mj-lt"/>
                <a:cs typeface="Times New Roman" panose="02020603050405020304" pitchFamily="18" charset="0"/>
              </a:rPr>
              <a:t>. </a:t>
            </a:r>
          </a:p>
          <a:p>
            <a:endParaRPr kumimoji="0" lang="en-US" altLang="en-US" sz="1100" i="0" u="none" strike="noStrike" cap="none" normalizeH="0" baseline="0" dirty="0">
              <a:ln>
                <a:noFill/>
              </a:ln>
              <a:effectLst/>
              <a:latin typeface="+mj-lt"/>
              <a:cs typeface="Times New Roman" panose="02020603050405020304" pitchFamily="18" charset="0"/>
            </a:endParaRPr>
          </a:p>
          <a:p>
            <a:r>
              <a:rPr kumimoji="0" lang="en-US" altLang="en-US" sz="1100" i="0" u="none" strike="noStrike" cap="none" normalizeH="0" baseline="0" dirty="0">
                <a:ln>
                  <a:noFill/>
                </a:ln>
                <a:effectLst/>
                <a:latin typeface="+mj-lt"/>
                <a:cs typeface="Times New Roman" panose="02020603050405020304" pitchFamily="18" charset="0"/>
              </a:rPr>
              <a:t>The beamwidth of the full width </a:t>
            </a:r>
            <a:r>
              <a:rPr kumimoji="0" lang="en-US" altLang="en-US" sz="1100" strike="noStrike" cap="none" normalizeH="0" baseline="0" dirty="0">
                <a:ln>
                  <a:noFill/>
                </a:ln>
                <a:effectLst/>
                <a:latin typeface="+mj-lt"/>
                <a:cs typeface="Times New Roman" panose="02020603050405020304" pitchFamily="18" charset="0"/>
              </a:rPr>
              <a:t>half maximum </a:t>
            </a:r>
            <a:r>
              <a:rPr kumimoji="0" lang="en-US" altLang="en-US" sz="1100" i="0" u="none" strike="noStrike" cap="none" normalizeH="0" baseline="0" dirty="0">
                <a:ln>
                  <a:noFill/>
                </a:ln>
                <a:effectLst/>
                <a:latin typeface="+mj-lt"/>
                <a:cs typeface="Times New Roman" panose="02020603050405020304" pitchFamily="18" charset="0"/>
              </a:rPr>
              <a:t>(FWHM) of the main beam: </a:t>
            </a:r>
            <a:r>
              <a:rPr kumimoji="0" lang="en-US" altLang="en-US" sz="1100" b="0" i="0" u="none" strike="noStrike" cap="none" normalizeH="0" baseline="0" dirty="0">
                <a:ln>
                  <a:noFill/>
                </a:ln>
                <a:effectLst/>
                <a:latin typeface="+mj-lt"/>
                <a:cs typeface="Times New Roman" panose="02020603050405020304" pitchFamily="18" charset="0"/>
              </a:rPr>
              <a:t>This defines the resolution of the telescope.  When a point source is in the most sensitive part of the main beam, the measured signal will be highest. As the point source is moved away from the center of the main beam, the measured signal will decrease. Therefore, by moving the point source through the main beam, the shape of the main beam is mapped out. </a:t>
            </a:r>
            <a:r>
              <a:rPr lang="en-US" sz="1100" dirty="0">
                <a:latin typeface="+mj-lt"/>
              </a:rPr>
              <a:t>Only structures on angular scales larger than the telescope's beam can be revealed. The angular resolution of a given antenna system is limited by the beamwidth.  The 20-meter telescope is like a camera with one pixel, or beam. To make an image, one must scan the telescope back and forth across the object and build up an image, pixel by pixel.  </a:t>
            </a:r>
          </a:p>
          <a:p>
            <a:r>
              <a:rPr kumimoji="0" lang="en-US" altLang="en-US" sz="1100" b="0" i="0" u="none" strike="noStrike" cap="none" normalizeH="0" baseline="0" dirty="0">
                <a:ln>
                  <a:noFill/>
                </a:ln>
                <a:effectLst/>
                <a:latin typeface="+mj-lt"/>
              </a:rPr>
              <a:t>Beamwidth (BW) = 70λ / D</a:t>
            </a:r>
            <a:r>
              <a:rPr lang="en-US" sz="1100" dirty="0">
                <a:latin typeface="+mj-lt"/>
              </a:rPr>
              <a:t>.  It’s related to resolution.  λ is the observing wavelength, and D is the telescope diameter. </a:t>
            </a:r>
            <a:r>
              <a:rPr kumimoji="0" lang="en-US" altLang="en-US" sz="1100" b="0" i="0" u="none" strike="noStrike" cap="none" normalizeH="0" baseline="0" dirty="0">
                <a:ln>
                  <a:noFill/>
                </a:ln>
                <a:solidFill>
                  <a:schemeClr val="tx1"/>
                </a:solidFill>
                <a:effectLst/>
                <a:latin typeface="+mj-lt"/>
              </a:rPr>
              <a:t>λ = 0.3 / frequency</a:t>
            </a:r>
            <a:endParaRPr kumimoji="0" lang="en-US" altLang="en-US" sz="1100" b="1" i="0" u="none" strike="noStrike" cap="none" normalizeH="0" baseline="0" dirty="0">
              <a:ln>
                <a:noFill/>
              </a:ln>
              <a:solidFill>
                <a:schemeClr val="tx1"/>
              </a:solidFill>
              <a:effectLst/>
              <a:latin typeface="+mj-lt"/>
            </a:endParaRPr>
          </a:p>
          <a:p>
            <a:r>
              <a:rPr lang="en-US" sz="1100" dirty="0">
                <a:latin typeface="+mj-lt"/>
              </a:rPr>
              <a:t>For the 20m radio telescope: </a:t>
            </a:r>
          </a:p>
          <a:p>
            <a:pPr>
              <a:buFont typeface="Arial" panose="020B0604020202020204" pitchFamily="34" charset="0"/>
              <a:buChar char="•"/>
            </a:pPr>
            <a:r>
              <a:rPr lang="en-US" sz="1100" dirty="0">
                <a:latin typeface="+mj-lt"/>
              </a:rPr>
              <a:t>The 8-10 GHz receiver has a </a:t>
            </a:r>
            <a:r>
              <a:rPr lang="en-US" sz="1100" u="sng" dirty="0">
                <a:latin typeface="+mj-lt"/>
              </a:rPr>
              <a:t>beam size of about 7 arcmin</a:t>
            </a:r>
            <a:r>
              <a:rPr lang="en-US" sz="1100" dirty="0">
                <a:latin typeface="+mj-lt"/>
              </a:rPr>
              <a:t>. </a:t>
            </a:r>
          </a:p>
          <a:p>
            <a:pPr>
              <a:buFont typeface="Arial" panose="020B0604020202020204" pitchFamily="34" charset="0"/>
              <a:buChar char="•"/>
            </a:pPr>
            <a:r>
              <a:rPr lang="en-US" sz="1100" dirty="0">
                <a:latin typeface="+mj-lt"/>
              </a:rPr>
              <a:t>The 1.4 GHz receiver has a </a:t>
            </a:r>
            <a:r>
              <a:rPr lang="en-US" sz="1100" u="sng" dirty="0">
                <a:latin typeface="+mj-lt"/>
              </a:rPr>
              <a:t>beam size of about 44 arcmin</a:t>
            </a:r>
            <a:r>
              <a:rPr lang="en-US" sz="1100" dirty="0">
                <a:latin typeface="+mj-lt"/>
              </a:rPr>
              <a:t>. </a:t>
            </a:r>
          </a:p>
          <a:p>
            <a:pPr eaLnBrk="0" fontAlgn="base" hangingPunct="0">
              <a:spcBef>
                <a:spcPct val="0"/>
              </a:spcBef>
              <a:spcAft>
                <a:spcPct val="0"/>
              </a:spcAft>
            </a:pPr>
            <a:r>
              <a:rPr kumimoji="0" lang="en-US" altLang="en-US" sz="1100" b="0" i="0" u="none" strike="noStrike" cap="none" normalizeH="0" baseline="0" dirty="0">
                <a:ln>
                  <a:noFill/>
                </a:ln>
                <a:solidFill>
                  <a:schemeClr val="tx1"/>
                </a:solidFill>
                <a:effectLst/>
                <a:latin typeface="+mj-lt"/>
              </a:rPr>
              <a:t>(Some calculate a 0.6 degrees full width half maximum power response)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mj-lt"/>
              </a:rPr>
              <a:t>The antenna 3dB beamwidth is the angle between the </a:t>
            </a:r>
            <a:r>
              <a:rPr kumimoji="0" lang="en-US" altLang="en-US" sz="1100" b="0" i="0" u="sng" strike="noStrike" cap="none" normalizeH="0" baseline="0" dirty="0">
                <a:ln>
                  <a:noFill/>
                </a:ln>
                <a:solidFill>
                  <a:schemeClr val="tx1"/>
                </a:solidFill>
                <a:effectLst/>
                <a:latin typeface="+mj-lt"/>
              </a:rPr>
              <a:t>half-power </a:t>
            </a:r>
            <a:r>
              <a:rPr kumimoji="0" lang="en-US" altLang="en-US" sz="1100" b="0" i="0" u="none" strike="noStrike" cap="none" normalizeH="0" baseline="0" dirty="0">
                <a:ln>
                  <a:noFill/>
                </a:ln>
                <a:solidFill>
                  <a:schemeClr val="tx1"/>
                </a:solidFill>
                <a:effectLst/>
                <a:latin typeface="+mj-lt"/>
              </a:rPr>
              <a:t>of an antenna pattern or beam over which the relative power is at or above 50% of the peak power. </a:t>
            </a:r>
            <a:r>
              <a:rPr kumimoji="0" lang="en-US" altLang="en-US" sz="1100" i="0" u="none" strike="noStrike" cap="none" normalizeH="0" baseline="0" dirty="0">
                <a:ln>
                  <a:noFill/>
                </a:ln>
                <a:solidFill>
                  <a:schemeClr val="tx1"/>
                </a:solidFill>
                <a:effectLst/>
                <a:latin typeface="+mj-lt"/>
              </a:rPr>
              <a:t>Example</a:t>
            </a:r>
            <a:r>
              <a:rPr kumimoji="0" lang="en-US" altLang="en-US" sz="1100" b="1" i="0" u="none" strike="noStrike" cap="none" normalizeH="0" baseline="0" dirty="0">
                <a:ln>
                  <a:noFill/>
                </a:ln>
                <a:solidFill>
                  <a:schemeClr val="tx1"/>
                </a:solidFill>
                <a:effectLst/>
                <a:latin typeface="+mj-lt"/>
              </a:rPr>
              <a:t> : </a:t>
            </a:r>
            <a:r>
              <a:rPr kumimoji="0" lang="en-US" altLang="en-US" sz="1100" b="0" i="0" u="none" strike="noStrike" cap="none" normalizeH="0" baseline="0" dirty="0">
                <a:ln>
                  <a:noFill/>
                </a:ln>
                <a:solidFill>
                  <a:schemeClr val="tx1"/>
                </a:solidFill>
                <a:effectLst/>
                <a:latin typeface="+mj-lt"/>
              </a:rPr>
              <a:t>An antenna has a diameter of 2m and frequency 16GHz. Calculate the 3 DB beamwidth for the antenna.  </a:t>
            </a:r>
            <a:r>
              <a:rPr kumimoji="0" lang="en-US" altLang="en-US" sz="1100" i="0" u="none" strike="noStrike" cap="none" normalizeH="0" baseline="0" dirty="0">
                <a:ln>
                  <a:noFill/>
                </a:ln>
                <a:solidFill>
                  <a:schemeClr val="tx1"/>
                </a:solidFill>
                <a:effectLst/>
                <a:latin typeface="+mj-lt"/>
              </a:rPr>
              <a:t>To find </a:t>
            </a:r>
            <a:r>
              <a:rPr kumimoji="0" lang="en-US" altLang="en-US" sz="1100" b="0" i="0" u="none" strike="noStrike" cap="none" normalizeH="0" baseline="0" dirty="0">
                <a:ln>
                  <a:noFill/>
                </a:ln>
                <a:solidFill>
                  <a:schemeClr val="tx1"/>
                </a:solidFill>
                <a:effectLst/>
                <a:latin typeface="+mj-lt"/>
              </a:rPr>
              <a:t>3 dB Beamwidth, first calculate the value of λ, Substitute the values in the λ formula, λ = 0.3 / frequency λ = 0.3 / 16 λ = 0.01875.  Substitute the values in the beamwidth formula: Beamwidth =</a:t>
            </a:r>
            <a:r>
              <a:rPr lang="en-US" sz="1100" dirty="0">
                <a:latin typeface="+mj-lt"/>
              </a:rPr>
              <a:t> ( 70 * 0.01875 ) / 2 =  = 1.3125 / 2 degrees =  = 0.656 degrees</a:t>
            </a:r>
          </a:p>
        </p:txBody>
      </p:sp>
      <p:sp>
        <p:nvSpPr>
          <p:cNvPr id="4" name="Rectangle 3">
            <a:extLst>
              <a:ext uri="{FF2B5EF4-FFF2-40B4-BE49-F238E27FC236}">
                <a16:creationId xmlns:a16="http://schemas.microsoft.com/office/drawing/2014/main" id="{CAFBAEC2-4E60-414F-B335-2659D6AD858E}"/>
              </a:ext>
            </a:extLst>
          </p:cNvPr>
          <p:cNvSpPr/>
          <p:nvPr/>
        </p:nvSpPr>
        <p:spPr>
          <a:xfrm>
            <a:off x="2351130" y="47922"/>
            <a:ext cx="5951758" cy="923330"/>
          </a:xfrm>
          <a:prstGeom prst="rect">
            <a:avLst/>
          </a:prstGeom>
        </p:spPr>
        <p:txBody>
          <a:bodyPr wrap="none">
            <a:spAutoFit/>
          </a:bodyPr>
          <a:lstStyle/>
          <a:p>
            <a:r>
              <a:rPr lang="en-US" sz="5400" dirty="0">
                <a:latin typeface="+mj-lt"/>
              </a:rPr>
              <a:t>20 Meter Dish Demo</a:t>
            </a:r>
          </a:p>
        </p:txBody>
      </p:sp>
      <p:pic>
        <p:nvPicPr>
          <p:cNvPr id="5" name="Picture 4">
            <a:extLst>
              <a:ext uri="{FF2B5EF4-FFF2-40B4-BE49-F238E27FC236}">
                <a16:creationId xmlns:a16="http://schemas.microsoft.com/office/drawing/2014/main" id="{B5CABBE8-8BB1-4598-9260-FBA344F5F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10" name="TextBox 9">
            <a:extLst>
              <a:ext uri="{FF2B5EF4-FFF2-40B4-BE49-F238E27FC236}">
                <a16:creationId xmlns:a16="http://schemas.microsoft.com/office/drawing/2014/main" id="{3227B59A-A188-4317-B382-187B2507A89F}"/>
              </a:ext>
            </a:extLst>
          </p:cNvPr>
          <p:cNvSpPr txBox="1"/>
          <p:nvPr/>
        </p:nvSpPr>
        <p:spPr>
          <a:xfrm>
            <a:off x="1918740" y="971252"/>
            <a:ext cx="5220291" cy="369332"/>
          </a:xfrm>
          <a:prstGeom prst="rect">
            <a:avLst/>
          </a:prstGeom>
          <a:noFill/>
        </p:spPr>
        <p:txBody>
          <a:bodyPr wrap="square">
            <a:spAutoFit/>
          </a:bodyPr>
          <a:lstStyle/>
          <a:p>
            <a:r>
              <a:rPr lang="en-US" dirty="0"/>
              <a:t>https://www.gb.nrao.edu/20m/map20m_advice.html</a:t>
            </a:r>
          </a:p>
        </p:txBody>
      </p:sp>
      <p:pic>
        <p:nvPicPr>
          <p:cNvPr id="11" name="Picture 2">
            <a:extLst>
              <a:ext uri="{FF2B5EF4-FFF2-40B4-BE49-F238E27FC236}">
                <a16:creationId xmlns:a16="http://schemas.microsoft.com/office/drawing/2014/main" id="{6FE0C282-EE2F-4A60-8A70-C284AA208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1172" y="1129078"/>
            <a:ext cx="2438421" cy="2438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181548-47D2-42A7-AC98-996F4F399526}"/>
              </a:ext>
            </a:extLst>
          </p:cNvPr>
          <p:cNvSpPr txBox="1"/>
          <p:nvPr/>
        </p:nvSpPr>
        <p:spPr>
          <a:xfrm>
            <a:off x="9019415" y="863530"/>
            <a:ext cx="2754679" cy="215444"/>
          </a:xfrm>
          <a:prstGeom prst="rect">
            <a:avLst/>
          </a:prstGeom>
          <a:noFill/>
        </p:spPr>
        <p:txBody>
          <a:bodyPr wrap="square">
            <a:spAutoFit/>
          </a:bodyPr>
          <a:lstStyle/>
          <a:p>
            <a:pPr algn="l"/>
            <a:r>
              <a:rPr lang="it-IT" sz="800" dirty="0">
                <a:solidFill>
                  <a:srgbClr val="202124"/>
                </a:solidFill>
                <a:latin typeface="arial" panose="020B0604020202020204" pitchFamily="34" charset="0"/>
              </a:rPr>
              <a:t>Credit: </a:t>
            </a:r>
            <a:r>
              <a:rPr lang="it-IT" sz="800" b="0" i="0" dirty="0">
                <a:solidFill>
                  <a:srgbClr val="202124"/>
                </a:solidFill>
                <a:effectLst/>
                <a:latin typeface="arial" panose="020B0604020202020204" pitchFamily="34" charset="0"/>
              </a:rPr>
              <a:t>http://www.ras.ucalgary.ca</a:t>
            </a:r>
            <a:r>
              <a:rPr lang="it-IT" sz="800" b="0" i="0" dirty="0">
                <a:solidFill>
                  <a:srgbClr val="5F6368"/>
                </a:solidFill>
                <a:effectLst/>
                <a:latin typeface="arial" panose="020B0604020202020204" pitchFamily="34" charset="0"/>
              </a:rPr>
              <a:t> › radiotel › calibration</a:t>
            </a:r>
            <a:endParaRPr lang="it-IT" sz="800" b="0" i="0" dirty="0">
              <a:solidFill>
                <a:srgbClr val="1A0DAB"/>
              </a:solidFill>
              <a:effectLst/>
              <a:latin typeface="arial" panose="020B0604020202020204" pitchFamily="34" charset="0"/>
              <a:hlinkClick r:id="rId4"/>
            </a:endParaRPr>
          </a:p>
        </p:txBody>
      </p:sp>
      <p:sp>
        <p:nvSpPr>
          <p:cNvPr id="14" name="TextBox 13">
            <a:extLst>
              <a:ext uri="{FF2B5EF4-FFF2-40B4-BE49-F238E27FC236}">
                <a16:creationId xmlns:a16="http://schemas.microsoft.com/office/drawing/2014/main" id="{15A7C3DD-5866-4DE1-8BF2-01D963F86DA2}"/>
              </a:ext>
            </a:extLst>
          </p:cNvPr>
          <p:cNvSpPr txBox="1"/>
          <p:nvPr/>
        </p:nvSpPr>
        <p:spPr>
          <a:xfrm>
            <a:off x="8945460" y="3793867"/>
            <a:ext cx="2902591" cy="2092881"/>
          </a:xfrm>
          <a:prstGeom prst="rect">
            <a:avLst/>
          </a:prstGeom>
          <a:noFill/>
        </p:spPr>
        <p:txBody>
          <a:bodyPr wrap="square">
            <a:spAutoFit/>
          </a:bodyPr>
          <a:lstStyle/>
          <a:p>
            <a:r>
              <a:rPr lang="en-US" sz="1000" u="sng" dirty="0">
                <a:latin typeface="+mj-lt"/>
              </a:rPr>
              <a:t>The sensitivity </a:t>
            </a:r>
            <a:r>
              <a:rPr lang="en-US" sz="1000" dirty="0">
                <a:latin typeface="+mj-lt"/>
              </a:rPr>
              <a:t>of a telescope is not uniform across the beam. In most cases, the telescope is most sensitive to radiation entering the telescope straight-on, and the sensitivity fades off towards larger angles. Radiation that enters in the beam but off-center might produce a response in the receiver 80% of that when it enters in the very center. </a:t>
            </a:r>
          </a:p>
          <a:p>
            <a:endParaRPr lang="en-US" sz="1000" dirty="0">
              <a:latin typeface="+mj-lt"/>
            </a:endParaRPr>
          </a:p>
          <a:p>
            <a:r>
              <a:rPr lang="en-US" sz="1000" u="sng" dirty="0">
                <a:latin typeface="+mj-lt"/>
              </a:rPr>
              <a:t>The Radio telescope system temperature </a:t>
            </a:r>
            <a:r>
              <a:rPr lang="en-US" sz="1000" dirty="0">
                <a:latin typeface="+mj-lt"/>
              </a:rPr>
              <a:t>is the amount of noise that will appear in a measurement and which the signal from the source (measured as antenna temperature) needs to stand out from to be detected.</a:t>
            </a:r>
          </a:p>
        </p:txBody>
      </p:sp>
      <p:sp>
        <p:nvSpPr>
          <p:cNvPr id="9" name="TextBox 8">
            <a:extLst>
              <a:ext uri="{FF2B5EF4-FFF2-40B4-BE49-F238E27FC236}">
                <a16:creationId xmlns:a16="http://schemas.microsoft.com/office/drawing/2014/main" id="{EEFC316F-9539-4E0A-87B4-86E83554B919}"/>
              </a:ext>
            </a:extLst>
          </p:cNvPr>
          <p:cNvSpPr txBox="1"/>
          <p:nvPr/>
        </p:nvSpPr>
        <p:spPr>
          <a:xfrm>
            <a:off x="1692981" y="5626862"/>
            <a:ext cx="3634028" cy="553998"/>
          </a:xfrm>
          <a:prstGeom prst="rect">
            <a:avLst/>
          </a:prstGeom>
          <a:noFill/>
          <a:ln>
            <a:solidFill>
              <a:schemeClr val="tx1"/>
            </a:solidFill>
          </a:ln>
        </p:spPr>
        <p:txBody>
          <a:bodyPr wrap="square">
            <a:spAutoFit/>
          </a:bodyPr>
          <a:lstStyle/>
          <a:p>
            <a:r>
              <a:rPr lang="en-US" sz="1000" dirty="0">
                <a:effectLst/>
                <a:latin typeface="+mj-lt"/>
              </a:rPr>
              <a:t>The angular resolution is given by: θ ~ λ/D</a:t>
            </a:r>
          </a:p>
          <a:p>
            <a:r>
              <a:rPr lang="en-US" sz="1000" dirty="0">
                <a:latin typeface="+mj-lt"/>
              </a:rPr>
              <a:t>See </a:t>
            </a:r>
            <a:r>
              <a:rPr lang="en-US" sz="1000" dirty="0">
                <a:latin typeface="+mj-lt"/>
                <a:hlinkClick r:id="rId5"/>
              </a:rPr>
              <a:t>https://www.omnicalculator.com/physics/angular-resolution</a:t>
            </a:r>
            <a:endParaRPr lang="en-US" sz="1000" dirty="0">
              <a:latin typeface="+mj-lt"/>
            </a:endParaRPr>
          </a:p>
          <a:p>
            <a:r>
              <a:rPr lang="en-US" sz="1000" dirty="0">
                <a:latin typeface="+mj-lt"/>
              </a:rPr>
              <a:t>(Allows use of multiple units)</a:t>
            </a:r>
          </a:p>
        </p:txBody>
      </p:sp>
      <p:sp>
        <p:nvSpPr>
          <p:cNvPr id="12" name="TextBox 11">
            <a:extLst>
              <a:ext uri="{FF2B5EF4-FFF2-40B4-BE49-F238E27FC236}">
                <a16:creationId xmlns:a16="http://schemas.microsoft.com/office/drawing/2014/main" id="{11E85800-FEA0-4C45-84D6-95FFEDDCF719}"/>
              </a:ext>
            </a:extLst>
          </p:cNvPr>
          <p:cNvSpPr txBox="1"/>
          <p:nvPr/>
        </p:nvSpPr>
        <p:spPr>
          <a:xfrm>
            <a:off x="5745105" y="5634175"/>
            <a:ext cx="2561439" cy="461665"/>
          </a:xfrm>
          <a:prstGeom prst="rect">
            <a:avLst/>
          </a:prstGeom>
          <a:noFill/>
          <a:ln>
            <a:solidFill>
              <a:schemeClr val="tx1"/>
            </a:solidFill>
          </a:ln>
        </p:spPr>
        <p:txBody>
          <a:bodyPr wrap="square">
            <a:spAutoFit/>
          </a:bodyPr>
          <a:lstStyle/>
          <a:p>
            <a:r>
              <a:rPr lang="en-US" sz="800" dirty="0"/>
              <a:t>BW = 1.2λ/D (in radians)</a:t>
            </a:r>
          </a:p>
          <a:p>
            <a:r>
              <a:rPr lang="en-US" sz="800" dirty="0"/>
              <a:t>BW = 62/Fghz (in arcminutes); Fghz = GHz (instead of λ)  </a:t>
            </a:r>
          </a:p>
          <a:p>
            <a:r>
              <a:rPr lang="en-US" sz="800" dirty="0"/>
              <a:t>(for a 20-meter telescope) </a:t>
            </a:r>
          </a:p>
        </p:txBody>
      </p:sp>
      <p:sp>
        <p:nvSpPr>
          <p:cNvPr id="15" name="Slide Number Placeholder 5">
            <a:extLst>
              <a:ext uri="{FF2B5EF4-FFF2-40B4-BE49-F238E27FC236}">
                <a16:creationId xmlns:a16="http://schemas.microsoft.com/office/drawing/2014/main" id="{303701F0-4039-4D10-89F7-1E209A992E0D}"/>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6</a:t>
            </a:fld>
            <a:endParaRPr lang="en-US" dirty="0"/>
          </a:p>
        </p:txBody>
      </p:sp>
    </p:spTree>
    <p:extLst>
      <p:ext uri="{BB962C8B-B14F-4D97-AF65-F5344CB8AC3E}">
        <p14:creationId xmlns:p14="http://schemas.microsoft.com/office/powerpoint/2010/main" val="335782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C0E09-DB59-1072-CD3C-F744E63572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638AFE-27D7-5AC7-91FA-0AFE6D83C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a:extLst>
              <a:ext uri="{FF2B5EF4-FFF2-40B4-BE49-F238E27FC236}">
                <a16:creationId xmlns:a16="http://schemas.microsoft.com/office/drawing/2014/main" id="{78C7533A-DC17-C1FC-E528-D92220DA187E}"/>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7</a:t>
            </a:fld>
            <a:endParaRPr lang="en-US" dirty="0"/>
          </a:p>
        </p:txBody>
      </p:sp>
      <p:sp>
        <p:nvSpPr>
          <p:cNvPr id="6" name="Rectangle 5">
            <a:extLst>
              <a:ext uri="{FF2B5EF4-FFF2-40B4-BE49-F238E27FC236}">
                <a16:creationId xmlns:a16="http://schemas.microsoft.com/office/drawing/2014/main" id="{841ED296-1177-9301-E1B5-61CA1E44CE43}"/>
              </a:ext>
            </a:extLst>
          </p:cNvPr>
          <p:cNvSpPr/>
          <p:nvPr/>
        </p:nvSpPr>
        <p:spPr>
          <a:xfrm>
            <a:off x="3120121" y="136525"/>
            <a:ext cx="5951758" cy="923330"/>
          </a:xfrm>
          <a:prstGeom prst="rect">
            <a:avLst/>
          </a:prstGeom>
        </p:spPr>
        <p:txBody>
          <a:bodyPr wrap="none">
            <a:spAutoFit/>
          </a:bodyPr>
          <a:lstStyle/>
          <a:p>
            <a:r>
              <a:rPr lang="en-US" sz="5400" dirty="0">
                <a:latin typeface="+mj-lt"/>
              </a:rPr>
              <a:t>20 Meter Dish Demo</a:t>
            </a:r>
          </a:p>
        </p:txBody>
      </p:sp>
      <p:pic>
        <p:nvPicPr>
          <p:cNvPr id="9" name="Picture 8" descr="A green screen with white text&#10;&#10;AI-generated content may be incorrect.">
            <a:extLst>
              <a:ext uri="{FF2B5EF4-FFF2-40B4-BE49-F238E27FC236}">
                <a16:creationId xmlns:a16="http://schemas.microsoft.com/office/drawing/2014/main" id="{B5FA4967-1425-878D-066A-969028C7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76" y="1186223"/>
            <a:ext cx="5046400" cy="5416417"/>
          </a:xfrm>
          <a:prstGeom prst="rect">
            <a:avLst/>
          </a:prstGeom>
        </p:spPr>
      </p:pic>
      <p:sp>
        <p:nvSpPr>
          <p:cNvPr id="4" name="TextBox 3">
            <a:extLst>
              <a:ext uri="{FF2B5EF4-FFF2-40B4-BE49-F238E27FC236}">
                <a16:creationId xmlns:a16="http://schemas.microsoft.com/office/drawing/2014/main" id="{AB99674F-62EB-1BC5-ACCE-9BE4F67626E5}"/>
              </a:ext>
            </a:extLst>
          </p:cNvPr>
          <p:cNvSpPr txBox="1"/>
          <p:nvPr/>
        </p:nvSpPr>
        <p:spPr>
          <a:xfrm>
            <a:off x="8550176" y="6186854"/>
            <a:ext cx="1986185" cy="246221"/>
          </a:xfrm>
          <a:prstGeom prst="rect">
            <a:avLst/>
          </a:prstGeom>
          <a:noFill/>
        </p:spPr>
        <p:txBody>
          <a:bodyPr wrap="square">
            <a:spAutoFit/>
          </a:bodyPr>
          <a:lstStyle/>
          <a:p>
            <a:r>
              <a:rPr lang="en-US" sz="1000" dirty="0"/>
              <a:t>https://www.gb.nrao.edu/20m/</a:t>
            </a:r>
          </a:p>
        </p:txBody>
      </p:sp>
    </p:spTree>
    <p:extLst>
      <p:ext uri="{BB962C8B-B14F-4D97-AF65-F5344CB8AC3E}">
        <p14:creationId xmlns:p14="http://schemas.microsoft.com/office/powerpoint/2010/main" val="377238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8</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804406" y="216106"/>
            <a:ext cx="3893310" cy="923330"/>
          </a:xfrm>
          <a:prstGeom prst="rect">
            <a:avLst/>
          </a:prstGeom>
        </p:spPr>
        <p:txBody>
          <a:bodyPr wrap="none">
            <a:spAutoFit/>
          </a:bodyPr>
          <a:lstStyle/>
          <a:p>
            <a:r>
              <a:rPr lang="en-US" sz="5400" dirty="0">
                <a:latin typeface="+mj-lt"/>
              </a:rPr>
              <a:t>Solar Eclipses</a:t>
            </a:r>
          </a:p>
        </p:txBody>
      </p:sp>
      <p:pic>
        <p:nvPicPr>
          <p:cNvPr id="10" name="Picture 9" descr="A diagram of the moon&#10;&#10;Description automatically generated">
            <a:extLst>
              <a:ext uri="{FF2B5EF4-FFF2-40B4-BE49-F238E27FC236}">
                <a16:creationId xmlns:a16="http://schemas.microsoft.com/office/drawing/2014/main" id="{D4971245-469F-1FB2-E02A-1D5D8BD54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233" y="2500067"/>
            <a:ext cx="9345534" cy="2690029"/>
          </a:xfrm>
          <a:prstGeom prst="rect">
            <a:avLst/>
          </a:prstGeom>
        </p:spPr>
      </p:pic>
      <p:sp>
        <p:nvSpPr>
          <p:cNvPr id="4" name="Rectangle 3">
            <a:extLst>
              <a:ext uri="{FF2B5EF4-FFF2-40B4-BE49-F238E27FC236}">
                <a16:creationId xmlns:a16="http://schemas.microsoft.com/office/drawing/2014/main" id="{52149AB7-AB9F-C2DF-AC83-AE03C9567752}"/>
              </a:ext>
            </a:extLst>
          </p:cNvPr>
          <p:cNvSpPr/>
          <p:nvPr/>
        </p:nvSpPr>
        <p:spPr>
          <a:xfrm>
            <a:off x="1298885" y="1667904"/>
            <a:ext cx="9594230" cy="461665"/>
          </a:xfrm>
          <a:prstGeom prst="rect">
            <a:avLst/>
          </a:prstGeom>
        </p:spPr>
        <p:txBody>
          <a:bodyPr wrap="none">
            <a:spAutoFit/>
          </a:bodyPr>
          <a:lstStyle/>
          <a:p>
            <a:r>
              <a:rPr lang="en-US" sz="2400" dirty="0">
                <a:latin typeface="+mj-lt"/>
              </a:rPr>
              <a:t>Use a Sun-Moon position calculator for monthly eclipses of the sun’s corona.</a:t>
            </a:r>
          </a:p>
        </p:txBody>
      </p:sp>
      <p:sp>
        <p:nvSpPr>
          <p:cNvPr id="7" name="TextBox 6">
            <a:extLst>
              <a:ext uri="{FF2B5EF4-FFF2-40B4-BE49-F238E27FC236}">
                <a16:creationId xmlns:a16="http://schemas.microsoft.com/office/drawing/2014/main" id="{3391CC8E-0B3D-EC95-D961-6D874E9FC917}"/>
              </a:ext>
            </a:extLst>
          </p:cNvPr>
          <p:cNvSpPr txBox="1"/>
          <p:nvPr/>
        </p:nvSpPr>
        <p:spPr>
          <a:xfrm>
            <a:off x="1621564" y="5360539"/>
            <a:ext cx="3668282" cy="400110"/>
          </a:xfrm>
          <a:prstGeom prst="rect">
            <a:avLst/>
          </a:prstGeom>
          <a:noFill/>
        </p:spPr>
        <p:txBody>
          <a:bodyPr wrap="square">
            <a:spAutoFit/>
          </a:bodyPr>
          <a:lstStyle/>
          <a:p>
            <a:r>
              <a:rPr lang="en-US" sz="1000" b="1" dirty="0"/>
              <a:t>Illustration</a:t>
            </a:r>
            <a:r>
              <a:rPr lang="en-US" sz="1000" dirty="0"/>
              <a:t>: Planning for the 2023 and 2024 Solar Eclipses at VHF, UHF and Ku-band, Christian </a:t>
            </a:r>
            <a:r>
              <a:rPr lang="en-US" sz="1000" dirty="0" err="1"/>
              <a:t>Monstein</a:t>
            </a:r>
            <a:r>
              <a:rPr lang="en-US" sz="1000" dirty="0"/>
              <a:t> and Whitham D. Reeve</a:t>
            </a:r>
          </a:p>
        </p:txBody>
      </p:sp>
    </p:spTree>
    <p:extLst>
      <p:ext uri="{BB962C8B-B14F-4D97-AF65-F5344CB8AC3E}">
        <p14:creationId xmlns:p14="http://schemas.microsoft.com/office/powerpoint/2010/main" val="2179633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9</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703385" y="1297930"/>
            <a:ext cx="4841518" cy="461665"/>
          </a:xfrm>
          <a:prstGeom prst="rect">
            <a:avLst/>
          </a:prstGeom>
        </p:spPr>
        <p:txBody>
          <a:bodyPr wrap="none">
            <a:spAutoFit/>
          </a:bodyPr>
          <a:lstStyle/>
          <a:p>
            <a:r>
              <a:rPr lang="en-US" sz="2400" dirty="0">
                <a:latin typeface="+mj-lt"/>
              </a:rPr>
              <a:t>Search existing data for eclipse events</a:t>
            </a:r>
          </a:p>
        </p:txBody>
      </p:sp>
      <p:sp>
        <p:nvSpPr>
          <p:cNvPr id="4" name="Rectangle 3">
            <a:extLst>
              <a:ext uri="{FF2B5EF4-FFF2-40B4-BE49-F238E27FC236}">
                <a16:creationId xmlns:a16="http://schemas.microsoft.com/office/drawing/2014/main" id="{EA33DBFE-B238-1076-3EC8-AAE60C050678}"/>
              </a:ext>
            </a:extLst>
          </p:cNvPr>
          <p:cNvSpPr/>
          <p:nvPr/>
        </p:nvSpPr>
        <p:spPr>
          <a:xfrm>
            <a:off x="3727337" y="422870"/>
            <a:ext cx="3893310" cy="923330"/>
          </a:xfrm>
          <a:prstGeom prst="rect">
            <a:avLst/>
          </a:prstGeom>
        </p:spPr>
        <p:txBody>
          <a:bodyPr wrap="none">
            <a:spAutoFit/>
          </a:bodyPr>
          <a:lstStyle/>
          <a:p>
            <a:r>
              <a:rPr lang="en-US" sz="5400" dirty="0">
                <a:latin typeface="+mj-lt"/>
              </a:rPr>
              <a:t>Solar Eclipses</a:t>
            </a:r>
          </a:p>
        </p:txBody>
      </p:sp>
      <p:pic>
        <p:nvPicPr>
          <p:cNvPr id="7" name="Picture 6" descr="A screenshot of a computer&#10;&#10;AI-generated content may be incorrect.">
            <a:extLst>
              <a:ext uri="{FF2B5EF4-FFF2-40B4-BE49-F238E27FC236}">
                <a16:creationId xmlns:a16="http://schemas.microsoft.com/office/drawing/2014/main" id="{27DD7BD6-F8E1-6550-BD06-A10D35212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557" y="1814562"/>
            <a:ext cx="6120886" cy="4541788"/>
          </a:xfrm>
          <a:prstGeom prst="rect">
            <a:avLst/>
          </a:prstGeom>
        </p:spPr>
      </p:pic>
      <p:sp>
        <p:nvSpPr>
          <p:cNvPr id="8" name="TextBox 7">
            <a:extLst>
              <a:ext uri="{FF2B5EF4-FFF2-40B4-BE49-F238E27FC236}">
                <a16:creationId xmlns:a16="http://schemas.microsoft.com/office/drawing/2014/main" id="{D7C32470-6FF0-790C-64EC-BE292C71EDEB}"/>
              </a:ext>
            </a:extLst>
          </p:cNvPr>
          <p:cNvSpPr txBox="1"/>
          <p:nvPr/>
        </p:nvSpPr>
        <p:spPr>
          <a:xfrm>
            <a:off x="8939515" y="5786744"/>
            <a:ext cx="2887864" cy="246221"/>
          </a:xfrm>
          <a:prstGeom prst="rect">
            <a:avLst/>
          </a:prstGeom>
          <a:noFill/>
        </p:spPr>
        <p:txBody>
          <a:bodyPr wrap="square">
            <a:spAutoFit/>
          </a:bodyPr>
          <a:lstStyle/>
          <a:p>
            <a:r>
              <a:rPr lang="en-US" sz="1000" dirty="0"/>
              <a:t>https://www.gb.nrao.edu/20m/find20mproj.html</a:t>
            </a:r>
          </a:p>
        </p:txBody>
      </p:sp>
    </p:spTree>
    <p:extLst>
      <p:ext uri="{BB962C8B-B14F-4D97-AF65-F5344CB8AC3E}">
        <p14:creationId xmlns:p14="http://schemas.microsoft.com/office/powerpoint/2010/main" val="1835441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3940</TotalTime>
  <Words>3235</Words>
  <Application>Microsoft Office PowerPoint</Application>
  <PresentationFormat>Widescreen</PresentationFormat>
  <Paragraphs>393</Paragraphs>
  <Slides>44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Yu Mincho</vt:lpstr>
      <vt:lpstr>Arial</vt:lpstr>
      <vt:lpstr>Arial</vt:lpstr>
      <vt:lpstr>Calibri</vt:lpstr>
      <vt:lpstr>Calibri Light</vt:lpstr>
      <vt:lpstr>Office Theme</vt:lpstr>
      <vt:lpstr>SARA Global Conference 2026 Solar Eclipses, Flares, and Occultations</vt:lpstr>
      <vt:lpstr>Agenda</vt:lpstr>
      <vt:lpstr>20 Meter Dish Demo</vt:lpstr>
      <vt:lpstr>20 Meter Dish Demo</vt:lpstr>
      <vt:lpstr>20 Meter Dish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Company>U.S. Customs and Border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TZIKAS, STEPHEN A</dc:creator>
  <cp:lastModifiedBy>Stephen Tzikas</cp:lastModifiedBy>
  <cp:revision>703</cp:revision>
  <cp:lastPrinted>2024-05-06T14:12:24Z</cp:lastPrinted>
  <dcterms:created xsi:type="dcterms:W3CDTF">2019-12-12T12:09:15Z</dcterms:created>
  <dcterms:modified xsi:type="dcterms:W3CDTF">2026-03-10T15:51:21Z</dcterms:modified>
</cp:coreProperties>
</file>